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7" r:id="rId3"/>
    <p:sldId id="298" r:id="rId4"/>
    <p:sldId id="306" r:id="rId5"/>
    <p:sldId id="294" r:id="rId6"/>
    <p:sldId id="301" r:id="rId7"/>
    <p:sldId id="305" r:id="rId8"/>
    <p:sldId id="289" r:id="rId9"/>
    <p:sldId id="295" r:id="rId10"/>
    <p:sldId id="297" r:id="rId11"/>
    <p:sldId id="296" r:id="rId12"/>
    <p:sldId id="302" r:id="rId13"/>
    <p:sldId id="303" r:id="rId14"/>
    <p:sldId id="300" r:id="rId15"/>
    <p:sldId id="304" r:id="rId16"/>
    <p:sldId id="265" r:id="rId17"/>
    <p:sldId id="288" r:id="rId18"/>
    <p:sldId id="270" r:id="rId19"/>
    <p:sldId id="259" r:id="rId20"/>
    <p:sldId id="299" r:id="rId2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FB2"/>
    <a:srgbClr val="76787B"/>
    <a:srgbClr val="F57311"/>
    <a:srgbClr val="B87BBA"/>
    <a:srgbClr val="FEA61E"/>
    <a:srgbClr val="DF6A9F"/>
    <a:srgbClr val="6095C1"/>
    <a:srgbClr val="C3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0" autoAdjust="0"/>
    <p:restoredTop sz="92152" autoAdjust="0"/>
  </p:normalViewPr>
  <p:slideViewPr>
    <p:cSldViewPr snapToGrid="0">
      <p:cViewPr varScale="1">
        <p:scale>
          <a:sx n="109" d="100"/>
          <a:sy n="109" d="100"/>
        </p:scale>
        <p:origin x="-19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9F83310-F6F9-460C-AFBF-C5FFD4ECA8D0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5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B9986B9-81E4-4C74-A8A3-B94F4ACE48A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67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33800" y="4343400"/>
            <a:ext cx="4953000" cy="838200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en-GB" altLang="de-DE" noProof="0" smtClean="0"/>
              <a:t>Click to edit title style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5181600"/>
            <a:ext cx="4572000" cy="533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smtClean="0"/>
            </a:lvl1pPr>
          </a:lstStyle>
          <a:p>
            <a:pPr lvl="0"/>
            <a:r>
              <a:rPr lang="en-GB" altLang="de-DE" noProof="0" dirty="0" smtClean="0"/>
              <a:t>Click to edit subtitle style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82575" y="6391275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fld id="{3F23B9C8-D136-4806-B27E-CBAED81C6107}" type="slidenum">
              <a:rPr lang="en-US" altLang="de-DE" sz="1400" b="1">
                <a:solidFill>
                  <a:schemeClr val="tx2"/>
                </a:solidFill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en-US" altLang="de-DE" sz="1400" b="1">
              <a:solidFill>
                <a:schemeClr val="tx2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446075"/>
            <a:ext cx="775102" cy="3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1214437" y="382522"/>
            <a:ext cx="2422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2">
                    <a:lumMod val="65000"/>
                  </a:schemeClr>
                </a:solidFill>
              </a:rPr>
              <a:t>Pi </a:t>
            </a:r>
            <a:r>
              <a:rPr lang="de-DE" sz="2800" b="1" dirty="0" err="1" smtClean="0">
                <a:solidFill>
                  <a:schemeClr val="bg2">
                    <a:lumMod val="65000"/>
                  </a:schemeClr>
                </a:solidFill>
              </a:rPr>
              <a:t>and</a:t>
            </a:r>
            <a:r>
              <a:rPr lang="de-DE" sz="2800" b="1" dirty="0" smtClean="0">
                <a:solidFill>
                  <a:schemeClr val="bg2">
                    <a:lumMod val="65000"/>
                  </a:schemeClr>
                </a:solidFill>
              </a:rPr>
              <a:t> More 6</a:t>
            </a:r>
            <a:endParaRPr lang="de-DE" sz="2800" b="1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2050" name="Picture 2" descr="C:\Bilder\2015\2015_01_31\IMG_3318small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4" y="1442529"/>
            <a:ext cx="3059108" cy="20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Bilder\2015\2015_01_31\IMG_3316small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9" y="1105648"/>
            <a:ext cx="3618882" cy="271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Bilder\2015\2015_01_31\IMG_3306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88" y="4652210"/>
            <a:ext cx="1243307" cy="12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0" y="188913"/>
            <a:ext cx="8534400" cy="5334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50260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50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88913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3820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1"/>
            <a:r>
              <a:rPr lang="en-GB" altLang="zh-CN" smtClean="0"/>
              <a:t>Second level</a:t>
            </a:r>
          </a:p>
          <a:p>
            <a:pPr lvl="2"/>
            <a:r>
              <a:rPr lang="en-GB" altLang="zh-CN" smtClean="0"/>
              <a:t>Third level</a:t>
            </a:r>
          </a:p>
          <a:p>
            <a:pPr lvl="3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82575" y="6391275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fld id="{F1536FCC-5389-476E-BC2F-A6071FB5622F}" type="slidenum">
              <a:rPr lang="en-US" altLang="de-DE" sz="1400" b="1">
                <a:solidFill>
                  <a:schemeClr val="tx2"/>
                </a:solidFill>
                <a:latin typeface="Calibri" pitchFamily="34" charset="0"/>
              </a:rPr>
              <a:pPr eaLnBrk="0" hangingPunct="0">
                <a:spcBef>
                  <a:spcPct val="50000"/>
                </a:spcBef>
              </a:pPr>
              <a:t>‹Nr.›</a:t>
            </a:fld>
            <a:endParaRPr lang="en-US" altLang="de-DE" sz="1400" b="1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15" y="6236408"/>
            <a:ext cx="775102" cy="3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6522717" y="6172855"/>
            <a:ext cx="2292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bg2">
                    <a:lumMod val="65000"/>
                  </a:schemeClr>
                </a:solidFill>
              </a:rPr>
              <a:t>Pi </a:t>
            </a:r>
            <a:r>
              <a:rPr lang="de-DE" sz="2800" b="1" dirty="0" err="1" smtClean="0">
                <a:solidFill>
                  <a:schemeClr val="bg2">
                    <a:lumMod val="65000"/>
                  </a:schemeClr>
                </a:solidFill>
              </a:rPr>
              <a:t>and</a:t>
            </a:r>
            <a:r>
              <a:rPr lang="de-DE" sz="2800" b="1" dirty="0" smtClean="0">
                <a:solidFill>
                  <a:schemeClr val="bg2">
                    <a:lumMod val="65000"/>
                  </a:schemeClr>
                </a:solidFill>
              </a:rPr>
              <a:t> More 6</a:t>
            </a:r>
            <a:endParaRPr lang="de-DE" sz="2800" b="1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61808B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61808B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61808B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61808B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§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§"/>
        <a:defRPr sz="2400">
          <a:solidFill>
            <a:schemeClr val="tx2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§"/>
        <a:defRPr sz="2000">
          <a:solidFill>
            <a:schemeClr val="tx2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2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2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gurobot.com/" TargetMode="External"/><Relationship Id="rId7" Type="http://schemas.openxmlformats.org/officeDocument/2006/relationships/hyperlink" Target="http://de.wikipedia.org/wiki/Mecanum-Rad" TargetMode="External"/><Relationship Id="rId2" Type="http://schemas.openxmlformats.org/officeDocument/2006/relationships/hyperlink" Target="http://worldwide.espacenet.com/publicationDetails/biblio?locale=de_EP&amp;CC=US&amp;NR=387625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itzing.org/" TargetMode="External"/><Relationship Id="rId5" Type="http://schemas.openxmlformats.org/officeDocument/2006/relationships/hyperlink" Target="http://blog.oscarliang.net/raspberry-pi-arduino-connected-i2c/" TargetMode="External"/><Relationship Id="rId4" Type="http://schemas.openxmlformats.org/officeDocument/2006/relationships/hyperlink" Target="http://letsmakerobots.com/node/36309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4360817"/>
            <a:ext cx="4953000" cy="838200"/>
          </a:xfrm>
        </p:spPr>
        <p:txBody>
          <a:bodyPr/>
          <a:lstStyle/>
          <a:p>
            <a:r>
              <a:rPr lang="de-DE" sz="2400" dirty="0"/>
              <a:t>Marvin - Ein Roboter mit 4WD und Mecanum Räder</a:t>
            </a:r>
            <a:endParaRPr lang="en-GB" altLang="de-DE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7200" y="5181600"/>
            <a:ext cx="4572000" cy="533400"/>
          </a:xfrm>
        </p:spPr>
        <p:txBody>
          <a:bodyPr/>
          <a:lstStyle/>
          <a:p>
            <a:r>
              <a:rPr lang="de-DE" dirty="0" smtClean="0"/>
              <a:t>Michael Rosenauer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Mecanum</a:t>
            </a:r>
            <a:endParaRPr lang="de-DE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3487443" y="2101405"/>
            <a:ext cx="1617312" cy="3113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uppieren 15"/>
          <p:cNvGrpSpPr/>
          <p:nvPr/>
        </p:nvGrpSpPr>
        <p:grpSpPr>
          <a:xfrm>
            <a:off x="4296098" y="1634639"/>
            <a:ext cx="1959728" cy="1991055"/>
            <a:chOff x="4296098" y="1634639"/>
            <a:chExt cx="1959728" cy="1991055"/>
          </a:xfrm>
        </p:grpSpPr>
        <p:cxnSp>
          <p:nvCxnSpPr>
            <p:cNvPr id="4" name="Gerade Verbindung mit Pfeil 3"/>
            <p:cNvCxnSpPr/>
            <p:nvPr/>
          </p:nvCxnSpPr>
          <p:spPr>
            <a:xfrm flipV="1">
              <a:off x="4296098" y="1971013"/>
              <a:ext cx="1685602" cy="16546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feld 60"/>
                <p:cNvSpPr txBox="1"/>
                <p:nvPr/>
              </p:nvSpPr>
              <p:spPr>
                <a:xfrm>
                  <a:off x="5975972" y="1634639"/>
                  <a:ext cx="27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𝐹</m:t>
                        </m:r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feld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972" y="1634639"/>
                  <a:ext cx="2798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21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Pfeil nach unten 42"/>
          <p:cNvSpPr/>
          <p:nvPr/>
        </p:nvSpPr>
        <p:spPr>
          <a:xfrm rot="10800000">
            <a:off x="2906437" y="2101405"/>
            <a:ext cx="288032" cy="31074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/>
          <p:cNvGrpSpPr/>
          <p:nvPr/>
        </p:nvGrpSpPr>
        <p:grpSpPr>
          <a:xfrm>
            <a:off x="4059879" y="1634639"/>
            <a:ext cx="472437" cy="1991056"/>
            <a:chOff x="4059879" y="1634639"/>
            <a:chExt cx="472437" cy="1991056"/>
          </a:xfrm>
        </p:grpSpPr>
        <p:cxnSp>
          <p:nvCxnSpPr>
            <p:cNvPr id="33" name="Gerade Verbindung mit Pfeil 32"/>
            <p:cNvCxnSpPr/>
            <p:nvPr/>
          </p:nvCxnSpPr>
          <p:spPr>
            <a:xfrm flipH="1" flipV="1">
              <a:off x="4305623" y="1971013"/>
              <a:ext cx="5576" cy="165468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/>
                <p:cNvSpPr txBox="1"/>
                <p:nvPr/>
              </p:nvSpPr>
              <p:spPr>
                <a:xfrm>
                  <a:off x="4059879" y="1634639"/>
                  <a:ext cx="4724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" name="Textfeld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879" y="1634639"/>
                  <a:ext cx="47243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ieren 13"/>
          <p:cNvGrpSpPr/>
          <p:nvPr/>
        </p:nvGrpSpPr>
        <p:grpSpPr>
          <a:xfrm>
            <a:off x="4296098" y="3441027"/>
            <a:ext cx="2058777" cy="369332"/>
            <a:chOff x="4296098" y="3441027"/>
            <a:chExt cx="2058777" cy="369332"/>
          </a:xfrm>
        </p:grpSpPr>
        <p:cxnSp>
          <p:nvCxnSpPr>
            <p:cNvPr id="30" name="Gerade Verbindung mit Pfeil 29"/>
            <p:cNvCxnSpPr/>
            <p:nvPr/>
          </p:nvCxnSpPr>
          <p:spPr>
            <a:xfrm flipV="1">
              <a:off x="4296098" y="3625693"/>
              <a:ext cx="1685602" cy="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/>
                <p:cNvSpPr txBox="1"/>
                <p:nvPr/>
              </p:nvSpPr>
              <p:spPr>
                <a:xfrm>
                  <a:off x="5876924" y="3441027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2" name="Textfeld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924" y="3441027"/>
                  <a:ext cx="47795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580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Mecanum</a:t>
            </a:r>
            <a:endParaRPr lang="de-DE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995711" y="1880087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155950" y="3464263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51" y="1880087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11" y="3464263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hteck 27"/>
          <p:cNvSpPr/>
          <p:nvPr/>
        </p:nvSpPr>
        <p:spPr>
          <a:xfrm rot="10800000">
            <a:off x="3787799" y="1880087"/>
            <a:ext cx="1224136" cy="2812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unten 28"/>
          <p:cNvSpPr/>
          <p:nvPr/>
        </p:nvSpPr>
        <p:spPr>
          <a:xfrm rot="10800000">
            <a:off x="6649839" y="2062401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unten 31"/>
          <p:cNvSpPr/>
          <p:nvPr/>
        </p:nvSpPr>
        <p:spPr>
          <a:xfrm rot="10800000">
            <a:off x="6650711" y="3694201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rot="16200000">
            <a:off x="3633886" y="3148544"/>
            <a:ext cx="1522063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10800000">
            <a:off x="1737565" y="2062401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 rot="10800000">
            <a:off x="1778845" y="3695546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376540" y="3227794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 flipV="1">
            <a:off x="2423599" y="4127594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 flipV="1">
            <a:off x="2462426" y="3224216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3363485" y="1587207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3390258" y="2490585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H="1" flipV="1">
            <a:off x="3359123" y="1587207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5492643" y="1604182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 flipV="1">
            <a:off x="4539702" y="2503982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4578529" y="1600604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5479588" y="3211157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5506361" y="4114535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 flipV="1">
            <a:off x="5475226" y="3211157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4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5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Mecanum</a:t>
            </a:r>
            <a:endParaRPr lang="de-DE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995711" y="1880087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155950" y="3464263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51" y="1880087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11" y="3464263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hteck 27"/>
          <p:cNvSpPr/>
          <p:nvPr/>
        </p:nvSpPr>
        <p:spPr>
          <a:xfrm rot="10800000">
            <a:off x="3787799" y="1880087"/>
            <a:ext cx="1224136" cy="2812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unten 28"/>
          <p:cNvSpPr/>
          <p:nvPr/>
        </p:nvSpPr>
        <p:spPr>
          <a:xfrm rot="10800000">
            <a:off x="6649839" y="2062401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unten 31"/>
          <p:cNvSpPr/>
          <p:nvPr/>
        </p:nvSpPr>
        <p:spPr>
          <a:xfrm rot="10800000">
            <a:off x="6650711" y="3694201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1737565" y="2062401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1778845" y="3695546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/>
          <p:cNvCxnSpPr/>
          <p:nvPr/>
        </p:nvCxnSpPr>
        <p:spPr>
          <a:xfrm rot="10800000" flipV="1">
            <a:off x="3324658" y="4002367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10800000" flipH="1" flipV="1">
            <a:off x="3351431" y="4019003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rot="10800000" flipH="1" flipV="1">
            <a:off x="3324658" y="4019003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0800000" flipV="1">
            <a:off x="2406182" y="2481336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rot="10800000" flipV="1">
            <a:off x="2367355" y="2481336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rot="10800000" flipH="1" flipV="1">
            <a:off x="3324658" y="2468278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V="1">
            <a:off x="5492643" y="1604182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 flipV="1">
            <a:off x="4539702" y="2503982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4578529" y="1600604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5479588" y="3211157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5506361" y="4114535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 flipV="1">
            <a:off x="5475226" y="3211157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Nach unten gekrümmter Pfeil 29"/>
          <p:cNvSpPr/>
          <p:nvPr/>
        </p:nvSpPr>
        <p:spPr>
          <a:xfrm flipH="1">
            <a:off x="3564750" y="884836"/>
            <a:ext cx="1522064" cy="576064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1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14" grpId="0" animBg="1"/>
      <p:bldP spid="15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Mecanum</a:t>
            </a:r>
            <a:endParaRPr lang="de-DE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995711" y="1880087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155950" y="3464263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51" y="1880087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11" y="3464263"/>
            <a:ext cx="6381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hteck 27"/>
          <p:cNvSpPr/>
          <p:nvPr/>
        </p:nvSpPr>
        <p:spPr>
          <a:xfrm rot="10800000">
            <a:off x="3787799" y="1880087"/>
            <a:ext cx="1224136" cy="2812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 nach unten 28"/>
          <p:cNvSpPr/>
          <p:nvPr/>
        </p:nvSpPr>
        <p:spPr>
          <a:xfrm>
            <a:off x="6649839" y="2062401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 nach unten 31"/>
          <p:cNvSpPr/>
          <p:nvPr/>
        </p:nvSpPr>
        <p:spPr>
          <a:xfrm rot="10800000">
            <a:off x="6650711" y="3694201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10800000">
            <a:off x="1737565" y="2062401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>
            <a:off x="1778845" y="3695546"/>
            <a:ext cx="288032" cy="864096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/>
          <p:cNvCxnSpPr/>
          <p:nvPr/>
        </p:nvCxnSpPr>
        <p:spPr>
          <a:xfrm rot="10800000" flipV="1">
            <a:off x="3324658" y="4002367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10800000" flipH="1" flipV="1">
            <a:off x="3351431" y="4019003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rot="10800000" flipH="1" flipV="1">
            <a:off x="3324658" y="4019003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V="1">
            <a:off x="5479588" y="3391292"/>
            <a:ext cx="730712" cy="7232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 flipV="1">
            <a:off x="5506361" y="4114535"/>
            <a:ext cx="770614" cy="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 flipV="1">
            <a:off x="5475037" y="3391292"/>
            <a:ext cx="9545" cy="73630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V="1">
            <a:off x="3355792" y="1606432"/>
            <a:ext cx="923470" cy="903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3382565" y="2509810"/>
            <a:ext cx="935524" cy="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H="1" flipV="1">
            <a:off x="3351430" y="1606432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>
            <a:off x="5475037" y="2474854"/>
            <a:ext cx="9356" cy="811684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5501810" y="2491490"/>
            <a:ext cx="775165" cy="1832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5475037" y="2491490"/>
            <a:ext cx="735263" cy="7196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feil nach rechts 37"/>
          <p:cNvSpPr/>
          <p:nvPr/>
        </p:nvSpPr>
        <p:spPr>
          <a:xfrm>
            <a:off x="3633886" y="3108813"/>
            <a:ext cx="1522063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0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14" grpId="0" animBg="1"/>
      <p:bldP spid="15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Remote Control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497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altLang="de-DE" dirty="0" smtClean="0"/>
              <a:t>2 Joysticks (3 Achsen)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Bluetooth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Abbildung auf die 4 Motoren</a:t>
            </a:r>
          </a:p>
          <a:p>
            <a:pPr>
              <a:lnSpc>
                <a:spcPct val="80000"/>
              </a:lnSpc>
            </a:pPr>
            <a:r>
              <a:rPr lang="de-DE" altLang="de-DE" dirty="0" err="1" smtClean="0"/>
              <a:t>Deadzone</a:t>
            </a:r>
            <a:endParaRPr lang="de-DE" altLang="de-DE" dirty="0" smtClean="0"/>
          </a:p>
          <a:p>
            <a:pPr>
              <a:lnSpc>
                <a:spcPct val="80000"/>
              </a:lnSpc>
            </a:pPr>
            <a:r>
              <a:rPr lang="de-DE" altLang="de-DE" dirty="0" err="1" smtClean="0"/>
              <a:t>ControlSpeedStrategy</a:t>
            </a:r>
            <a:endParaRPr lang="de-DE" altLang="de-DE" dirty="0" smtClean="0"/>
          </a:p>
          <a:p>
            <a:pPr lvl="1">
              <a:lnSpc>
                <a:spcPct val="80000"/>
              </a:lnSpc>
            </a:pPr>
            <a:r>
              <a:rPr lang="de-DE" altLang="de-DE" dirty="0" smtClean="0"/>
              <a:t>linear</a:t>
            </a:r>
          </a:p>
          <a:p>
            <a:pPr lvl="1">
              <a:lnSpc>
                <a:spcPct val="80000"/>
              </a:lnSpc>
            </a:pPr>
            <a:r>
              <a:rPr lang="de-DE" altLang="de-DE" dirty="0" smtClean="0"/>
              <a:t>exponentiell 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Pan/</a:t>
            </a:r>
            <a:r>
              <a:rPr lang="de-DE" altLang="de-DE" dirty="0" err="1" smtClean="0"/>
              <a:t>Tilt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Servos</a:t>
            </a:r>
            <a:endParaRPr lang="de-DE" altLang="de-DE" sz="2200" dirty="0" smtClean="0"/>
          </a:p>
          <a:p>
            <a:endParaRPr lang="de-DE" dirty="0"/>
          </a:p>
        </p:txBody>
      </p:sp>
      <p:sp>
        <p:nvSpPr>
          <p:cNvPr id="4" name="AutoShape 10" descr="data:image/jpeg;base64,/9j/4AAQSkZJRgABAQAAAQABAAD/2wCEAAkGBhISERUUEhIVFBQSEhUVFRgVFBQUEBAXFBAVFBUVFRUYHSYeFxojGRQWHy8gIycpLCwsFx4xNTAqNSYrLCkBCQoKDQwOFQ8MFCkYFB0pKSkpKSkpKSkpKSkpKSkpKSkpKSkpKSkpKSkpKSopKSkpKSkpKSkpKSkpKSkpKSkpKf/AABEIAJcA1AMBIgACEQEDEQH/xAAcAAABBQEBAQAAAAAAAAAAAAAAAgMEBQYBBwj/xABGEAABAwEFBAcCCA0EAwAAAAABAAIRAwQFEiExBkFRcQcTImGBkaGSwTJSVGKx0dLwFBUXI0JDU2Nyk6Ph8RYzgqIkc7L/xAAXAQEBAQEAAAAAAAAAAAAAAAAAAQID/8QAGREBAQEBAQEAAAAAAAAAAAAAAAERAiEx/9oADAMBAAIRAxEAPwD3FCEIBCEIBC4SiUHULhcuYwgUhcxIlB1CEIBCEIBCEIBCESgELmJEoOoXJXUAhCEAhCEAhCEAhCEAhcJTFqtTabXOe4Na0S5ziA1oGpJOiCq2u2nZYbOarhiMhrGzHWOMwJ3AAEk93JeP3h0r3hUnDVbSHCkxuXi6SUdJm2NO212touL6NFpAIBaHvce27PdAaB4nesVjO4eh96DRf6+vCZ/Da3tN+iFc3P0tW2m8dc4V2TmC0NfHzXtA7XOQsGXnh6IFQHu5ZhEfUVhvFlVjXsdLXtDhuycARlu1U1pXmfR9e+KzMbiBwNAyMxloeC31ltMhFWCEhr0qUCpRKTK7KDsrmJcJSS5AouSHVEzVrws7tHe/V0XvmIaYMxEjj99FRldqemN1Oq6lZabCGOLTUfiIcQYJYwEZSNSc+CzLuly8t1WmOVFkeqxdSoJzMnu080g1Pm/Sg9FsHTXbGR1lOjVG/supuP8AyaSB7JXpux+2tG8KZdTBY9kCpTdBcwkZEEfCaYOeWhyC+azVHA+E+9avo12jbZba0l4bTqtNKoXdlrQYLHEnLJ4G/QnioPosFdlR6NeQDxz8809KBSFwFdQCEIQC4SupDigjXleFOjTfVquwsptLnHgB9xlv0Xz9txt3Wt9QjNlBp/N0wdeD3x8J8eA3cVqemvaYl7LIw9loFSrG9x/22nkO14t4Ly0uHmkQl70uz2UvzyOZC5VokAmDlnrPpCXdVuY1pa5waAS4OPwXAmciN/cqI9qZgcBlJEiO45olJrP66riYDhAIEnM5693JPVqWAAu3mMnN14RCCTdl8VbO7FSqOYSIOE6jkrn/AF3eA+DbKsc2+9qy+Id/onqTpy46ece9Bo/yi3n8sq/9Psro6SLz+WVPJn2VSVLvqCAWxJgZtkkuLBGfxgQmX2Z4mRoJPaZIEgaTOpHOUGi/KTefyyp7NP7KPylXn8sf7NP7KzGJEoNQOk29Plb/AGKf2UtvSfenys/y6X2VmGWdzhLWkiY3axMZ9yV+A1YnA6BxER2Me/5pnkg0v5TrzOtp/p0o/wDlU1+7WWi1Q2rVLw3QQGtJ4kNgTwVVVqwO/wDz9STSozvz5CB4khA25+an3PZhUcZOQkuMTga1oL3Eb8jkDvgb1FfRA3zywn6HJuz2p9F2Km49qA4BzmkxGYLSOHoE+J1Lni6t9Fj246bcAnCW4ierOZbnvDgNdzsQ4TTYlJq39WqNLC6oGnIh9Z7wRIPwTkcxwyUZrfM93vVtjPEsnra7A9JFWwvbTqE1LMSAW6uog6upydN5Zod0Fe/2C2sq021Kbg5j2hzXDRwIyIXyZUpObuXq3QntUQ91iqOlpDqtHuOtRg7iO2O8OWXR7OwpSaolOoBCEIBM1ink3U1QfM+3FsNW32l5/b1Gjkx5YB5NVCawbhmAA9snx3lWu04/8qt86s93tvLveqt9ORnokROfbqQH+4106BoJc7uAVV1ZdLiyGzkNYB35fSkPs7WAkNEgE6K9p0yGjIzA0G/iqIF3WxrWkPIBknF+iQdMxpkmL2tbXFga8O7YJgnKEy5oc57YyD4jdxS6dhAOQCAaE5SdDh4/Qn6N3uOgJ9PVLFnLDLmuiO6M0CqF7Mgh9UhwLhm58xind5pivbMbiGuLmjDGbokyXa/wtTooMfpBPAgYk2+gG7gOSgZhDmp2xU3VHtYwAF72sbO8uIaM9wkpVrszqbg17YccOhBBxNDmmRqCCM+9UIsFrhxa52FuEu1wiWkRnxgnJLtV5MPZbXqVDmMILntggtMkxuc4ciVHdYMW5ONszW6nwQRrRr9+E/WrbZasW1ZaYdhqgHGGYSbLUwnESA3tEZkhV76WMy0E5DQHvzMJNJr6ZkHdEHTxCLGqa+0mjW66o9zDR0faGVRi/CrORAFR2eEP3cVj1IqWlxygNHdMnzJhJo0MTw0Edo6kgAZxJJyA7zkrpTCnXBUHWuGWLAcBdGEHAYOeUYoknLQnRP1LifL24XB1JpNQGB1YbqXE5DURxxCCZE1NWlnlII0IMFqmHNytJgqkPFYPwYXYjUxdl0HDDnfpEwIGoOmWUPZK8DRt9nqh0YLRTz4tc4MPo4qoNpquEOqEtGg0GeuQ08IUu6qc16UftGejgfco311r6xsu/mpCj2U695nzk+9SFIwEIQqBM2kw0ngCfISnlEvV8Uah4UnnyYVKPmnaAYnl28a941HlJVW1WF51DjJCr3PB014ceSsCbRTDhB0IgqJ+Aj47uXHxUlrpMSAeDiGHwxET4FS6NhcdWOjjo32iY9VUQ7HYwNJ1kyrexWUHMj+/+ExVphgyLSSYhr2PI5hpMKZdlQFkji4eIdB9yCWUhzU6uOCoz14UcDgRkDmO4hSbO7rWniInhmYBULaWtBZB/Sz8lIucHraY+PiaR4Fw9WrItLhtdOyumpZ+tGMODg4NeyDIAlroE55DPiITd72hloe3q6JpNYQZc4ve6GBoaSQJAjgI0AVwLACkOsQ+/kgztqfgEfpEeQ4pu7bIKhLnZgGI+MU1edXOo7gXAcmy0egU3ZUTRbzJ5y4n3qiyDYEAQBu3DkkVKQcIcJHqOR3Kd1SZqMQUNpskGPI8efeo1hLRVh7gxroGI6NIMyTwzU+9agBaBqcXpCa/FuNs5wZnLskoNDb7Uw0erMso0wDSqGCXFgIb1sZObmQ0CeqkBsgunGPdiJI0OnGJ1z46p78TNad3HuHITCKrI1IHPIf3TTMR4VncVOHhx4w3mdT5KCwDU+GWZ5A/4Vhd9TtDu0HBSq+oLqfiptPFjD5tlTVXXA6bPSPGjSP9MKxUgEIQqBVu0lSLJXP7l/q0hWSpdsnxYq//AK48yApR84Xie0VU1XKyt5zKrKoSBg2g6TlwOY8iuAj4rPYb9SSWpbWKonWKDlAGW4QijbXWasQ6erqGR80neO7ckUCQQfuVo7DdVO3MwA/nRPYy6zIZlgPw8tQJPdvQNMvJhGRB8UxWvhmgcCeAMn0yUG3bBWtpgAPE5TkfEFKu/o/tRPaAYOcnyCKr6tM2is1ozDTJIzjNWF41zRr0Q0AubL85wxhIbMQeK0lG7aNjGAfnKu9k9qY1qn9W31O4b1VVLmNWrMy8mSY1MRpuHADRAtu11cfqqH9b7aS7a2v+yoedbj/GpY2VfxHiHfUm37LVBvB9r6kFTYrObRSfA7WN4MCczLhHgT5KNcNqNIlh7LmEgg6iJOY1Wn2ettayY2Mgtc4l7SBidlh7Ljo6PAiQdcrG3vrVmipZ3UsQBaXdU2TiDg5lUHMOhxkO596Cvp3gIkg6axI3b/EeYUa0Xm0A7hxOQCr7fVvPqTQLJpnBPVgSTTa1rXYpn4LAO9V1l2StVQjrJa35xxO8Ag5RtBtFYvAPV02kDdJd/hctVUtcYJB0lrnNOXe0hW9so07IwU2/DOjdXDi5/BUNdqDpvWoP1lX+dU+tRjbiTO/iSXO83EkJNRiZAzQTqLyd6tLA7tKpoFWli1QfTuyb5sdA/uWegj3K3VDsO+bDQP7uPJzlfKQCEIVAs5t/UiwVu/CP+wWjWU6S6kWB/e9g9SVKPnu3HMqvep9sOZUB6BiE8xqQE8wKofo0ZVpZLge52MNlrYxTu3gAbzl4ZLlzWIvcMpMiBxJyA816Zd914GBo5k8XHUorO0LXamtAbaawAGjyys0cuta4jzUW1Wi0PEPtNUg7mllIH+U1p9Vrn3NOgSBs2N4J8cvRBjrHdkw1rYE7h6nie9aW77mw5xmruy3QBo2OQVrQsUIKEXceCbqXYVq22XuQ6y9yDz+8LjJlwGe/v/uqB9kc10tLmv0xNOF0cHRk4dzgQvVqthVXbbhY/VufEZFBgm2u0/tKZ/joNLvNpambTVrlpxViBGlNjaQP/IS71WtrbNgaT6KP+JgNRPPRB5e+63hxLhEyQTniEwSDziVHqNXpt8XV1lPIdpmYjeI7TfEeoC89t9DC77+CCpexNYVLe1Muag7SCsrHqoFIKfZUH0j0d1MV30T3OHk8rSrJdGD5u9nc5w9ZWtUgEIQqBZTpMsxfYKkCcDmu8Jj3rVqPb7I2rTcx4lr2lp5EQVKPlW1HMqE9anbPZapZK7mEEtJ7Ltz2nQhZdzVQhoUmixNspq5uG6X1qgaBrqdwHFBsthLmk9Y4ZNyb/ER7gfVekWO7xwVfs7c+BjWgZAee+fVamhQhBGZdzeCV+At4KeGruFBAFjHBKFmCmYEYUEYUAg0ApEIwoIbrKE26xBWGFcwoKx13NO5Rq10t4K7LEg00GVtd2DgvK9trl6qocIhru03gJPab4H0IXuNqs0hYza+4jVpEAdpubecRHj9XBB4fUamHNVlb7KWuIIgjXzhQXMQJphTbMojWq4uO631qjWMElxAGU5n3IPeeixhFgbO97iOUwtgqzZ+7hQoU6Q0YwDmdSfMqzUgEIQqOBdXAuoKm/dn6VpYWVWBw1HFp4g7ivNb06HXYj1TwRwdkfOF7BCSWIPGLJ0Q1p7bmAdxLifQLb3HsTSs4gZ81r+rXerCCJRsoAyT4anMK7CBGFGFOIQN4UYU4hA3hRgTiEDWFGFOQiEDRCSWJ/CuYEEV1JRLVd4fqFa4EGmg8v2q6OeuJcz4ce1zWAtewdoYc6T/AEjzAX0aaASTZWoPnq7ejm01XD824AnVwIH0L1bY7YSnZBi1qEZu4dzRuC2As4SwxQDGwEpCFQIQhBwLqEIBCEIBCEIBCEIBCEIBCEIBCEIBCEIBCEIBCEIBCEIBCEIBCEIBCE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12" descr="data:image/jpeg;base64,/9j/4AAQSkZJRgABAQAAAQABAAD/2wCEAAkGBhISERUUEhIVFBQSEhUVFRgVFBQUEBAXFBAVFBUVFRUYHSYeFxojGRQWHy8gIycpLCwsFx4xNTAqNSYrLCkBCQoKDQwOFQ8MFCkYFB0pKSkpKSkpKSkpKSkpKSkpKSkpKSkpKSkpKSkpKSopKSkpKSkpKSkpKSkpKSkpKSkpKf/AABEIAJcA1AMBIgACEQEDEQH/xAAcAAABBQEBAQAAAAAAAAAAAAAAAgMEBQYBBwj/xABGEAABAwEFBAcCCA0EAwAAAAABAAIRAwQFEiExBkFRcQcTImGBkaGSwTJSVGKx0dLwFBUXI0JDU2Nyk6Ph8RYzgqIkc7L/xAAXAQEBAQEAAAAAAAAAAAAAAAAAAQID/8QAGREBAQEBAQEAAAAAAAAAAAAAAAERAiEx/9oADAMBAAIRAxEAPwD3FCEIBCEIBC4SiUHULhcuYwgUhcxIlB1CEIBCEIBCEIBCESgELmJEoOoXJXUAhCEAhCEAhCEAhCEAhcJTFqtTabXOe4Na0S5ziA1oGpJOiCq2u2nZYbOarhiMhrGzHWOMwJ3AAEk93JeP3h0r3hUnDVbSHCkxuXi6SUdJm2NO212touL6NFpAIBaHvce27PdAaB4nesVjO4eh96DRf6+vCZ/Da3tN+iFc3P0tW2m8dc4V2TmC0NfHzXtA7XOQsGXnh6IFQHu5ZhEfUVhvFlVjXsdLXtDhuycARlu1U1pXmfR9e+KzMbiBwNAyMxloeC31ltMhFWCEhr0qUCpRKTK7KDsrmJcJSS5AouSHVEzVrws7tHe/V0XvmIaYMxEjj99FRldqemN1Oq6lZabCGOLTUfiIcQYJYwEZSNSc+CzLuly8t1WmOVFkeqxdSoJzMnu080g1Pm/Sg9FsHTXbGR1lOjVG/supuP8AyaSB7JXpux+2tG8KZdTBY9kCpTdBcwkZEEfCaYOeWhyC+azVHA+E+9avo12jbZba0l4bTqtNKoXdlrQYLHEnLJ4G/QnioPosFdlR6NeQDxz8809KBSFwFdQCEIQC4SupDigjXleFOjTfVquwsptLnHgB9xlv0Xz9txt3Wt9QjNlBp/N0wdeD3x8J8eA3cVqemvaYl7LIw9loFSrG9x/22nkO14t4Ly0uHmkQl70uz2UvzyOZC5VokAmDlnrPpCXdVuY1pa5waAS4OPwXAmciN/cqI9qZgcBlJEiO45olJrP66riYDhAIEnM5693JPVqWAAu3mMnN14RCCTdl8VbO7FSqOYSIOE6jkrn/AF3eA+DbKsc2+9qy+Id/onqTpy46ece9Bo/yi3n8sq/9Psro6SLz+WVPJn2VSVLvqCAWxJgZtkkuLBGfxgQmX2Z4mRoJPaZIEgaTOpHOUGi/KTefyyp7NP7KPylXn8sf7NP7KzGJEoNQOk29Plb/AGKf2UtvSfenys/y6X2VmGWdzhLWkiY3axMZ9yV+A1YnA6BxER2Me/5pnkg0v5TrzOtp/p0o/wDlU1+7WWi1Q2rVLw3QQGtJ4kNgTwVVVqwO/wDz9STSozvz5CB4khA25+an3PZhUcZOQkuMTga1oL3Eb8jkDvgb1FfRA3zywn6HJuz2p9F2Km49qA4BzmkxGYLSOHoE+J1Lni6t9Fj246bcAnCW4ierOZbnvDgNdzsQ4TTYlJq39WqNLC6oGnIh9Z7wRIPwTkcxwyUZrfM93vVtjPEsnra7A9JFWwvbTqE1LMSAW6uog6upydN5Zod0Fe/2C2sq021Kbg5j2hzXDRwIyIXyZUpObuXq3QntUQ91iqOlpDqtHuOtRg7iO2O8OWXR7OwpSaolOoBCEIBM1ink3U1QfM+3FsNW32l5/b1Gjkx5YB5NVCawbhmAA9snx3lWu04/8qt86s93tvLveqt9ORnokROfbqQH+4106BoJc7uAVV1ZdLiyGzkNYB35fSkPs7WAkNEgE6K9p0yGjIzA0G/iqIF3WxrWkPIBknF+iQdMxpkmL2tbXFga8O7YJgnKEy5oc57YyD4jdxS6dhAOQCAaE5SdDh4/Qn6N3uOgJ9PVLFnLDLmuiO6M0CqF7Mgh9UhwLhm58xind5pivbMbiGuLmjDGbokyXa/wtTooMfpBPAgYk2+gG7gOSgZhDmp2xU3VHtYwAF72sbO8uIaM9wkpVrszqbg17YccOhBBxNDmmRqCCM+9UIsFrhxa52FuEu1wiWkRnxgnJLtV5MPZbXqVDmMILntggtMkxuc4ciVHdYMW5ONszW6nwQRrRr9+E/WrbZasW1ZaYdhqgHGGYSbLUwnESA3tEZkhV76WMy0E5DQHvzMJNJr6ZkHdEHTxCLGqa+0mjW66o9zDR0faGVRi/CrORAFR2eEP3cVj1IqWlxygNHdMnzJhJo0MTw0Edo6kgAZxJJyA7zkrpTCnXBUHWuGWLAcBdGEHAYOeUYoknLQnRP1LifL24XB1JpNQGB1YbqXE5DURxxCCZE1NWlnlII0IMFqmHNytJgqkPFYPwYXYjUxdl0HDDnfpEwIGoOmWUPZK8DRt9nqh0YLRTz4tc4MPo4qoNpquEOqEtGg0GeuQ08IUu6qc16UftGejgfco311r6xsu/mpCj2U695nzk+9SFIwEIQqBM2kw0ngCfISnlEvV8Uah4UnnyYVKPmnaAYnl28a941HlJVW1WF51DjJCr3PB014ceSsCbRTDhB0IgqJ+Aj47uXHxUlrpMSAeDiGHwxET4FS6NhcdWOjjo32iY9VUQ7HYwNJ1kyrexWUHMj+/+ExVphgyLSSYhr2PI5hpMKZdlQFkji4eIdB9yCWUhzU6uOCoz14UcDgRkDmO4hSbO7rWniInhmYBULaWtBZB/Sz8lIucHraY+PiaR4Fw9WrItLhtdOyumpZ+tGMODg4NeyDIAlroE55DPiITd72hloe3q6JpNYQZc4ve6GBoaSQJAjgI0AVwLACkOsQ+/kgztqfgEfpEeQ4pu7bIKhLnZgGI+MU1edXOo7gXAcmy0egU3ZUTRbzJ5y4n3qiyDYEAQBu3DkkVKQcIcJHqOR3Kd1SZqMQUNpskGPI8efeo1hLRVh7gxroGI6NIMyTwzU+9agBaBqcXpCa/FuNs5wZnLskoNDb7Uw0erMso0wDSqGCXFgIb1sZObmQ0CeqkBsgunGPdiJI0OnGJ1z46p78TNad3HuHITCKrI1IHPIf3TTMR4VncVOHhx4w3mdT5KCwDU+GWZ5A/4Vhd9TtDu0HBSq+oLqfiptPFjD5tlTVXXA6bPSPGjSP9MKxUgEIQqBVu0lSLJXP7l/q0hWSpdsnxYq//AK48yApR84Xie0VU1XKyt5zKrKoSBg2g6TlwOY8iuAj4rPYb9SSWpbWKonWKDlAGW4QijbXWasQ6erqGR80neO7ckUCQQfuVo7DdVO3MwA/nRPYy6zIZlgPw8tQJPdvQNMvJhGRB8UxWvhmgcCeAMn0yUG3bBWtpgAPE5TkfEFKu/o/tRPaAYOcnyCKr6tM2is1ozDTJIzjNWF41zRr0Q0AubL85wxhIbMQeK0lG7aNjGAfnKu9k9qY1qn9W31O4b1VVLmNWrMy8mSY1MRpuHADRAtu11cfqqH9b7aS7a2v+yoedbj/GpY2VfxHiHfUm37LVBvB9r6kFTYrObRSfA7WN4MCczLhHgT5KNcNqNIlh7LmEgg6iJOY1Wn2ettayY2Mgtc4l7SBidlh7Ljo6PAiQdcrG3vrVmipZ3UsQBaXdU2TiDg5lUHMOhxkO596Cvp3gIkg6axI3b/EeYUa0Xm0A7hxOQCr7fVvPqTQLJpnBPVgSTTa1rXYpn4LAO9V1l2StVQjrJa35xxO8Ag5RtBtFYvAPV02kDdJd/hctVUtcYJB0lrnNOXe0hW9so07IwU2/DOjdXDi5/BUNdqDpvWoP1lX+dU+tRjbiTO/iSXO83EkJNRiZAzQTqLyd6tLA7tKpoFWli1QfTuyb5sdA/uWegj3K3VDsO+bDQP7uPJzlfKQCEIVAs5t/UiwVu/CP+wWjWU6S6kWB/e9g9SVKPnu3HMqvep9sOZUB6BiE8xqQE8wKofo0ZVpZLge52MNlrYxTu3gAbzl4ZLlzWIvcMpMiBxJyA816Zd914GBo5k8XHUorO0LXamtAbaawAGjyys0cuta4jzUW1Wi0PEPtNUg7mllIH+U1p9Vrn3NOgSBs2N4J8cvRBjrHdkw1rYE7h6nie9aW77mw5xmruy3QBo2OQVrQsUIKEXceCbqXYVq22XuQ6y9yDz+8LjJlwGe/v/uqB9kc10tLmv0xNOF0cHRk4dzgQvVqthVXbbhY/VufEZFBgm2u0/tKZ/joNLvNpambTVrlpxViBGlNjaQP/IS71WtrbNgaT6KP+JgNRPPRB5e+63hxLhEyQTniEwSDziVHqNXpt8XV1lPIdpmYjeI7TfEeoC89t9DC77+CCpexNYVLe1Muag7SCsrHqoFIKfZUH0j0d1MV30T3OHk8rSrJdGD5u9nc5w9ZWtUgEIQqBZTpMsxfYKkCcDmu8Jj3rVqPb7I2rTcx4lr2lp5EQVKPlW1HMqE9anbPZapZK7mEEtJ7Ltz2nQhZdzVQhoUmixNspq5uG6X1qgaBrqdwHFBsthLmk9Y4ZNyb/ER7gfVekWO7xwVfs7c+BjWgZAee+fVamhQhBGZdzeCV+At4KeGruFBAFjHBKFmCmYEYUEYUAg0ApEIwoIbrKE26xBWGFcwoKx13NO5Rq10t4K7LEg00GVtd2DgvK9trl6qocIhru03gJPab4H0IXuNqs0hYza+4jVpEAdpubecRHj9XBB4fUamHNVlb7KWuIIgjXzhQXMQJphTbMojWq4uO631qjWMElxAGU5n3IPeeixhFgbO97iOUwtgqzZ+7hQoU6Q0YwDmdSfMqzUgEIQqOBdXAuoKm/dn6VpYWVWBw1HFp4g7ivNb06HXYj1TwRwdkfOF7BCSWIPGLJ0Q1p7bmAdxLifQLb3HsTSs4gZ81r+rXerCCJRsoAyT4anMK7CBGFGFOIQN4UYU4hA3hRgTiEDWFGFOQiEDRCSWJ/CuYEEV1JRLVd4fqFa4EGmg8v2q6OeuJcz4ce1zWAtewdoYc6T/AEjzAX0aaASTZWoPnq7ejm01XD824AnVwIH0L1bY7YSnZBi1qEZu4dzRuC2As4SwxQDGwEpCFQIQhBwLqEIBCEIBCEIBCEIBCEIBCEIBCEIBCEIBCEIBCEIBCEIBCEIBCEIBCEI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62" name="Picture 14" descr="http://upload.wikimedia.org/wikipedia/commons/thumb/1/1a/PlayStation3-DualShock3.png/1024px-PlayStation3-DualShock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999" y="1797051"/>
            <a:ext cx="3918158" cy="324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1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Mecanum</a:t>
            </a:r>
            <a:endParaRPr lang="de-DE" dirty="0"/>
          </a:p>
        </p:txBody>
      </p:sp>
      <p:sp>
        <p:nvSpPr>
          <p:cNvPr id="4" name="AutoShape 2" descr="data:image/jpeg;base64,/9j/4AAQSkZJRgABAQAAAQABAAD/2wCEAAkGBhISERUUEhIVFBQSEhUVFRgVFBQUEBAXFBAVFBUVFRUYHSYeFxojGRQWHy8gIycpLCwsFx4xNTAqNSYrLCkBCQoKDQwOFQ8MFCkYFB0pKSkpKSkpKSkpKSkpKSkpKSkpKSkpKSkpKSkpKSopKSkpKSkpKSkpKSkpKSkpKSkpKf/AABEIAJcA1AMBIgACEQEDEQH/xAAcAAABBQEBAQAAAAAAAAAAAAAAAgMEBQYBBwj/xABGEAABAwEFBAcCCA0EAwAAAAABAAIRAwQFEiExBkFRcQcTImGBkaGSwTJSVGKx0dLwFBUXI0JDU2Nyk6Ph8RYzgqIkc7L/xAAXAQEBAQEAAAAAAAAAAAAAAAAAAQID/8QAGREBAQEBAQEAAAAAAAAAAAAAAAERAiEx/9oADAMBAAIRAxEAPwD3FCEIBCEIBC4SiUHULhcuYwgUhcxIlB1CEIBCEIBCEIBCESgELmJEoOoXJXUAhCEAhCEAhCEAhCEAhcJTFqtTabXOe4Na0S5ziA1oGpJOiCq2u2nZYbOarhiMhrGzHWOMwJ3AAEk93JeP3h0r3hUnDVbSHCkxuXi6SUdJm2NO212touL6NFpAIBaHvce27PdAaB4nesVjO4eh96DRf6+vCZ/Da3tN+iFc3P0tW2m8dc4V2TmC0NfHzXtA7XOQsGXnh6IFQHu5ZhEfUVhvFlVjXsdLXtDhuycARlu1U1pXmfR9e+KzMbiBwNAyMxloeC31ltMhFWCEhr0qUCpRKTK7KDsrmJcJSS5AouSHVEzVrws7tHe/V0XvmIaYMxEjj99FRldqemN1Oq6lZabCGOLTUfiIcQYJYwEZSNSc+CzLuly8t1WmOVFkeqxdSoJzMnu080g1Pm/Sg9FsHTXbGR1lOjVG/supuP8AyaSB7JXpux+2tG8KZdTBY9kCpTdBcwkZEEfCaYOeWhyC+azVHA+E+9avo12jbZba0l4bTqtNKoXdlrQYLHEnLJ4G/QnioPosFdlR6NeQDxz8809KBSFwFdQCEIQC4SupDigjXleFOjTfVquwsptLnHgB9xlv0Xz9txt3Wt9QjNlBp/N0wdeD3x8J8eA3cVqemvaYl7LIw9loFSrG9x/22nkO14t4Ly0uHmkQl70uz2UvzyOZC5VokAmDlnrPpCXdVuY1pa5waAS4OPwXAmciN/cqI9qZgcBlJEiO45olJrP66riYDhAIEnM5693JPVqWAAu3mMnN14RCCTdl8VbO7FSqOYSIOE6jkrn/AF3eA+DbKsc2+9qy+Id/onqTpy46ece9Bo/yi3n8sq/9Psro6SLz+WVPJn2VSVLvqCAWxJgZtkkuLBGfxgQmX2Z4mRoJPaZIEgaTOpHOUGi/KTefyyp7NP7KPylXn8sf7NP7KzGJEoNQOk29Plb/AGKf2UtvSfenys/y6X2VmGWdzhLWkiY3axMZ9yV+A1YnA6BxER2Me/5pnkg0v5TrzOtp/p0o/wDlU1+7WWi1Q2rVLw3QQGtJ4kNgTwVVVqwO/wDz9STSozvz5CB4khA25+an3PZhUcZOQkuMTga1oL3Eb8jkDvgb1FfRA3zywn6HJuz2p9F2Km49qA4BzmkxGYLSOHoE+J1Lni6t9Fj246bcAnCW4ierOZbnvDgNdzsQ4TTYlJq39WqNLC6oGnIh9Z7wRIPwTkcxwyUZrfM93vVtjPEsnra7A9JFWwvbTqE1LMSAW6uog6upydN5Zod0Fe/2C2sq021Kbg5j2hzXDRwIyIXyZUpObuXq3QntUQ91iqOlpDqtHuOtRg7iO2O8OWXR7OwpSaolOoBCEIBM1ink3U1QfM+3FsNW32l5/b1Gjkx5YB5NVCawbhmAA9snx3lWu04/8qt86s93tvLveqt9ORnokROfbqQH+4106BoJc7uAVV1ZdLiyGzkNYB35fSkPs7WAkNEgE6K9p0yGjIzA0G/iqIF3WxrWkPIBknF+iQdMxpkmL2tbXFga8O7YJgnKEy5oc57YyD4jdxS6dhAOQCAaE5SdDh4/Qn6N3uOgJ9PVLFnLDLmuiO6M0CqF7Mgh9UhwLhm58xind5pivbMbiGuLmjDGbokyXa/wtTooMfpBPAgYk2+gG7gOSgZhDmp2xU3VHtYwAF72sbO8uIaM9wkpVrszqbg17YccOhBBxNDmmRqCCM+9UIsFrhxa52FuEu1wiWkRnxgnJLtV5MPZbXqVDmMILntggtMkxuc4ciVHdYMW5ONszW6nwQRrRr9+E/WrbZasW1ZaYdhqgHGGYSbLUwnESA3tEZkhV76WMy0E5DQHvzMJNJr6ZkHdEHTxCLGqa+0mjW66o9zDR0faGVRi/CrORAFR2eEP3cVj1IqWlxygNHdMnzJhJo0MTw0Edo6kgAZxJJyA7zkrpTCnXBUHWuGWLAcBdGEHAYOeUYoknLQnRP1LifL24XB1JpNQGB1YbqXE5DURxxCCZE1NWlnlII0IMFqmHNytJgqkPFYPwYXYjUxdl0HDDnfpEwIGoOmWUPZK8DRt9nqh0YLRTz4tc4MPo4qoNpquEOqEtGg0GeuQ08IUu6qc16UftGejgfco311r6xsu/mpCj2U695nzk+9SFIwEIQqBM2kw0ngCfISnlEvV8Uah4UnnyYVKPmnaAYnl28a941HlJVW1WF51DjJCr3PB014ceSsCbRTDhB0IgqJ+Aj47uXHxUlrpMSAeDiGHwxET4FS6NhcdWOjjo32iY9VUQ7HYwNJ1kyrexWUHMj+/+ExVphgyLSSYhr2PI5hpMKZdlQFkji4eIdB9yCWUhzU6uOCoz14UcDgRkDmO4hSbO7rWniInhmYBULaWtBZB/Sz8lIucHraY+PiaR4Fw9WrItLhtdOyumpZ+tGMODg4NeyDIAlroE55DPiITd72hloe3q6JpNYQZc4ve6GBoaSQJAjgI0AVwLACkOsQ+/kgztqfgEfpEeQ4pu7bIKhLnZgGI+MU1edXOo7gXAcmy0egU3ZUTRbzJ5y4n3qiyDYEAQBu3DkkVKQcIcJHqOR3Kd1SZqMQUNpskGPI8efeo1hLRVh7gxroGI6NIMyTwzU+9agBaBqcXpCa/FuNs5wZnLskoNDb7Uw0erMso0wDSqGCXFgIb1sZObmQ0CeqkBsgunGPdiJI0OnGJ1z46p78TNad3HuHITCKrI1IHPIf3TTMR4VncVOHhx4w3mdT5KCwDU+GWZ5A/4Vhd9TtDu0HBSq+oLqfiptPFjD5tlTVXXA6bPSPGjSP9MKxUgEIQqBVu0lSLJXP7l/q0hWSpdsnxYq//AK48yApR84Xie0VU1XKyt5zKrKoSBg2g6TlwOY8iuAj4rPYb9SSWpbWKonWKDlAGW4QijbXWasQ6erqGR80neO7ckUCQQfuVo7DdVO3MwA/nRPYy6zIZlgPw8tQJPdvQNMvJhGRB8UxWvhmgcCeAMn0yUG3bBWtpgAPE5TkfEFKu/o/tRPaAYOcnyCKr6tM2is1ozDTJIzjNWF41zRr0Q0AubL85wxhIbMQeK0lG7aNjGAfnKu9k9qY1qn9W31O4b1VVLmNWrMy8mSY1MRpuHADRAtu11cfqqH9b7aS7a2v+yoedbj/GpY2VfxHiHfUm37LVBvB9r6kFTYrObRSfA7WN4MCczLhHgT5KNcNqNIlh7LmEgg6iJOY1Wn2ettayY2Mgtc4l7SBidlh7Ljo6PAiQdcrG3vrVmipZ3UsQBaXdU2TiDg5lUHMOhxkO596Cvp3gIkg6axI3b/EeYUa0Xm0A7hxOQCr7fVvPqTQLJpnBPVgSTTa1rXYpn4LAO9V1l2StVQjrJa35xxO8Ag5RtBtFYvAPV02kDdJd/hctVUtcYJB0lrnNOXe0hW9so07IwU2/DOjdXDi5/BUNdqDpvWoP1lX+dU+tRjbiTO/iSXO83EkJNRiZAzQTqLyd6tLA7tKpoFWli1QfTuyb5sdA/uWegj3K3VDsO+bDQP7uPJzlfKQCEIVAs5t/UiwVu/CP+wWjWU6S6kWB/e9g9SVKPnu3HMqvep9sOZUB6BiE8xqQE8wKofo0ZVpZLge52MNlrYxTu3gAbzl4ZLlzWIvcMpMiBxJyA816Zd914GBo5k8XHUorO0LXamtAbaawAGjyys0cuta4jzUW1Wi0PEPtNUg7mllIH+U1p9Vrn3NOgSBs2N4J8cvRBjrHdkw1rYE7h6nie9aW77mw5xmruy3QBo2OQVrQsUIKEXceCbqXYVq22XuQ6y9yDz+8LjJlwGe/v/uqB9kc10tLmv0xNOF0cHRk4dzgQvVqthVXbbhY/VufEZFBgm2u0/tKZ/joNLvNpambTVrlpxViBGlNjaQP/IS71WtrbNgaT6KP+JgNRPPRB5e+63hxLhEyQTniEwSDziVHqNXpt8XV1lPIdpmYjeI7TfEeoC89t9DC77+CCpexNYVLe1Muag7SCsrHqoFIKfZUH0j0d1MV30T3OHk8rSrJdGD5u9nc5w9ZWtUgEIQqBZTpMsxfYKkCcDmu8Jj3rVqPb7I2rTcx4lr2lp5EQVKPlW1HMqE9anbPZapZK7mEEtJ7Ltz2nQhZdzVQhoUmixNspq5uG6X1qgaBrqdwHFBsthLmk9Y4ZNyb/ER7gfVekWO7xwVfs7c+BjWgZAee+fVamhQhBGZdzeCV+At4KeGruFBAFjHBKFmCmYEYUEYUAg0ApEIwoIbrKE26xBWGFcwoKx13NO5Rq10t4K7LEg00GVtd2DgvK9trl6qocIhru03gJPab4H0IXuNqs0hYza+4jVpEAdpubecRHj9XBB4fUamHNVlb7KWuIIgjXzhQXMQJphTbMojWq4uO631qjWMElxAGU5n3IPeeixhFgbO97iOUwtgqzZ+7hQoU6Q0YwDmdSfMqzUgEIQqOBdXAuoKm/dn6VpYWVWBw1HFp4g7ivNb06HXYj1TwRwdkfOF7BCSWIPGLJ0Q1p7bmAdxLifQLb3HsTSs4gZ81r+rXerCCJRsoAyT4anMK7CBGFGFOIQN4UYU4hA3hRgTiEDWFGFOQiEDRCSWJ/CuYEEV1JRLVd4fqFa4EGmg8v2q6OeuJcz4ce1zWAtewdoYc6T/AEjzAX0aaASTZWoPnq7ejm01XD824AnVwIH0L1bY7YSnZBi1qEZu4dzRuC2As4SwxQDGwEpCFQIQhBwLqEIBCEIBCEIBCEIBCEIBCEIBCEIBCEIBCEIBCEIBCEIBCEIBCEIBCEI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data:image/jpeg;base64,/9j/4AAQSkZJRgABAQAAAQABAAD/2wCEAAkGBhISERUUEhIVFBQSEhUVFRgVFBQUEBAXFBAVFBUVFRUYHSYeFxojGRQWHy8gIycpLCwsFx4xNTAqNSYrLCkBCQoKDQwOFQ8MFCkYFB0pKSkpKSkpKSkpKSkpKSkpKSkpKSkpKSkpKSkpKSopKSkpKSkpKSkpKSkpKSkpKSkpKf/AABEIAJcA1AMBIgACEQEDEQH/xAAcAAABBQEBAQAAAAAAAAAAAAAAAgMEBQYBBwj/xABGEAABAwEFBAcCCA0EAwAAAAABAAIRAwQFEiExBkFRcQcTImGBkaGSwTJSVGKx0dLwFBUXI0JDU2Nyk6Ph8RYzgqIkc7L/xAAXAQEBAQEAAAAAAAAAAAAAAAAAAQID/8QAGREBAQEBAQEAAAAAAAAAAAAAAAERAiEx/9oADAMBAAIRAxEAPwD3FCEIBCEIBC4SiUHULhcuYwgUhcxIlB1CEIBCEIBCEIBCESgELmJEoOoXJXUAhCEAhCEAhCEAhCEAhcJTFqtTabXOe4Na0S5ziA1oGpJOiCq2u2nZYbOarhiMhrGzHWOMwJ3AAEk93JeP3h0r3hUnDVbSHCkxuXi6SUdJm2NO212touL6NFpAIBaHvce27PdAaB4nesVjO4eh96DRf6+vCZ/Da3tN+iFc3P0tW2m8dc4V2TmC0NfHzXtA7XOQsGXnh6IFQHu5ZhEfUVhvFlVjXsdLXtDhuycARlu1U1pXmfR9e+KzMbiBwNAyMxloeC31ltMhFWCEhr0qUCpRKTK7KDsrmJcJSS5AouSHVEzVrws7tHe/V0XvmIaYMxEjj99FRldqemN1Oq6lZabCGOLTUfiIcQYJYwEZSNSc+CzLuly8t1WmOVFkeqxdSoJzMnu080g1Pm/Sg9FsHTXbGR1lOjVG/supuP8AyaSB7JXpux+2tG8KZdTBY9kCpTdBcwkZEEfCaYOeWhyC+azVHA+E+9avo12jbZba0l4bTqtNKoXdlrQYLHEnLJ4G/QnioPosFdlR6NeQDxz8809KBSFwFdQCEIQC4SupDigjXleFOjTfVquwsptLnHgB9xlv0Xz9txt3Wt9QjNlBp/N0wdeD3x8J8eA3cVqemvaYl7LIw9loFSrG9x/22nkO14t4Ly0uHmkQl70uz2UvzyOZC5VokAmDlnrPpCXdVuY1pa5waAS4OPwXAmciN/cqI9qZgcBlJEiO45olJrP66riYDhAIEnM5693JPVqWAAu3mMnN14RCCTdl8VbO7FSqOYSIOE6jkrn/AF3eA+DbKsc2+9qy+Id/onqTpy46ece9Bo/yi3n8sq/9Psro6SLz+WVPJn2VSVLvqCAWxJgZtkkuLBGfxgQmX2Z4mRoJPaZIEgaTOpHOUGi/KTefyyp7NP7KPylXn8sf7NP7KzGJEoNQOk29Plb/AGKf2UtvSfenys/y6X2VmGWdzhLWkiY3axMZ9yV+A1YnA6BxER2Me/5pnkg0v5TrzOtp/p0o/wDlU1+7WWi1Q2rVLw3QQGtJ4kNgTwVVVqwO/wDz9STSozvz5CB4khA25+an3PZhUcZOQkuMTga1oL3Eb8jkDvgb1FfRA3zywn6HJuz2p9F2Km49qA4BzmkxGYLSOHoE+J1Lni6t9Fj246bcAnCW4ierOZbnvDgNdzsQ4TTYlJq39WqNLC6oGnIh9Z7wRIPwTkcxwyUZrfM93vVtjPEsnra7A9JFWwvbTqE1LMSAW6uog6upydN5Zod0Fe/2C2sq021Kbg5j2hzXDRwIyIXyZUpObuXq3QntUQ91iqOlpDqtHuOtRg7iO2O8OWXR7OwpSaolOoBCEIBM1ink3U1QfM+3FsNW32l5/b1Gjkx5YB5NVCawbhmAA9snx3lWu04/8qt86s93tvLveqt9ORnokROfbqQH+4106BoJc7uAVV1ZdLiyGzkNYB35fSkPs7WAkNEgE6K9p0yGjIzA0G/iqIF3WxrWkPIBknF+iQdMxpkmL2tbXFga8O7YJgnKEy5oc57YyD4jdxS6dhAOQCAaE5SdDh4/Qn6N3uOgJ9PVLFnLDLmuiO6M0CqF7Mgh9UhwLhm58xind5pivbMbiGuLmjDGbokyXa/wtTooMfpBPAgYk2+gG7gOSgZhDmp2xU3VHtYwAF72sbO8uIaM9wkpVrszqbg17YccOhBBxNDmmRqCCM+9UIsFrhxa52FuEu1wiWkRnxgnJLtV5MPZbXqVDmMILntggtMkxuc4ciVHdYMW5ONszW6nwQRrRr9+E/WrbZasW1ZaYdhqgHGGYSbLUwnESA3tEZkhV76WMy0E5DQHvzMJNJr6ZkHdEHTxCLGqa+0mjW66o9zDR0faGVRi/CrORAFR2eEP3cVj1IqWlxygNHdMnzJhJo0MTw0Edo6kgAZxJJyA7zkrpTCnXBUHWuGWLAcBdGEHAYOeUYoknLQnRP1LifL24XB1JpNQGB1YbqXE5DURxxCCZE1NWlnlII0IMFqmHNytJgqkPFYPwYXYjUxdl0HDDnfpEwIGoOmWUPZK8DRt9nqh0YLRTz4tc4MPo4qoNpquEOqEtGg0GeuQ08IUu6qc16UftGejgfco311r6xsu/mpCj2U695nzk+9SFIwEIQqBM2kw0ngCfISnlEvV8Uah4UnnyYVKPmnaAYnl28a941HlJVW1WF51DjJCr3PB014ceSsCbRTDhB0IgqJ+Aj47uXHxUlrpMSAeDiGHwxET4FS6NhcdWOjjo32iY9VUQ7HYwNJ1kyrexWUHMj+/+ExVphgyLSSYhr2PI5hpMKZdlQFkji4eIdB9yCWUhzU6uOCoz14UcDgRkDmO4hSbO7rWniInhmYBULaWtBZB/Sz8lIucHraY+PiaR4Fw9WrItLhtdOyumpZ+tGMODg4NeyDIAlroE55DPiITd72hloe3q6JpNYQZc4ve6GBoaSQJAjgI0AVwLACkOsQ+/kgztqfgEfpEeQ4pu7bIKhLnZgGI+MU1edXOo7gXAcmy0egU3ZUTRbzJ5y4n3qiyDYEAQBu3DkkVKQcIcJHqOR3Kd1SZqMQUNpskGPI8efeo1hLRVh7gxroGI6NIMyTwzU+9agBaBqcXpCa/FuNs5wZnLskoNDb7Uw0erMso0wDSqGCXFgIb1sZObmQ0CeqkBsgunGPdiJI0OnGJ1z46p78TNad3HuHITCKrI1IHPIf3TTMR4VncVOHhx4w3mdT5KCwDU+GWZ5A/4Vhd9TtDu0HBSq+oLqfiptPFjD5tlTVXXA6bPSPGjSP9MKxUgEIQqBVu0lSLJXP7l/q0hWSpdsnxYq//AK48yApR84Xie0VU1XKyt5zKrKoSBg2g6TlwOY8iuAj4rPYb9SSWpbWKonWKDlAGW4QijbXWasQ6erqGR80neO7ckUCQQfuVo7DdVO3MwA/nRPYy6zIZlgPw8tQJPdvQNMvJhGRB8UxWvhmgcCeAMn0yUG3bBWtpgAPE5TkfEFKu/o/tRPaAYOcnyCKr6tM2is1ozDTJIzjNWF41zRr0Q0AubL85wxhIbMQeK0lG7aNjGAfnKu9k9qY1qn9W31O4b1VVLmNWrMy8mSY1MRpuHADRAtu11cfqqH9b7aS7a2v+yoedbj/GpY2VfxHiHfUm37LVBvB9r6kFTYrObRSfA7WN4MCczLhHgT5KNcNqNIlh7LmEgg6iJOY1Wn2ettayY2Mgtc4l7SBidlh7Ljo6PAiQdcrG3vrVmipZ3UsQBaXdU2TiDg5lUHMOhxkO596Cvp3gIkg6axI3b/EeYUa0Xm0A7hxOQCr7fVvPqTQLJpnBPVgSTTa1rXYpn4LAO9V1l2StVQjrJa35xxO8Ag5RtBtFYvAPV02kDdJd/hctVUtcYJB0lrnNOXe0hW9so07IwU2/DOjdXDi5/BUNdqDpvWoP1lX+dU+tRjbiTO/iSXO83EkJNRiZAzQTqLyd6tLA7tKpoFWli1QfTuyb5sdA/uWegj3K3VDsO+bDQP7uPJzlfKQCEIVAs5t/UiwVu/CP+wWjWU6S6kWB/e9g9SVKPnu3HMqvep9sOZUB6BiE8xqQE8wKofo0ZVpZLge52MNlrYxTu3gAbzl4ZLlzWIvcMpMiBxJyA816Zd914GBo5k8XHUorO0LXamtAbaawAGjyys0cuta4jzUW1Wi0PEPtNUg7mllIH+U1p9Vrn3NOgSBs2N4J8cvRBjrHdkw1rYE7h6nie9aW77mw5xmruy3QBo2OQVrQsUIKEXceCbqXYVq22XuQ6y9yDz+8LjJlwGe/v/uqB9kc10tLmv0xNOF0cHRk4dzgQvVqthVXbbhY/VufEZFBgm2u0/tKZ/joNLvNpambTVrlpxViBGlNjaQP/IS71WtrbNgaT6KP+JgNRPPRB5e+63hxLhEyQTniEwSDziVHqNXpt8XV1lPIdpmYjeI7TfEeoC89t9DC77+CCpexNYVLe1Muag7SCsrHqoFIKfZUH0j0d1MV30T3OHk8rSrJdGD5u9nc5w9ZWtUgEIQqBZTpMsxfYKkCcDmu8Jj3rVqPb7I2rTcx4lr2lp5EQVKPlW1HMqE9anbPZapZK7mEEtJ7Ltz2nQhZdzVQhoUmixNspq5uG6X1qgaBrqdwHFBsthLmk9Y4ZNyb/ER7gfVekWO7xwVfs7c+BjWgZAee+fVamhQhBGZdzeCV+At4KeGruFBAFjHBKFmCmYEYUEYUAg0ApEIwoIbrKE26xBWGFcwoKx13NO5Rq10t4K7LEg00GVtd2DgvK9trl6qocIhru03gJPab4H0IXuNqs0hYza+4jVpEAdpubecRHj9XBB4fUamHNVlb7KWuIIgjXzhQXMQJphTbMojWq4uO631qjWMElxAGU5n3IPeeixhFgbO97iOUwtgqzZ+7hQoU6Q0YwDmdSfMqzUgEIQqOBdXAuoKm/dn6VpYWVWBw1HFp4g7ivNb06HXYj1TwRwdkfOF7BCSWIPGLJ0Q1p7bmAdxLifQLb3HsTSs4gZ81r+rXerCCJRsoAyT4anMK7CBGFGFOIQN4UYU4hA3hRgTiEDWFGFOQiEDRCSWJ/CuYEEV1JRLVd4fqFa4EGmg8v2q6OeuJcz4ce1zWAtewdoYc6T/AEjzAX0aaASTZWoPnq7ejm01XD824AnVwIH0L1bY7YSnZBi1qEZu4dzRuC2As4SwxQDGwEpCFQIQhBwLqEIBCEIBCEIBCEIBCEIBCEIBCEIBCEIBCEIBCEIBCEIBCEIBCEIBCEI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8" descr="data:image/jpeg;base64,/9j/4AAQSkZJRgABAQAAAQABAAD/2wCEAAkGBhISERUUEhIVFBQSEhUVFRgVFBQUEBAXFBAVFBUVFRUYHSYeFxojGRQWHy8gIycpLCwsFx4xNTAqNSYrLCkBCQoKDQwOFQ8MFCkYFB0pKSkpKSkpKSkpKSkpKSkpKSkpKSkpKSkpKSkpKSopKSkpKSkpKSkpKSkpKSkpKSkpKf/AABEIAJcA1AMBIgACEQEDEQH/xAAcAAABBQEBAQAAAAAAAAAAAAAAAgMEBQYBBwj/xABGEAABAwEFBAcCCA0EAwAAAAABAAIRAwQFEiExBkFRcQcTImGBkaGSwTJSVGKx0dLwFBUXI0JDU2Nyk6Ph8RYzgqIkc7L/xAAXAQEBAQEAAAAAAAAAAAAAAAAAAQID/8QAGREBAQEBAQEAAAAAAAAAAAAAAAERAiEx/9oADAMBAAIRAxEAPwD3FCEIBCEIBC4SiUHULhcuYwgUhcxIlB1CEIBCEIBCEIBCESgELmJEoOoXJXUAhCEAhCEAhCEAhCEAhcJTFqtTabXOe4Na0S5ziA1oGpJOiCq2u2nZYbOarhiMhrGzHWOMwJ3AAEk93JeP3h0r3hUnDVbSHCkxuXi6SUdJm2NO212touL6NFpAIBaHvce27PdAaB4nesVjO4eh96DRf6+vCZ/Da3tN+iFc3P0tW2m8dc4V2TmC0NfHzXtA7XOQsGXnh6IFQHu5ZhEfUVhvFlVjXsdLXtDhuycARlu1U1pXmfR9e+KzMbiBwNAyMxloeC31ltMhFWCEhr0qUCpRKTK7KDsrmJcJSS5AouSHVEzVrws7tHe/V0XvmIaYMxEjj99FRldqemN1Oq6lZabCGOLTUfiIcQYJYwEZSNSc+CzLuly8t1WmOVFkeqxdSoJzMnu080g1Pm/Sg9FsHTXbGR1lOjVG/supuP8AyaSB7JXpux+2tG8KZdTBY9kCpTdBcwkZEEfCaYOeWhyC+azVHA+E+9avo12jbZba0l4bTqtNKoXdlrQYLHEnLJ4G/QnioPosFdlR6NeQDxz8809KBSFwFdQCEIQC4SupDigjXleFOjTfVquwsptLnHgB9xlv0Xz9txt3Wt9QjNlBp/N0wdeD3x8J8eA3cVqemvaYl7LIw9loFSrG9x/22nkO14t4Ly0uHmkQl70uz2UvzyOZC5VokAmDlnrPpCXdVuY1pa5waAS4OPwXAmciN/cqI9qZgcBlJEiO45olJrP66riYDhAIEnM5693JPVqWAAu3mMnN14RCCTdl8VbO7FSqOYSIOE6jkrn/AF3eA+DbKsc2+9qy+Id/onqTpy46ece9Bo/yi3n8sq/9Psro6SLz+WVPJn2VSVLvqCAWxJgZtkkuLBGfxgQmX2Z4mRoJPaZIEgaTOpHOUGi/KTefyyp7NP7KPylXn8sf7NP7KzGJEoNQOk29Plb/AGKf2UtvSfenys/y6X2VmGWdzhLWkiY3axMZ9yV+A1YnA6BxER2Me/5pnkg0v5TrzOtp/p0o/wDlU1+7WWi1Q2rVLw3QQGtJ4kNgTwVVVqwO/wDz9STSozvz5CB4khA25+an3PZhUcZOQkuMTga1oL3Eb8jkDvgb1FfRA3zywn6HJuz2p9F2Km49qA4BzmkxGYLSOHoE+J1Lni6t9Fj246bcAnCW4ierOZbnvDgNdzsQ4TTYlJq39WqNLC6oGnIh9Z7wRIPwTkcxwyUZrfM93vVtjPEsnra7A9JFWwvbTqE1LMSAW6uog6upydN5Zod0Fe/2C2sq021Kbg5j2hzXDRwIyIXyZUpObuXq3QntUQ91iqOlpDqtHuOtRg7iO2O8OWXR7OwpSaolOoBCEIBM1ink3U1QfM+3FsNW32l5/b1Gjkx5YB5NVCawbhmAA9snx3lWu04/8qt86s93tvLveqt9ORnokROfbqQH+4106BoJc7uAVV1ZdLiyGzkNYB35fSkPs7WAkNEgE6K9p0yGjIzA0G/iqIF3WxrWkPIBknF+iQdMxpkmL2tbXFga8O7YJgnKEy5oc57YyD4jdxS6dhAOQCAaE5SdDh4/Qn6N3uOgJ9PVLFnLDLmuiO6M0CqF7Mgh9UhwLhm58xind5pivbMbiGuLmjDGbokyXa/wtTooMfpBPAgYk2+gG7gOSgZhDmp2xU3VHtYwAF72sbO8uIaM9wkpVrszqbg17YccOhBBxNDmmRqCCM+9UIsFrhxa52FuEu1wiWkRnxgnJLtV5MPZbXqVDmMILntggtMkxuc4ciVHdYMW5ONszW6nwQRrRr9+E/WrbZasW1ZaYdhqgHGGYSbLUwnESA3tEZkhV76WMy0E5DQHvzMJNJr6ZkHdEHTxCLGqa+0mjW66o9zDR0faGVRi/CrORAFR2eEP3cVj1IqWlxygNHdMnzJhJo0MTw0Edo6kgAZxJJyA7zkrpTCnXBUHWuGWLAcBdGEHAYOeUYoknLQnRP1LifL24XB1JpNQGB1YbqXE5DURxxCCZE1NWlnlII0IMFqmHNytJgqkPFYPwYXYjUxdl0HDDnfpEwIGoOmWUPZK8DRt9nqh0YLRTz4tc4MPo4qoNpquEOqEtGg0GeuQ08IUu6qc16UftGejgfco311r6xsu/mpCj2U695nzk+9SFIwEIQqBM2kw0ngCfISnlEvV8Uah4UnnyYVKPmnaAYnl28a941HlJVW1WF51DjJCr3PB014ceSsCbRTDhB0IgqJ+Aj47uXHxUlrpMSAeDiGHwxET4FS6NhcdWOjjo32iY9VUQ7HYwNJ1kyrexWUHMj+/+ExVphgyLSSYhr2PI5hpMKZdlQFkji4eIdB9yCWUhzU6uOCoz14UcDgRkDmO4hSbO7rWniInhmYBULaWtBZB/Sz8lIucHraY+PiaR4Fw9WrItLhtdOyumpZ+tGMODg4NeyDIAlroE55DPiITd72hloe3q6JpNYQZc4ve6GBoaSQJAjgI0AVwLACkOsQ+/kgztqfgEfpEeQ4pu7bIKhLnZgGI+MU1edXOo7gXAcmy0egU3ZUTRbzJ5y4n3qiyDYEAQBu3DkkVKQcIcJHqOR3Kd1SZqMQUNpskGPI8efeo1hLRVh7gxroGI6NIMyTwzU+9agBaBqcXpCa/FuNs5wZnLskoNDb7Uw0erMso0wDSqGCXFgIb1sZObmQ0CeqkBsgunGPdiJI0OnGJ1z46p78TNad3HuHITCKrI1IHPIf3TTMR4VncVOHhx4w3mdT5KCwDU+GWZ5A/4Vhd9TtDu0HBSq+oLqfiptPFjD5tlTVXXA6bPSPGjSP9MKxUgEIQqBVu0lSLJXP7l/q0hWSpdsnxYq//AK48yApR84Xie0VU1XKyt5zKrKoSBg2g6TlwOY8iuAj4rPYb9SSWpbWKonWKDlAGW4QijbXWasQ6erqGR80neO7ckUCQQfuVo7DdVO3MwA/nRPYy6zIZlgPw8tQJPdvQNMvJhGRB8UxWvhmgcCeAMn0yUG3bBWtpgAPE5TkfEFKu/o/tRPaAYOcnyCKr6tM2is1ozDTJIzjNWF41zRr0Q0AubL85wxhIbMQeK0lG7aNjGAfnKu9k9qY1qn9W31O4b1VVLmNWrMy8mSY1MRpuHADRAtu11cfqqH9b7aS7a2v+yoedbj/GpY2VfxHiHfUm37LVBvB9r6kFTYrObRSfA7WN4MCczLhHgT5KNcNqNIlh7LmEgg6iJOY1Wn2ettayY2Mgtc4l7SBidlh7Ljo6PAiQdcrG3vrVmipZ3UsQBaXdU2TiDg5lUHMOhxkO596Cvp3gIkg6axI3b/EeYUa0Xm0A7hxOQCr7fVvPqTQLJpnBPVgSTTa1rXYpn4LAO9V1l2StVQjrJa35xxO8Ag5RtBtFYvAPV02kDdJd/hctVUtcYJB0lrnNOXe0hW9so07IwU2/DOjdXDi5/BUNdqDpvWoP1lX+dU+tRjbiTO/iSXO83EkJNRiZAzQTqLyd6tLA7tKpoFWli1QfTuyb5sdA/uWegj3K3VDsO+bDQP7uPJzlfKQCEIVAs5t/UiwVu/CP+wWjWU6S6kWB/e9g9SVKPnu3HMqvep9sOZUB6BiE8xqQE8wKofo0ZVpZLge52MNlrYxTu3gAbzl4ZLlzWIvcMpMiBxJyA816Zd914GBo5k8XHUorO0LXamtAbaawAGjyys0cuta4jzUW1Wi0PEPtNUg7mllIH+U1p9Vrn3NOgSBs2N4J8cvRBjrHdkw1rYE7h6nie9aW77mw5xmruy3QBo2OQVrQsUIKEXceCbqXYVq22XuQ6y9yDz+8LjJlwGe/v/uqB9kc10tLmv0xNOF0cHRk4dzgQvVqthVXbbhY/VufEZFBgm2u0/tKZ/joNLvNpambTVrlpxViBGlNjaQP/IS71WtrbNgaT6KP+JgNRPPRB5e+63hxLhEyQTniEwSDziVHqNXpt8XV1lPIdpmYjeI7TfEeoC89t9DC77+CCpexNYVLe1Muag7SCsrHqoFIKfZUH0j0d1MV30T3OHk8rSrJdGD5u9nc5w9ZWtUgEIQqBZTpMsxfYKkCcDmu8Jj3rVqPb7I2rTcx4lr2lp5EQVKPlW1HMqE9anbPZapZK7mEEtJ7Ltz2nQhZdzVQhoUmixNspq5uG6X1qgaBrqdwHFBsthLmk9Y4ZNyb/ER7gfVekWO7xwVfs7c+BjWgZAee+fVamhQhBGZdzeCV+At4KeGruFBAFjHBKFmCmYEYUEYUAg0ApEIwoIbrKE26xBWGFcwoKx13NO5Rq10t4K7LEg00GVtd2DgvK9trl6qocIhru03gJPab4H0IXuNqs0hYza+4jVpEAdpubecRHj9XBB4fUamHNVlb7KWuIIgjXzhQXMQJphTbMojWq4uO631qjWMElxAGU5n3IPeeixhFgbO97iOUwtgqzZ+7hQoU6Q0YwDmdSfMqzUgEIQqOBdXAuoKm/dn6VpYWVWBw1HFp4g7ivNb06HXYj1TwRwdkfOF7BCSWIPGLJ0Q1p7bmAdxLifQLb3HsTSs4gZ81r+rXerCCJRsoAyT4anMK7CBGFGFOIQN4UYU4hA3hRgTiEDWFGFOQiEDRCSWJ/CuYEEV1JRLVd4fqFa4EGmg8v2q6OeuJcz4ce1zWAtewdoYc6T/AEjzAX0aaASTZWoPnq7ejm01XD824AnVwIH0L1bY7YSnZBi1qEZu4dzRuC2As4SwxQDGwEpCFQIQhBwLqEIBCEIBCEIBCEIBCEIBCEIBCEIBCEIBCEIBCEIBCEIBCEIBCEIBCEIP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10" descr="data:image/jpeg;base64,/9j/4AAQSkZJRgABAQAAAQABAAD/2wCEAAkGBhISERUUEhIVFBQSEhUVFRgVFBQUEBAXFBAVFBUVFRUYHSYeFxojGRQWHy8gIycpLCwsFx4xNTAqNSYrLCkBCQoKDQwOFQ8MFCkYFB0pKSkpKSkpKSkpKSkpKSkpKSkpKSkpKSkpKSkpKSopKSkpKSkpKSkpKSkpKSkpKSkpKf/AABEIAJcA1AMBIgACEQEDEQH/xAAcAAABBQEBAQAAAAAAAAAAAAAAAgMEBQYBBwj/xABGEAABAwEFBAcCCA0EAwAAAAABAAIRAwQFEiExBkFRcQcTImGBkaGSwTJSVGKx0dLwFBUXI0JDU2Nyk6Ph8RYzgqIkc7L/xAAXAQEBAQEAAAAAAAAAAAAAAAAAAQID/8QAGREBAQEBAQEAAAAAAAAAAAAAAAERAiEx/9oADAMBAAIRAxEAPwD3FCEIBCEIBC4SiUHULhcuYwgUhcxIlB1CEIBCEIBCEIBCESgELmJEoOoXJXUAhCEAhCEAhCEAhCEAhcJTFqtTabXOe4Na0S5ziA1oGpJOiCq2u2nZYbOarhiMhrGzHWOMwJ3AAEk93JeP3h0r3hUnDVbSHCkxuXi6SUdJm2NO212touL6NFpAIBaHvce27PdAaB4nesVjO4eh96DRf6+vCZ/Da3tN+iFc3P0tW2m8dc4V2TmC0NfHzXtA7XOQsGXnh6IFQHu5ZhEfUVhvFlVjXsdLXtDhuycARlu1U1pXmfR9e+KzMbiBwNAyMxloeC31ltMhFWCEhr0qUCpRKTK7KDsrmJcJSS5AouSHVEzVrws7tHe/V0XvmIaYMxEjj99FRldqemN1Oq6lZabCGOLTUfiIcQYJYwEZSNSc+CzLuly8t1WmOVFkeqxdSoJzMnu080g1Pm/Sg9FsHTXbGR1lOjVG/supuP8AyaSB7JXpux+2tG8KZdTBY9kCpTdBcwkZEEfCaYOeWhyC+azVHA+E+9avo12jbZba0l4bTqtNKoXdlrQYLHEnLJ4G/QnioPosFdlR6NeQDxz8809KBSFwFdQCEIQC4SupDigjXleFOjTfVquwsptLnHgB9xlv0Xz9txt3Wt9QjNlBp/N0wdeD3x8J8eA3cVqemvaYl7LIw9loFSrG9x/22nkO14t4Ly0uHmkQl70uz2UvzyOZC5VokAmDlnrPpCXdVuY1pa5waAS4OPwXAmciN/cqI9qZgcBlJEiO45olJrP66riYDhAIEnM5693JPVqWAAu3mMnN14RCCTdl8VbO7FSqOYSIOE6jkrn/AF3eA+DbKsc2+9qy+Id/onqTpy46ece9Bo/yi3n8sq/9Psro6SLz+WVPJn2VSVLvqCAWxJgZtkkuLBGfxgQmX2Z4mRoJPaZIEgaTOpHOUGi/KTefyyp7NP7KPylXn8sf7NP7KzGJEoNQOk29Plb/AGKf2UtvSfenys/y6X2VmGWdzhLWkiY3axMZ9yV+A1YnA6BxER2Me/5pnkg0v5TrzOtp/p0o/wDlU1+7WWi1Q2rVLw3QQGtJ4kNgTwVVVqwO/wDz9STSozvz5CB4khA25+an3PZhUcZOQkuMTga1oL3Eb8jkDvgb1FfRA3zywn6HJuz2p9F2Km49qA4BzmkxGYLSOHoE+J1Lni6t9Fj246bcAnCW4ierOZbnvDgNdzsQ4TTYlJq39WqNLC6oGnIh9Z7wRIPwTkcxwyUZrfM93vVtjPEsnra7A9JFWwvbTqE1LMSAW6uog6upydN5Zod0Fe/2C2sq021Kbg5j2hzXDRwIyIXyZUpObuXq3QntUQ91iqOlpDqtHuOtRg7iO2O8OWXR7OwpSaolOoBCEIBM1ink3U1QfM+3FsNW32l5/b1Gjkx5YB5NVCawbhmAA9snx3lWu04/8qt86s93tvLveqt9ORnokROfbqQH+4106BoJc7uAVV1ZdLiyGzkNYB35fSkPs7WAkNEgE6K9p0yGjIzA0G/iqIF3WxrWkPIBknF+iQdMxpkmL2tbXFga8O7YJgnKEy5oc57YyD4jdxS6dhAOQCAaE5SdDh4/Qn6N3uOgJ9PVLFnLDLmuiO6M0CqF7Mgh9UhwLhm58xind5pivbMbiGuLmjDGbokyXa/wtTooMfpBPAgYk2+gG7gOSgZhDmp2xU3VHtYwAF72sbO8uIaM9wkpVrszqbg17YccOhBBxNDmmRqCCM+9UIsFrhxa52FuEu1wiWkRnxgnJLtV5MPZbXqVDmMILntggtMkxuc4ciVHdYMW5ONszW6nwQRrRr9+E/WrbZasW1ZaYdhqgHGGYSbLUwnESA3tEZkhV76WMy0E5DQHvzMJNJr6ZkHdEHTxCLGqa+0mjW66o9zDR0faGVRi/CrORAFR2eEP3cVj1IqWlxygNHdMnzJhJo0MTw0Edo6kgAZxJJyA7zkrpTCnXBUHWuGWLAcBdGEHAYOeUYoknLQnRP1LifL24XB1JpNQGB1YbqXE5DURxxCCZE1NWlnlII0IMFqmHNytJgqkPFYPwYXYjUxdl0HDDnfpEwIGoOmWUPZK8DRt9nqh0YLRTz4tc4MPo4qoNpquEOqEtGg0GeuQ08IUu6qc16UftGejgfco311r6xsu/mpCj2U695nzk+9SFIwEIQqBM2kw0ngCfISnlEvV8Uah4UnnyYVKPmnaAYnl28a941HlJVW1WF51DjJCr3PB014ceSsCbRTDhB0IgqJ+Aj47uXHxUlrpMSAeDiGHwxET4FS6NhcdWOjjo32iY9VUQ7HYwNJ1kyrexWUHMj+/+ExVphgyLSSYhr2PI5hpMKZdlQFkji4eIdB9yCWUhzU6uOCoz14UcDgRkDmO4hSbO7rWniInhmYBULaWtBZB/Sz8lIucHraY+PiaR4Fw9WrItLhtdOyumpZ+tGMODg4NeyDIAlroE55DPiITd72hloe3q6JpNYQZc4ve6GBoaSQJAjgI0AVwLACkOsQ+/kgztqfgEfpEeQ4pu7bIKhLnZgGI+MU1edXOo7gXAcmy0egU3ZUTRbzJ5y4n3qiyDYEAQBu3DkkVKQcIcJHqOR3Kd1SZqMQUNpskGPI8efeo1hLRVh7gxroGI6NIMyTwzU+9agBaBqcXpCa/FuNs5wZnLskoNDb7Uw0erMso0wDSqGCXFgIb1sZObmQ0CeqkBsgunGPdiJI0OnGJ1z46p78TNad3HuHITCKrI1IHPIf3TTMR4VncVOHhx4w3mdT5KCwDU+GWZ5A/4Vhd9TtDu0HBSq+oLqfiptPFjD5tlTVXXA6bPSPGjSP9MKxUgEIQqBVu0lSLJXP7l/q0hWSpdsnxYq//AK48yApR84Xie0VU1XKyt5zKrKoSBg2g6TlwOY8iuAj4rPYb9SSWpbWKonWKDlAGW4QijbXWasQ6erqGR80neO7ckUCQQfuVo7DdVO3MwA/nRPYy6zIZlgPw8tQJPdvQNMvJhGRB8UxWvhmgcCeAMn0yUG3bBWtpgAPE5TkfEFKu/o/tRPaAYOcnyCKr6tM2is1ozDTJIzjNWF41zRr0Q0AubL85wxhIbMQeK0lG7aNjGAfnKu9k9qY1qn9W31O4b1VVLmNWrMy8mSY1MRpuHADRAtu11cfqqH9b7aS7a2v+yoedbj/GpY2VfxHiHfUm37LVBvB9r6kFTYrObRSfA7WN4MCczLhHgT5KNcNqNIlh7LmEgg6iJOY1Wn2ettayY2Mgtc4l7SBidlh7Ljo6PAiQdcrG3vrVmipZ3UsQBaXdU2TiDg5lUHMOhxkO596Cvp3gIkg6axI3b/EeYUa0Xm0A7hxOQCr7fVvPqTQLJpnBPVgSTTa1rXYpn4LAO9V1l2StVQjrJa35xxO8Ag5RtBtFYvAPV02kDdJd/hctVUtcYJB0lrnNOXe0hW9so07IwU2/DOjdXDi5/BUNdqDpvWoP1lX+dU+tRjbiTO/iSXO83EkJNRiZAzQTqLyd6tLA7tKpoFWli1QfTuyb5sdA/uWegj3K3VDsO+bDQP7uPJzlfKQCEIVAs5t/UiwVu/CP+wWjWU6S6kWB/e9g9SVKPnu3HMqvep9sOZUB6BiE8xqQE8wKofo0ZVpZLge52MNlrYxTu3gAbzl4ZLlzWIvcMpMiBxJyA816Zd914GBo5k8XHUorO0LXamtAbaawAGjyys0cuta4jzUW1Wi0PEPtNUg7mllIH+U1p9Vrn3NOgSBs2N4J8cvRBjrHdkw1rYE7h6nie9aW77mw5xmruy3QBo2OQVrQsUIKEXceCbqXYVq22XuQ6y9yDz+8LjJlwGe/v/uqB9kc10tLmv0xNOF0cHRk4dzgQvVqthVXbbhY/VufEZFBgm2u0/tKZ/joNLvNpambTVrlpxViBGlNjaQP/IS71WtrbNgaT6KP+JgNRPPRB5e+63hxLhEyQTniEwSDziVHqNXpt8XV1lPIdpmYjeI7TfEeoC89t9DC77+CCpexNYVLe1Muag7SCsrHqoFIKfZUH0j0d1MV30T3OHk8rSrJdGD5u9nc5w9ZWtUgEIQqBZTpMsxfYKkCcDmu8Jj3rVqPb7I2rTcx4lr2lp5EQVKPlW1HMqE9anbPZapZK7mEEtJ7Ltz2nQhZdzVQhoUmixNspq5uG6X1qgaBrqdwHFBsthLmk9Y4ZNyb/ER7gfVekWO7xwVfs7c+BjWgZAee+fVamhQhBGZdzeCV+At4KeGruFBAFjHBKFmCmYEYUEYUAg0ApEIwoIbrKE26xBWGFcwoKx13NO5Rq10t4K7LEg00GVtd2DgvK9trl6qocIhru03gJPab4H0IXuNqs0hYza+4jVpEAdpubecRHj9XBB4fUamHNVlb7KWuIIgjXzhQXMQJphTbMojWq4uO631qjWMElxAGU5n3IPeeixhFgbO97iOUwtgqzZ+7hQoU6Q0YwDmdSfMqzUgEIQqOBdXAuoKm/dn6VpYWVWBw1HFp4g7ivNb06HXYj1TwRwdkfOF7BCSWIPGLJ0Q1p7bmAdxLifQLb3HsTSs4gZ81r+rXerCCJRsoAyT4anMK7CBGFGFOIQN4UYU4hA3hRgTiEDWFGFOQiEDRCSWJ/CuYEEV1JRLVd4fqFa4EGmg8v2q6OeuJcz4ce1zWAtewdoYc6T/AEjzAX0aaASTZWoPnq7ejm01XD824AnVwIH0L1bY7YSnZBi1qEZu4dzRuC2As4SwxQDGwEpCFQIQhBwLqEIBCEIBCEIBCEIBCEIBCEIBCEIBCEIBCEIBCEIBCEIBCEIBCEIBCEIP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436619" y="1976550"/>
            <a:ext cx="1743076" cy="1642950"/>
            <a:chOff x="4391025" y="1033575"/>
            <a:chExt cx="2160000" cy="2160000"/>
          </a:xfrm>
        </p:grpSpPr>
        <p:sp>
          <p:nvSpPr>
            <p:cNvPr id="10" name="Pfeil nach links und rechts 9"/>
            <p:cNvSpPr/>
            <p:nvPr/>
          </p:nvSpPr>
          <p:spPr>
            <a:xfrm>
              <a:off x="4391025" y="1933575"/>
              <a:ext cx="2160000" cy="360000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Pfeil nach oben und unten 10"/>
            <p:cNvSpPr/>
            <p:nvPr/>
          </p:nvSpPr>
          <p:spPr>
            <a:xfrm>
              <a:off x="5314947" y="1033575"/>
              <a:ext cx="360000" cy="2160000"/>
            </a:xfrm>
            <a:prstGeom prst="up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" name="Gerade Verbindung mit Pfeil 20"/>
          <p:cNvCxnSpPr/>
          <p:nvPr/>
        </p:nvCxnSpPr>
        <p:spPr>
          <a:xfrm>
            <a:off x="7083810" y="3086100"/>
            <a:ext cx="117868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6801612" y="1976550"/>
            <a:ext cx="1743076" cy="1642950"/>
            <a:chOff x="2963037" y="2881356"/>
            <a:chExt cx="1743076" cy="1642950"/>
          </a:xfrm>
        </p:grpSpPr>
        <p:sp>
          <p:nvSpPr>
            <p:cNvPr id="26" name="Pfeil nach links und rechts 25"/>
            <p:cNvSpPr/>
            <p:nvPr/>
          </p:nvSpPr>
          <p:spPr>
            <a:xfrm>
              <a:off x="2963037" y="3565919"/>
              <a:ext cx="1743076" cy="273825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Pfeil nach oben und unten 26"/>
            <p:cNvSpPr/>
            <p:nvPr/>
          </p:nvSpPr>
          <p:spPr>
            <a:xfrm>
              <a:off x="3708623" y="2881356"/>
              <a:ext cx="290513" cy="1642950"/>
            </a:xfrm>
            <a:prstGeom prst="upDownArrow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4436619" y="952721"/>
            <a:ext cx="2376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Joystick0: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Vorwärts/Rückwärts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Seitwärts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801612" y="952721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Joystick1: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</a:rPr>
              <a:t>Drehung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5147137" y="2259863"/>
            <a:ext cx="0" cy="1076325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4718817" y="3086100"/>
            <a:ext cx="117868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705655" y="1087999"/>
            <a:ext cx="2798415" cy="2812901"/>
            <a:chOff x="765175" y="3286538"/>
            <a:chExt cx="2798415" cy="2812901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765175" y="3286538"/>
              <a:ext cx="63817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>
              <a:off x="2925414" y="4870714"/>
              <a:ext cx="63817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415" y="3286538"/>
              <a:ext cx="63817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75" y="4870714"/>
              <a:ext cx="63817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echteck 40"/>
            <p:cNvSpPr/>
            <p:nvPr/>
          </p:nvSpPr>
          <p:spPr>
            <a:xfrm rot="10800000">
              <a:off x="1557263" y="3286538"/>
              <a:ext cx="1224136" cy="28129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5" name="Gerade Verbindung mit Pfeil 44"/>
          <p:cNvCxnSpPr/>
          <p:nvPr/>
        </p:nvCxnSpPr>
        <p:spPr>
          <a:xfrm flipH="1" flipV="1">
            <a:off x="5142459" y="2242304"/>
            <a:ext cx="9356" cy="9164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uppieren 80"/>
          <p:cNvGrpSpPr/>
          <p:nvPr/>
        </p:nvGrpSpPr>
        <p:grpSpPr>
          <a:xfrm>
            <a:off x="352923" y="1270995"/>
            <a:ext cx="3486419" cy="2497241"/>
            <a:chOff x="352923" y="1270995"/>
            <a:chExt cx="3486419" cy="2497241"/>
          </a:xfrm>
        </p:grpSpPr>
        <p:sp>
          <p:nvSpPr>
            <p:cNvPr id="43" name="Pfeil nach unten 42"/>
            <p:cNvSpPr/>
            <p:nvPr/>
          </p:nvSpPr>
          <p:spPr>
            <a:xfrm rot="10800000">
              <a:off x="352923" y="1270995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Pfeil nach unten 43"/>
            <p:cNvSpPr/>
            <p:nvPr/>
          </p:nvSpPr>
          <p:spPr>
            <a:xfrm rot="10800000">
              <a:off x="394203" y="2904140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Pfeil nach unten 45"/>
            <p:cNvSpPr/>
            <p:nvPr/>
          </p:nvSpPr>
          <p:spPr>
            <a:xfrm rot="10800000">
              <a:off x="3510030" y="1270995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Pfeil nach unten 46"/>
            <p:cNvSpPr/>
            <p:nvPr/>
          </p:nvSpPr>
          <p:spPr>
            <a:xfrm rot="10800000">
              <a:off x="3551310" y="2904140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460375" y="4856372"/>
            <a:ext cx="146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tx2"/>
                </a:solidFill>
              </a:rPr>
              <a:t>R</a:t>
            </a:r>
            <a:r>
              <a:rPr lang="de-DE" dirty="0" err="1" smtClean="0">
                <a:solidFill>
                  <a:schemeClr val="tx2"/>
                </a:solidFill>
              </a:rPr>
              <a:t>ear</a:t>
            </a:r>
            <a:r>
              <a:rPr lang="de-DE" b="1" dirty="0" err="1" smtClean="0">
                <a:solidFill>
                  <a:schemeClr val="tx2"/>
                </a:solidFill>
              </a:rPr>
              <a:t>L</a:t>
            </a:r>
            <a:r>
              <a:rPr lang="de-DE" dirty="0" err="1" smtClean="0">
                <a:solidFill>
                  <a:schemeClr val="tx2"/>
                </a:solidFill>
              </a:rPr>
              <a:t>eft</a:t>
            </a:r>
            <a:r>
              <a:rPr lang="de-DE" dirty="0" smtClean="0">
                <a:solidFill>
                  <a:schemeClr val="tx2"/>
                </a:solidFill>
              </a:rPr>
              <a:t>     = 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60375" y="4403135"/>
            <a:ext cx="147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tx2"/>
                </a:solidFill>
              </a:rPr>
              <a:t>F</a:t>
            </a:r>
            <a:r>
              <a:rPr lang="de-DE" dirty="0" err="1" smtClean="0">
                <a:solidFill>
                  <a:schemeClr val="tx2"/>
                </a:solidFill>
              </a:rPr>
              <a:t>ront</a:t>
            </a:r>
            <a:r>
              <a:rPr lang="de-DE" b="1" dirty="0" err="1" smtClean="0">
                <a:solidFill>
                  <a:schemeClr val="tx2"/>
                </a:solidFill>
              </a:rPr>
              <a:t>L</a:t>
            </a:r>
            <a:r>
              <a:rPr lang="de-DE" dirty="0" err="1" smtClean="0">
                <a:solidFill>
                  <a:schemeClr val="tx2"/>
                </a:solidFill>
              </a:rPr>
              <a:t>eft</a:t>
            </a:r>
            <a:r>
              <a:rPr lang="de-DE" dirty="0" smtClean="0">
                <a:solidFill>
                  <a:schemeClr val="tx2"/>
                </a:solidFill>
              </a:rPr>
              <a:t>    = 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60375" y="5762846"/>
            <a:ext cx="14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tx2"/>
                </a:solidFill>
              </a:rPr>
              <a:t>R</a:t>
            </a:r>
            <a:r>
              <a:rPr lang="de-DE" dirty="0" err="1" smtClean="0">
                <a:solidFill>
                  <a:schemeClr val="tx2"/>
                </a:solidFill>
              </a:rPr>
              <a:t>ear</a:t>
            </a:r>
            <a:r>
              <a:rPr lang="de-DE" b="1" dirty="0" err="1" smtClean="0">
                <a:solidFill>
                  <a:schemeClr val="tx2"/>
                </a:solidFill>
              </a:rPr>
              <a:t>R</a:t>
            </a:r>
            <a:r>
              <a:rPr lang="de-DE" dirty="0" err="1" smtClean="0">
                <a:solidFill>
                  <a:schemeClr val="tx2"/>
                </a:solidFill>
              </a:rPr>
              <a:t>ight</a:t>
            </a:r>
            <a:r>
              <a:rPr lang="de-DE" dirty="0" smtClean="0">
                <a:solidFill>
                  <a:schemeClr val="tx2"/>
                </a:solidFill>
              </a:rPr>
              <a:t>   = 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460375" y="5309609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tx2"/>
                </a:solidFill>
              </a:rPr>
              <a:t>F</a:t>
            </a:r>
            <a:r>
              <a:rPr lang="de-DE" dirty="0" err="1" smtClean="0">
                <a:solidFill>
                  <a:schemeClr val="tx2"/>
                </a:solidFill>
              </a:rPr>
              <a:t>ront</a:t>
            </a:r>
            <a:r>
              <a:rPr lang="de-DE" b="1" dirty="0" err="1" smtClean="0">
                <a:solidFill>
                  <a:schemeClr val="tx2"/>
                </a:solidFill>
              </a:rPr>
              <a:t>R</a:t>
            </a:r>
            <a:r>
              <a:rPr lang="de-DE" dirty="0" err="1" smtClean="0">
                <a:solidFill>
                  <a:schemeClr val="tx2"/>
                </a:solidFill>
              </a:rPr>
              <a:t>ight</a:t>
            </a:r>
            <a:r>
              <a:rPr lang="de-DE" dirty="0" smtClean="0">
                <a:solidFill>
                  <a:schemeClr val="tx2"/>
                </a:solidFill>
              </a:rPr>
              <a:t>  =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521851" y="306533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RL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497742" y="1599052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FL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2270056" y="30653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RR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2306381" y="15990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FR</a:t>
            </a:r>
          </a:p>
        </p:txBody>
      </p:sp>
      <p:grpSp>
        <p:nvGrpSpPr>
          <p:cNvPr id="75" name="Gruppieren 74"/>
          <p:cNvGrpSpPr/>
          <p:nvPr/>
        </p:nvGrpSpPr>
        <p:grpSpPr>
          <a:xfrm>
            <a:off x="1822293" y="4392170"/>
            <a:ext cx="575029" cy="1767113"/>
            <a:chOff x="1822293" y="4392170"/>
            <a:chExt cx="575029" cy="1767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/>
                <p:cNvSpPr txBox="1"/>
                <p:nvPr/>
              </p:nvSpPr>
              <p:spPr>
                <a:xfrm>
                  <a:off x="1822293" y="4392170"/>
                  <a:ext cx="57502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feld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4392170"/>
                  <a:ext cx="575029" cy="39126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/>
                <p:cNvSpPr txBox="1"/>
                <p:nvPr/>
              </p:nvSpPr>
              <p:spPr>
                <a:xfrm>
                  <a:off x="1822293" y="4845407"/>
                  <a:ext cx="57502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feld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4845407"/>
                  <a:ext cx="575029" cy="39126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feld 76"/>
                <p:cNvSpPr txBox="1"/>
                <p:nvPr/>
              </p:nvSpPr>
              <p:spPr>
                <a:xfrm>
                  <a:off x="1822293" y="5324310"/>
                  <a:ext cx="57502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feld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5324310"/>
                  <a:ext cx="575029" cy="39126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feld 77"/>
                <p:cNvSpPr txBox="1"/>
                <p:nvPr/>
              </p:nvSpPr>
              <p:spPr>
                <a:xfrm>
                  <a:off x="1822293" y="5768022"/>
                  <a:ext cx="57502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feld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5768022"/>
                  <a:ext cx="575029" cy="39126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Gerade Verbindung mit Pfeil 79"/>
          <p:cNvCxnSpPr/>
          <p:nvPr/>
        </p:nvCxnSpPr>
        <p:spPr>
          <a:xfrm flipV="1">
            <a:off x="7188585" y="3083686"/>
            <a:ext cx="1071211" cy="494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Gruppieren 82"/>
          <p:cNvGrpSpPr/>
          <p:nvPr/>
        </p:nvGrpSpPr>
        <p:grpSpPr>
          <a:xfrm>
            <a:off x="366600" y="1295176"/>
            <a:ext cx="3486419" cy="2497241"/>
            <a:chOff x="5015344" y="3792417"/>
            <a:chExt cx="3486419" cy="2497241"/>
          </a:xfrm>
        </p:grpSpPr>
        <p:sp>
          <p:nvSpPr>
            <p:cNvPr id="85" name="Pfeil nach unten 84"/>
            <p:cNvSpPr/>
            <p:nvPr/>
          </p:nvSpPr>
          <p:spPr>
            <a:xfrm rot="10800000">
              <a:off x="5015344" y="3792417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Pfeil nach unten 85"/>
            <p:cNvSpPr/>
            <p:nvPr/>
          </p:nvSpPr>
          <p:spPr>
            <a:xfrm rot="10800000">
              <a:off x="5056624" y="5425562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Pfeil nach unten 86"/>
            <p:cNvSpPr/>
            <p:nvPr/>
          </p:nvSpPr>
          <p:spPr>
            <a:xfrm>
              <a:off x="8172451" y="3792417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Pfeil nach unten 87"/>
            <p:cNvSpPr/>
            <p:nvPr/>
          </p:nvSpPr>
          <p:spPr>
            <a:xfrm>
              <a:off x="8213731" y="5425562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/>
          <p:cNvGrpSpPr/>
          <p:nvPr/>
        </p:nvGrpSpPr>
        <p:grpSpPr>
          <a:xfrm>
            <a:off x="2364617" y="4403135"/>
            <a:ext cx="791820" cy="1745184"/>
            <a:chOff x="1822293" y="4392170"/>
            <a:chExt cx="791820" cy="1745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feld 90"/>
                <p:cNvSpPr txBox="1"/>
                <p:nvPr/>
              </p:nvSpPr>
              <p:spPr>
                <a:xfrm>
                  <a:off x="1822293" y="4392170"/>
                  <a:ext cx="791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+ 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feld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4392170"/>
                  <a:ext cx="79181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feld 91"/>
                <p:cNvSpPr txBox="1"/>
                <p:nvPr/>
              </p:nvSpPr>
              <p:spPr>
                <a:xfrm>
                  <a:off x="1822293" y="4845407"/>
                  <a:ext cx="791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+ 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feld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4845407"/>
                  <a:ext cx="79181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feld 92"/>
                <p:cNvSpPr txBox="1"/>
                <p:nvPr/>
              </p:nvSpPr>
              <p:spPr>
                <a:xfrm>
                  <a:off x="1822293" y="5324310"/>
                  <a:ext cx="791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 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feld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5324310"/>
                  <a:ext cx="79182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feld 93"/>
                <p:cNvSpPr txBox="1"/>
                <p:nvPr/>
              </p:nvSpPr>
              <p:spPr>
                <a:xfrm>
                  <a:off x="1822293" y="5768022"/>
                  <a:ext cx="791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 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feld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5768022"/>
                  <a:ext cx="79182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Gerade Verbindung mit Pfeil 94"/>
          <p:cNvCxnSpPr/>
          <p:nvPr/>
        </p:nvCxnSpPr>
        <p:spPr>
          <a:xfrm flipV="1">
            <a:off x="4772551" y="3078738"/>
            <a:ext cx="1071211" cy="4948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352923" y="1275886"/>
            <a:ext cx="3486419" cy="2497241"/>
            <a:chOff x="4718817" y="3900900"/>
            <a:chExt cx="3486419" cy="2497241"/>
          </a:xfrm>
        </p:grpSpPr>
        <p:sp>
          <p:nvSpPr>
            <p:cNvPr id="97" name="Pfeil nach unten 96"/>
            <p:cNvSpPr/>
            <p:nvPr/>
          </p:nvSpPr>
          <p:spPr>
            <a:xfrm rot="10800000">
              <a:off x="4718817" y="3900900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Pfeil nach unten 97"/>
            <p:cNvSpPr/>
            <p:nvPr/>
          </p:nvSpPr>
          <p:spPr>
            <a:xfrm>
              <a:off x="4760097" y="5534045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Pfeil nach unten 98"/>
            <p:cNvSpPr/>
            <p:nvPr/>
          </p:nvSpPr>
          <p:spPr>
            <a:xfrm>
              <a:off x="7875924" y="3900900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Pfeil nach unten 99"/>
            <p:cNvSpPr/>
            <p:nvPr/>
          </p:nvSpPr>
          <p:spPr>
            <a:xfrm rot="10800000">
              <a:off x="7917204" y="5534045"/>
              <a:ext cx="288032" cy="864096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3195613" y="4386994"/>
            <a:ext cx="791820" cy="1745184"/>
            <a:chOff x="1822293" y="4392170"/>
            <a:chExt cx="791820" cy="1745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feld 102"/>
                <p:cNvSpPr txBox="1"/>
                <p:nvPr/>
              </p:nvSpPr>
              <p:spPr>
                <a:xfrm>
                  <a:off x="1822293" y="4392170"/>
                  <a:ext cx="7918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+ 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Textfeld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4392170"/>
                  <a:ext cx="79181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feld 103"/>
                <p:cNvSpPr txBox="1"/>
                <p:nvPr/>
              </p:nvSpPr>
              <p:spPr>
                <a:xfrm>
                  <a:off x="1822293" y="4845407"/>
                  <a:ext cx="791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 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feld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4845407"/>
                  <a:ext cx="79182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/>
                <p:cNvSpPr txBox="1"/>
                <p:nvPr/>
              </p:nvSpPr>
              <p:spPr>
                <a:xfrm>
                  <a:off x="1822293" y="5324310"/>
                  <a:ext cx="791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 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feld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5324310"/>
                  <a:ext cx="791820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/>
                <p:cNvSpPr txBox="1"/>
                <p:nvPr/>
              </p:nvSpPr>
              <p:spPr>
                <a:xfrm>
                  <a:off x="1822293" y="5768022"/>
                  <a:ext cx="791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+ 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𝐽</m:t>
                            </m:r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DE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feld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293" y="5768022"/>
                  <a:ext cx="791820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934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de-DE" dirty="0" smtClean="0"/>
              <a:t>Marvin :: </a:t>
            </a:r>
            <a:r>
              <a:rPr lang="de-DE" altLang="de-DE" dirty="0" err="1" smtClean="0"/>
              <a:t>ToDo</a:t>
            </a:r>
            <a:endParaRPr lang="de-DE" altLang="de-DE" dirty="0" smtClean="0"/>
          </a:p>
        </p:txBody>
      </p:sp>
      <p:pic>
        <p:nvPicPr>
          <p:cNvPr id="223237" name="Picture 5" descr="to_do_4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989013"/>
            <a:ext cx="824547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</a:t>
            </a:r>
            <a:r>
              <a:rPr lang="de-DE" dirty="0" err="1" smtClean="0"/>
              <a:t>ToDo</a:t>
            </a:r>
            <a:r>
              <a:rPr lang="de-DE" dirty="0" smtClean="0"/>
              <a:t> :: 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497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altLang="de-DE" sz="2400" dirty="0" smtClean="0"/>
              <a:t>I2C -&gt; RS232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GPS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Kompass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Verkabelung neu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Chassis überarbeiten</a:t>
            </a:r>
            <a:endParaRPr lang="de-DE" altLang="de-DE" sz="22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38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de-DE" dirty="0" smtClean="0"/>
              <a:t>Marvin :: </a:t>
            </a:r>
            <a:r>
              <a:rPr lang="de-DE" altLang="de-DE" dirty="0" err="1" smtClean="0"/>
              <a:t>ToDo</a:t>
            </a:r>
            <a:r>
              <a:rPr lang="de-DE" altLang="de-DE" dirty="0" smtClean="0"/>
              <a:t> :: Software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de-DE" altLang="de-DE" dirty="0" smtClean="0"/>
              <a:t>Betriebsmodi</a:t>
            </a:r>
          </a:p>
          <a:p>
            <a:pPr lvl="1">
              <a:lnSpc>
                <a:spcPct val="80000"/>
              </a:lnSpc>
            </a:pPr>
            <a:r>
              <a:rPr lang="de-DE" altLang="de-DE" dirty="0" smtClean="0"/>
              <a:t>Ferngesteuert</a:t>
            </a:r>
          </a:p>
          <a:p>
            <a:pPr lvl="1">
              <a:lnSpc>
                <a:spcPct val="80000"/>
              </a:lnSpc>
            </a:pPr>
            <a:r>
              <a:rPr lang="de-DE" altLang="de-DE" dirty="0" smtClean="0"/>
              <a:t>Autonom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Client zur Visualisierung von Systemereignissen (</a:t>
            </a:r>
            <a:r>
              <a:rPr lang="de-DE" altLang="de-DE" dirty="0" err="1" smtClean="0"/>
              <a:t>JavaFX</a:t>
            </a:r>
            <a:r>
              <a:rPr lang="de-DE" altLang="de-DE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Objekterkennung (</a:t>
            </a:r>
            <a:r>
              <a:rPr lang="de-DE" altLang="de-DE" dirty="0" err="1" smtClean="0"/>
              <a:t>OpenCV</a:t>
            </a:r>
            <a:r>
              <a:rPr lang="de-DE" altLang="de-DE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MQ</a:t>
            </a:r>
          </a:p>
          <a:p>
            <a:pPr>
              <a:lnSpc>
                <a:spcPct val="80000"/>
              </a:lnSpc>
            </a:pPr>
            <a:r>
              <a:rPr lang="de-DE" altLang="de-DE" dirty="0" smtClean="0"/>
              <a:t>Rules Engine</a:t>
            </a:r>
          </a:p>
          <a:p>
            <a:pPr marL="0" indent="0">
              <a:lnSpc>
                <a:spcPct val="80000"/>
              </a:lnSpc>
              <a:buNone/>
            </a:pPr>
            <a:endParaRPr lang="de-DE" altLang="de-DE" sz="2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altLang="de-DE" dirty="0" smtClean="0"/>
              <a:t>Marvin :: Fragen?</a:t>
            </a:r>
          </a:p>
        </p:txBody>
      </p:sp>
      <p:pic>
        <p:nvPicPr>
          <p:cNvPr id="2170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729805"/>
            <a:ext cx="8521700" cy="542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Über mich …</a:t>
            </a:r>
            <a:endParaRPr lang="de-DE" dirty="0"/>
          </a:p>
        </p:txBody>
      </p:sp>
      <p:pic>
        <p:nvPicPr>
          <p:cNvPr id="1026" name="Picture 2" descr="https://lh3.googleusercontent.com/-bYjrqSwI6Cc/VF1ZCUl0qSI/AAAAAAAAGJM/Tkcjc6f9P0Y/w625-h680-no/14%2B-%2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99" y="668394"/>
            <a:ext cx="5025737" cy="546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6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682" y="343149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de-DE" altLang="de-DE" dirty="0" smtClean="0"/>
              <a:t>Marvin :: Links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949" y="1077816"/>
            <a:ext cx="8382000" cy="489626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de-DE" altLang="de-DE" dirty="0">
                <a:hlinkClick r:id="rId2"/>
              </a:rPr>
              <a:t>Patent </a:t>
            </a:r>
            <a:r>
              <a:rPr lang="de-DE" altLang="de-DE" dirty="0" smtClean="0">
                <a:hlinkClick r:id="rId2"/>
              </a:rPr>
              <a:t>Mecanum</a:t>
            </a:r>
            <a:endParaRPr lang="de-DE" altLang="de-DE" dirty="0" smtClean="0"/>
          </a:p>
          <a:p>
            <a:pPr>
              <a:lnSpc>
                <a:spcPct val="80000"/>
              </a:lnSpc>
            </a:pPr>
            <a:r>
              <a:rPr lang="de-DE" dirty="0" err="1" smtClean="0">
                <a:hlinkClick r:id="rId3"/>
              </a:rPr>
              <a:t>Dagu</a:t>
            </a:r>
            <a:r>
              <a:rPr lang="de-DE" dirty="0" smtClean="0">
                <a:hlinkClick r:id="rId3"/>
              </a:rPr>
              <a:t> Robot (Rover5)</a:t>
            </a:r>
            <a:endParaRPr lang="de-DE" altLang="de-DE" dirty="0">
              <a:hlinkClick r:id="rId4"/>
            </a:endParaRPr>
          </a:p>
          <a:p>
            <a:pPr>
              <a:lnSpc>
                <a:spcPct val="80000"/>
              </a:lnSpc>
            </a:pPr>
            <a:r>
              <a:rPr lang="de-DE" altLang="de-DE" dirty="0" smtClean="0">
                <a:hlinkClick r:id="rId4"/>
              </a:rPr>
              <a:t>Rover 5 mit Mecanum</a:t>
            </a:r>
            <a:endParaRPr lang="de-DE" altLang="de-DE" dirty="0" smtClean="0"/>
          </a:p>
          <a:p>
            <a:pPr>
              <a:lnSpc>
                <a:spcPct val="80000"/>
              </a:lnSpc>
            </a:pPr>
            <a:r>
              <a:rPr lang="de-DE" altLang="de-DE" dirty="0" smtClean="0">
                <a:hlinkClick r:id="rId5"/>
              </a:rPr>
              <a:t>Raspberry Pi </a:t>
            </a:r>
            <a:r>
              <a:rPr lang="de-DE" altLang="de-DE" dirty="0" err="1" smtClean="0">
                <a:hlinkClick r:id="rId5"/>
              </a:rPr>
              <a:t>Arduino</a:t>
            </a:r>
            <a:r>
              <a:rPr lang="de-DE" altLang="de-DE" dirty="0" smtClean="0">
                <a:hlinkClick r:id="rId5"/>
              </a:rPr>
              <a:t> </a:t>
            </a:r>
            <a:r>
              <a:rPr lang="de-DE" altLang="de-DE" dirty="0" smtClean="0">
                <a:hlinkClick r:id="rId5"/>
              </a:rPr>
              <a:t>I2C</a:t>
            </a:r>
            <a:endParaRPr lang="de-DE" altLang="de-DE" dirty="0" smtClean="0"/>
          </a:p>
          <a:p>
            <a:pPr>
              <a:lnSpc>
                <a:spcPct val="80000"/>
              </a:lnSpc>
            </a:pPr>
            <a:r>
              <a:rPr lang="de-DE" altLang="de-DE" dirty="0" smtClean="0">
                <a:hlinkClick r:id="rId6"/>
              </a:rPr>
              <a:t>Fritzing.org</a:t>
            </a:r>
            <a:endParaRPr lang="de-DE" altLang="de-DE" dirty="0" smtClean="0"/>
          </a:p>
          <a:p>
            <a:pPr>
              <a:lnSpc>
                <a:spcPct val="80000"/>
              </a:lnSpc>
            </a:pPr>
            <a:r>
              <a:rPr lang="de-DE" altLang="de-DE" dirty="0" smtClean="0">
                <a:hlinkClick r:id="rId7"/>
              </a:rPr>
              <a:t>Mecanum Wikipedia</a:t>
            </a:r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187020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Überblick</a:t>
            </a:r>
            <a:endParaRPr lang="de-DE" dirty="0"/>
          </a:p>
        </p:txBody>
      </p:sp>
      <p:sp>
        <p:nvSpPr>
          <p:cNvPr id="4" name="AutoShape 2" descr="data:image/png;base64,iVBORw0KGgoAAAANSUhEUgAAAOEAAADgCAMAAADCMfHtAAAAbFBMVEX///82ho0vg4orgonY5ufi7e4hfoY4iI8sgolxp6xcmZ6PtblroaZwo6n7/f0ffoXA1NbN4OLn8PH1+fmGs7dKkZeXvcCtys3H2921z9KlxchDjZT1+fru9PXU5OVem6F8rLGfv8MJeIB2rLAcNF5CAAAO1ElEQVR4nO1da5OrIBKN4CvG0USj8ZHEZOb//8dVGg3yUNDcra1aTt0PdzKx5UDTdEM3czhYWFhYWFhYWFhYWFhYWFhYWFhYWFhYWFhYWFhYWFhYWFhYWFhYWFhYWPw3kLmXqr71OFdP9/F18XfveTnXt+ZWny9PL1/6atM051uTHA51s/g9A3hVGRcBwmmKfR/7KXaCIi4r70viH8/bK2oD1Av2MZEftNHr9lQ1P0392PmtDo8gzb7w+vxyioI0RA4HFPpBca12d6J3i9sQC/IRwmF7rKWdmARx0uLToUrRfobutRDf/mkGxu3rkmwXn906ByvF9/KdrpZMiCA+tKg4XPFehnnd4VD5eooQR83GWfl8BQv0KMm0vboShkHne1GBdzG834p07f3QCL8tN3Cs4vXugz5EL47jwLAs/oKTv4dhXaz27wc4MOV46QzE9xxnE7Jn6NxeadfssDRupzd+H45tbTAfvZcBP8IxeDPii9ehqKugrIOtq1ZSGjZggN8J80Ul/u3o6ScLHD0nAY/88Ej6f8lWgl6EjRvgDAa+1BpGN0o3icfvjXwE1I75AALSSMMJaDboB8CPv+NKlf7GBjjDMNYr0h/HTQMIwIXuRFjCcQfBHv5pUbrbbpoAIxC67OWXxLta0CONFxy582YNHeGfdxLs9hLsDXuhXKSaHRo6Uax2MVwcQRTi3u9PfT9EiyOBWoW9WZnho3y8LH8XxZeyCQijPqB51+eqOt/KPtZB/oLD7EgNwlVNkAQq8RXkN6efIsBqfcbbzc1b0QTkB/HNnU2v3L3FgZKklOJVqaIh7sOw+bhn1RDUKKRv9mQqOUGEI1kE0xv+ukOqRiCBooogwu31KRN/eF4D+aRB0TaCmXREEI4XDLT7UnBEATcXVXMQFze17X00gVT8ypKkQidjiKOVBUjlQ6N2Nu6NnGDYrngI91JqddIt1kZmyRFq1h+8FFJdCiPGST1LCSJcrm+CeJ3s2cB89ySTNBMXentN8kgEH6cvPKV9gCM9oyhTcHw1ZngUFR4fdSM+uS+WlvTXj0DWA752IyuJpqamS8ZF1FGT6ZxLvdkUPKykk5gLhA3cL1fsIhQbMhTNzDQCeihliwEiWn6SsFf6PXJkIkVD10YcwtRU0WuZpRqsjczKhJGhpfBE2Z2RgJjvotBUCfrZIqGIT4dM/NTBZq0b8BSk+yaBlMs/jtoN27ySudxPxVhiwsy773C4CW18GTx95VthbKkIZBQlC0loPoIDBGtvsB18b3kFMLMyE86/IkUBW73KB99XvoY7MjaMtwXB1qMIQZUkBNu7/FnvVAJUjhwvHHXazXxx4++vbSepoQ6RJuEq3br8hgS+cpbyqpbqrjj3gnuyNWc2QWJY5q1SWsAL1SR0VH2DX5C01ZS3pPhmzOuDJFgeQXWj1hnystXf5NBwTmW669TTXdqMCX/UD64zPJScgqimNI/X3Ehp94wCSxtqwUKTNBh6XO9pTsR7NGe4w84ApKE0tGjJDdFgyNsazaZmnHanew8HHqotyeWgTofhaa6moV74ww/9HksKUKyKK66gDsN63lZNx43zmNGf8I3MU0MqUq6n8nhnFJ7VdOhRPL1P6BFuNDTX/NtcqcRTujxyAgWcQmp3XZmehvKx+ZmET98cP8DifOFGQ/56Hu95c1Jh9uaFOt2kkE/ak2zdlzszP+q9c18UztmMVstmcIuMuFG3wFAxhoe7uO5jhTe/wFBi87im6O1+n+ZjKAaWGxjyqr/wTTOG/AzXYzgfw+8wfApZXCp/ehdDvZwofgy/oaWSdiP54YQhw2jLGJYcQ2GXbwPDSjSmqp0jw3k4/4bePOQcb1+ILPIiRCoobKmsT7DcxfoZhTOdQSFhyPWc3mrB+QlY8ITux0iJWOpK89EK7XBpc66jqGl42m78RGCYc+thpBVccPt0hvuQMsjP6ZxweQt23Mda8tounE+jt2nHn8n4JmSkUAUXi6GFll/KKcdKn4148CGJwuhpQ7kdtex66zDkdq6x5jYG/9jO9DFPnc8Rvhae02CY8Bs1mtve3IK4N3xaWFvG0ygpNBie+R0lzVCWf26fml4Xc44W9qk1GHLapr1hyps+owMBHnx3cUCF8sl1hnysrhniD7lsHMUd2dPCGY8wiMr2rzMUdq61jxC5CHHZICziscLPWTgTufxiAuWeNz+EBukKwqPpxpmYLFmZSbhig+xRUajOvXhVMxkIfolemC3LciQOt0jxd1vqnTDDTZJqhBNqVUC+DElmI+r44xRnzbdRQHAFUWFwQpYLmw5bko5kBIukluzyb5HOR4baDg2gFBqHTQvTpDklw9IqydTZQPEltBAZ7VwL56sOCsyWjIcs94ucNOWtbC4aDYAsL8p0IokSzCi6MpNC176n7DRKPyOKNE9cZs2GULr9h1Q7KxJIUw+n/dqblGKk34OS3GWDQ3wKmUHQPYWS53wxU1l69o2QZt5XLluENqTDyMJW/6WzS3CWVzGxPpX87Ns/6mhaJcv722KNBceGDEO72s9uLD/0TdkdLcV2XYiataF4SLPrNyRfHhSzxcHd4mxUltml8zg6kxlUZ7WoL5dXuSkzVlZwlEZ2CHdKjaiOoSL1IuUDG09VLobbRmVyslKRyr4tZUuxcBGObfkUejp5lq2yJkKS2ShdT4CjE9ciyayOkSKYFrd0daHeYQlxe2wu3oPwTDK3auJWNXyOYrFTU3SQ7xTX+umB4blnz/MpcpTVHMaJoQzEFEe2FdgJ2qIo2uFugMUKLUFFKUVpMvQoPkyx047yJfX/EzZlNk5QFJWYwVdt1mWFeXGsgA25qTOsbLPoQBXh9njsL43D+ul6ClQLFVs6QM5S8Jeoa8c0CcZ7CfZzcWm2rLdgzdtsdvWgmb+uQratkpu2YLWLn+3myYjM3W05koVCwUWE6z5ej3yrpobt7iLgCWd5ydgykP/S3WTfVO6s56frInsZXhoxFEnpu/uPq3HFM16rcjNGFRlxxIHZhUZubCQ+RKfv39uU6F7e0sM3vtpkuLxF26qGmL++5UvIb1rjiNJiy/U0A0eVaz0Tj51/xG9AUh2XLjmC98f1tmCth3sq0kWbhkK/KL914ZYC2VCzLfeDhxLzrtn3/rx6FarCdIRxcb18676yJWTna9Ti4Z4BaMmQ6hL6uI2u52907/3ZxIVD7hmY5Ie4j6fixv1v0KPInnX510UFQdT9lfXzG1eljci9qrn+UPFFFF+bytus+7uQ5Pd7vt/3Vcu/9y/4d+ItLCwsLCwsLCws/ldwjo8DXuxn5XHC3+nGHJh60+ev061i4/yMfBp7rAR639TrKOCPPHqDZ+qZcCal5NmHy76ftsd6V0wVYVLp8MsGfjH+1FdgP/3crPT02c/94rMb5pFHfp+sBFqq0grFGyHktZxSKLKgocuTPDNVRnvdGIf379p45cOAsZ5hllElpJ+OdRBcmSHyp0tnPPLIdFRL6mIoQ774v0cLDEHamAnkDs+gkWE12wfwtx/PjDkns6IL4WqXMdVDKKREY9rmDoZjsfyMIf8mdR7uGo4jGfYKYmCIhuxW+mvaz/S94ecXY275AsMWk7shaJeQayKCGUOaZ8EyTCBtDw3zEN606TqzQdJ0osDeq0AYoq55v99j5gVKPgzRqXmXMaZsj2sM3+R2jyuIeZGf3jnL0PE9niGoVthVWXb5g5duvCCFnI8SNWLrbQhDWp5Cy0+g0IEyJA2609ugYPAXGALg5qFZVcDEEBK9GYYJyWYa03pBz7Rv/ZhjSBUPT4QRU4PLMqRZN5ANAQzH5C7IM4cDsFWGHtNRPEMgzjCEDIoxBw0SATde3jEITc+kwpXJaZsxhIx6qKuZM4SkKrBR+xgSGQxDUNLpsklQ2U1npaR6LM1Iw5maAE2G1ErifQxJjuRgRxiGcMnTVE0ZfHrSFPAOGEoHTZ6DREuxREupzf1N9jAMSXXaMOUYhlBmOmUjQo6cSZb3hMGKDAUzR9BWGcMEBgrWPY4h3JFCylE2M8RVSefIhyEYmk85FiwdG+6GhJtlhlpWovef2iBYLV7DXQ4VTeYOmNViYgjKRGz9dobnBMOAfRjm0Zxhx+mYPqD3vNF2TZ308WkQXW9pxsC/YFhDBY9/YxgW32IIgob/kUVvyoAVL+SLWK/to6XhF7S0PiSgJZWzPIaOOUNi7VH8yLLHi7UtAkMczTzvieFRaWmOJgzhPgbUBcvzcEMaNNTYBm3Q/yPvb3MpQzTlzHAM4c3sajG6LEZjSFUITWM42tLxi/Dr6AuJ3mPxDjAMigLU+GOC5gxz8OHYFZ/qOZT/6TP8JNdJ10Pyng31dQ8hZ2+szKe2NH88gKI/Kt+cIXgeEFmC2zlGmXAh3KxacJHhp9AWGMI1IphqRAZ+o3l6FL2NhLnfYKyX+KyH1H0avfIZQxdUm1ZnBuwXIW11dsU3ZSh43sBwuvaI+qXgp9EOh9nkm3veYCcK9n4DOljMis9GFlNscemN07OEhL+RFKg8Jn8cxqNLNEyc/su9LbvAPDjDTzzDacawsYWDiBLArSkboie4oMt3E4IHGYOw5BmCzzaK/0Te2Kch7VjJTC99wtH1egTuo2kW6xIQE+NThuPl0WN8CGOK4+uVFsgtFYUrQIWMP8LcA3vFMIS1ajQa4nVQU0QyVpP2QfzIyDNgOBa8jTE+daUmaRuuyAWn8hNQwGBBmMn6pVDgRINRnmHI/A2Wy/yGajTdbLK8TzN+zUMsw4M3LyMI9e6HmgFqLD8XrLh0HvEMc6oktcAQYfTDzv6KTUDEwSRZUj1DGYYOk0INK8S01+Yx6VnI77b8iTCyWckYqHbYroSkatjtpNOoJF/E5AJENx23PHtHoXtzuVmPUxumpDgbF6fPxlaBEQdMd6KG3ddJzTNi1fG0X5o0BfIHaSmKNmUpZk93wOcDj/zsJtN/aRvv8EXytwlzd4I0+yV/1uXpVNazchRXAvL7jMidRgfeymqFe+6lvc//LsnNwsLCwsLCwsLCwsLCwsLCwsLCwsLCwsLCwsLCwsLCwsLCwsLCwsLC4v8R/wE9mc9pYhEoo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" name="AutoShape 4" descr="data:image/png;base64,iVBORw0KGgoAAAANSUhEUgAAAOEAAADgCAMAAADCMfHtAAAAbFBMVEX///82ho0vg4orgonY5ufi7e4hfoY4iI8sgolxp6xcmZ6PtblroaZwo6n7/f0ffoXA1NbN4OLn8PH1+fmGs7dKkZeXvcCtys3H2921z9KlxchDjZT1+fru9PXU5OVem6F8rLGfv8MJeIB2rLAcNF5CAAAO1ElEQVR4nO1da5OrIBKN4CvG0USj8ZHEZOb//8dVGg3yUNDcra1aTt0PdzKx5UDTdEM3czhYWFhYWFhYWFhYWFhYWFhYWFhYWFhYWFhYWFhYWFhYWFhYWFhYWFhYWPw3kLmXqr71OFdP9/F18XfveTnXt+ZWny9PL1/6atM051uTHA51s/g9A3hVGRcBwmmKfR/7KXaCIi4r70viH8/bK2oD1Av2MZEftNHr9lQ1P0392PmtDo8gzb7w+vxyioI0RA4HFPpBca12d6J3i9sQC/IRwmF7rKWdmARx0uLToUrRfobutRDf/mkGxu3rkmwXn906ByvF9/KdrpZMiCA+tKg4XPFehnnd4VD5eooQR83GWfl8BQv0KMm0vboShkHne1GBdzG834p07f3QCL8tN3Cs4vXugz5EL47jwLAs/oKTv4dhXaz27wc4MOV46QzE9xxnE7Jn6NxeadfssDRupzd+H45tbTAfvZcBP8IxeDPii9ehqKugrIOtq1ZSGjZggN8J80Ul/u3o6ScLHD0nAY/88Ej6f8lWgl6EjRvgDAa+1BpGN0o3icfvjXwE1I75AALSSMMJaDboB8CPv+NKlf7GBjjDMNYr0h/HTQMIwIXuRFjCcQfBHv5pUbrbbpoAIxC67OWXxLta0CONFxy582YNHeGfdxLs9hLsDXuhXKSaHRo6Uax2MVwcQRTi3u9PfT9EiyOBWoW9WZnho3y8LH8XxZeyCQijPqB51+eqOt/KPtZB/oLD7EgNwlVNkAQq8RXkN6efIsBqfcbbzc1b0QTkB/HNnU2v3L3FgZKklOJVqaIh7sOw+bhn1RDUKKRv9mQqOUGEI1kE0xv+ukOqRiCBooogwu31KRN/eF4D+aRB0TaCmXREEI4XDLT7UnBEATcXVXMQFze17X00gVT8ypKkQidjiKOVBUjlQ6N2Nu6NnGDYrngI91JqddIt1kZmyRFq1h+8FFJdCiPGST1LCSJcrm+CeJ3s2cB89ySTNBMXentN8kgEH6cvPKV9gCM9oyhTcHw1ZngUFR4fdSM+uS+WlvTXj0DWA752IyuJpqamS8ZF1FGT6ZxLvdkUPKykk5gLhA3cL1fsIhQbMhTNzDQCeihliwEiWn6SsFf6PXJkIkVD10YcwtRU0WuZpRqsjczKhJGhpfBE2Z2RgJjvotBUCfrZIqGIT4dM/NTBZq0b8BSk+yaBlMs/jtoN27ySudxPxVhiwsy773C4CW18GTx95VthbKkIZBQlC0loPoIDBGtvsB18b3kFMLMyE86/IkUBW73KB99XvoY7MjaMtwXB1qMIQZUkBNu7/FnvVAJUjhwvHHXazXxx4++vbSepoQ6RJuEq3br8hgS+cpbyqpbqrjj3gnuyNWc2QWJY5q1SWsAL1SR0VH2DX5C01ZS3pPhmzOuDJFgeQXWj1hnystXf5NBwTmW669TTXdqMCX/UD64zPJScgqimNI/X3Ehp94wCSxtqwUKTNBh6XO9pTsR7NGe4w84ApKE0tGjJDdFgyNsazaZmnHanew8HHqotyeWgTofhaa6moV74ww/9HksKUKyKK66gDsN63lZNx43zmNGf8I3MU0MqUq6n8nhnFJ7VdOhRPL1P6BFuNDTX/NtcqcRTujxyAgWcQmp3XZmehvKx+ZmET98cP8DifOFGQ/56Hu95c1Jh9uaFOt2kkE/ak2zdlzszP+q9c18UztmMVstmcIuMuFG3wFAxhoe7uO5jhTe/wFBi87im6O1+n+ZjKAaWGxjyqr/wTTOG/AzXYzgfw+8wfApZXCp/ehdDvZwofgy/oaWSdiP54YQhw2jLGJYcQ2GXbwPDSjSmqp0jw3k4/4bePOQcb1+ILPIiRCoobKmsT7DcxfoZhTOdQSFhyPWc3mrB+QlY8ITux0iJWOpK89EK7XBpc66jqGl42m78RGCYc+thpBVccPt0hvuQMsjP6ZxweQt23Mda8tounE+jt2nHn8n4JmSkUAUXi6GFll/KKcdKn4148CGJwuhpQ7kdtex66zDkdq6x5jYG/9jO9DFPnc8Rvhae02CY8Bs1mtve3IK4N3xaWFvG0ygpNBie+R0lzVCWf26fml4Xc44W9qk1GHLapr1hyps+owMBHnx3cUCF8sl1hnysrhniD7lsHMUd2dPCGY8wiMr2rzMUdq61jxC5CHHZICziscLPWTgTufxiAuWeNz+EBukKwqPpxpmYLFmZSbhig+xRUajOvXhVMxkIfolemC3LciQOt0jxd1vqnTDDTZJqhBNqVUC+DElmI+r44xRnzbdRQHAFUWFwQpYLmw5bko5kBIukluzyb5HOR4baDg2gFBqHTQvTpDklw9IqydTZQPEltBAZ7VwL56sOCsyWjIcs94ucNOWtbC4aDYAsL8p0IokSzCi6MpNC176n7DRKPyOKNE9cZs2GULr9h1Q7KxJIUw+n/dqblGKk34OS3GWDQ3wKmUHQPYWS53wxU1l69o2QZt5XLluENqTDyMJW/6WzS3CWVzGxPpX87Ns/6mhaJcv722KNBceGDEO72s9uLD/0TdkdLcV2XYiataF4SLPrNyRfHhSzxcHd4mxUltml8zg6kxlUZ7WoL5dXuSkzVlZwlEZ2CHdKjaiOoSL1IuUDG09VLobbRmVyslKRyr4tZUuxcBGObfkUejp5lq2yJkKS2ShdT4CjE9ciyayOkSKYFrd0daHeYQlxe2wu3oPwTDK3auJWNXyOYrFTU3SQ7xTX+umB4blnz/MpcpTVHMaJoQzEFEe2FdgJ2qIo2uFugMUKLUFFKUVpMvQoPkyx047yJfX/EzZlNk5QFJWYwVdt1mWFeXGsgA25qTOsbLPoQBXh9njsL43D+ul6ClQLFVs6QM5S8Jeoa8c0CcZ7CfZzcWm2rLdgzdtsdvWgmb+uQratkpu2YLWLn+3myYjM3W05koVCwUWE6z5ej3yrpobt7iLgCWd5ydgykP/S3WTfVO6s56frInsZXhoxFEnpu/uPq3HFM16rcjNGFRlxxIHZhUZubCQ+RKfv39uU6F7e0sM3vtpkuLxF26qGmL++5UvIb1rjiNJiy/U0A0eVaz0Tj51/xG9AUh2XLjmC98f1tmCth3sq0kWbhkK/KL914ZYC2VCzLfeDhxLzrtn3/rx6FarCdIRxcb18676yJWTna9Ti4Z4BaMmQ6hL6uI2u52907/3ZxIVD7hmY5Ie4j6fixv1v0KPInnX510UFQdT9lfXzG1eljci9qrn+UPFFFF+bytus+7uQ5Pd7vt/3Vcu/9y/4d+ItLCwsLCwsLCws/ldwjo8DXuxn5XHC3+nGHJh60+ev061i4/yMfBp7rAR639TrKOCPPHqDZ+qZcCal5NmHy76ftsd6V0wVYVLp8MsGfjH+1FdgP/3crPT02c/94rMb5pFHfp+sBFqq0grFGyHktZxSKLKgocuTPDNVRnvdGIf379p45cOAsZ5hllElpJ+OdRBcmSHyp0tnPPLIdFRL6mIoQ774v0cLDEHamAnkDs+gkWE12wfwtx/PjDkns6IL4WqXMdVDKKREY9rmDoZjsfyMIf8mdR7uGo4jGfYKYmCIhuxW+mvaz/S94ecXY275AsMWk7shaJeQayKCGUOaZ8EyTCBtDw3zEN606TqzQdJ0osDeq0AYoq55v99j5gVKPgzRqXmXMaZsj2sM3+R2jyuIeZGf3jnL0PE9niGoVthVWXb5g5duvCCFnI8SNWLrbQhDWp5Cy0+g0IEyJA2609ugYPAXGALg5qFZVcDEEBK9GYYJyWYa03pBz7Rv/ZhjSBUPT4QRU4PLMqRZN5ANAQzH5C7IM4cDsFWGHtNRPEMgzjCEDIoxBw0SATde3jEITc+kwpXJaZsxhIx6qKuZM4SkKrBR+xgSGQxDUNLpsklQ2U1npaR6LM1Iw5maAE2G1ErifQxJjuRgRxiGcMnTVE0ZfHrSFPAOGEoHTZ6DREuxREupzf1N9jAMSXXaMOUYhlBmOmUjQo6cSZb3hMGKDAUzR9BWGcMEBgrWPY4h3JFCylE2M8RVSefIhyEYmk85FiwdG+6GhJtlhlpWovef2iBYLV7DXQ4VTeYOmNViYgjKRGz9dobnBMOAfRjm0Zxhx+mYPqD3vNF2TZ308WkQXW9pxsC/YFhDBY9/YxgW32IIgob/kUVvyoAVL+SLWK/to6XhF7S0PiSgJZWzPIaOOUNi7VH8yLLHi7UtAkMczTzvieFRaWmOJgzhPgbUBcvzcEMaNNTYBm3Q/yPvb3MpQzTlzHAM4c3sajG6LEZjSFUITWM42tLxi/Dr6AuJ3mPxDjAMigLU+GOC5gxz8OHYFZ/qOZT/6TP8JNdJ10Pyng31dQ8hZ2+szKe2NH88gKI/Kt+cIXgeEFmC2zlGmXAh3KxacJHhp9AWGMI1IphqRAZ+o3l6FL2NhLnfYKyX+KyH1H0avfIZQxdUm1ZnBuwXIW11dsU3ZSh43sBwuvaI+qXgp9EOh9nkm3veYCcK9n4DOljMis9GFlNscemN07OEhL+RFKg8Jn8cxqNLNEyc/su9LbvAPDjDTzzDacawsYWDiBLArSkboie4oMt3E4IHGYOw5BmCzzaK/0Te2Kch7VjJTC99wtH1egTuo2kW6xIQE+NThuPl0WN8CGOK4+uVFsgtFYUrQIWMP8LcA3vFMIS1ajQa4nVQU0QyVpP2QfzIyDNgOBa8jTE+daUmaRuuyAWn8hNQwGBBmMn6pVDgRINRnmHI/A2Wy/yGajTdbLK8TzN+zUMsw4M3LyMI9e6HmgFqLD8XrLh0HvEMc6oktcAQYfTDzv6KTUDEwSRZUj1DGYYOk0INK8S01+Yx6VnI77b8iTCyWckYqHbYroSkatjtpNOoJF/E5AJENx23PHtHoXtzuVmPUxumpDgbF6fPxlaBEQdMd6KG3ddJzTNi1fG0X5o0BfIHaSmKNmUpZk93wOcDj/zsJtN/aRvv8EXytwlzd4I0+yV/1uXpVNazchRXAvL7jMidRgfeymqFe+6lvc//LsnNwsLCwsLCwsLCwsLCwsLCwsLCwsLCwsLCwsLCwsLCwsLCwsLCwsLC4v8R/wE9mc9pYhEoo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" name="AutoShape 6" descr="data:image/png;base64,iVBORw0KGgoAAAANSUhEUgAAAOEAAADgCAMAAADCMfHtAAAAbFBMVEX///82ho0vg4orgonY5ufi7e4hfoY4iI8sgolxp6xcmZ6PtblroaZwo6n7/f0ffoXA1NbN4OLn8PH1+fmGs7dKkZeXvcCtys3H2921z9KlxchDjZT1+fru9PXU5OVem6F8rLGfv8MJeIB2rLAcNF5CAAAO1ElEQVR4nO1da5OrIBKN4CvG0USj8ZHEZOb//8dVGg3yUNDcra1aTt0PdzKx5UDTdEM3czhYWFhYWFhYWFhYWFhYWFhYWFhYWFhYWFhYWFhYWFhYWFhYWFhYWFhYWPw3kLmXqr71OFdP9/F18XfveTnXt+ZWny9PL1/6atM051uTHA51s/g9A3hVGRcBwmmKfR/7KXaCIi4r70viH8/bK2oD1Av2MZEftNHr9lQ1P0392PmtDo8gzb7w+vxyioI0RA4HFPpBca12d6J3i9sQC/IRwmF7rKWdmARx0uLToUrRfobutRDf/mkGxu3rkmwXn906ByvF9/KdrpZMiCA+tKg4XPFehnnd4VD5eooQR83GWfl8BQv0KMm0vboShkHne1GBdzG834p07f3QCL8tN3Cs4vXugz5EL47jwLAs/oKTv4dhXaz27wc4MOV46QzE9xxnE7Jn6NxeadfssDRupzd+H45tbTAfvZcBP8IxeDPii9ehqKugrIOtq1ZSGjZggN8J80Ul/u3o6ScLHD0nAY/88Ej6f8lWgl6EjRvgDAa+1BpGN0o3icfvjXwE1I75AALSSMMJaDboB8CPv+NKlf7GBjjDMNYr0h/HTQMIwIXuRFjCcQfBHv5pUbrbbpoAIxC67OWXxLta0CONFxy582YNHeGfdxLs9hLsDXuhXKSaHRo6Uax2MVwcQRTi3u9PfT9EiyOBWoW9WZnho3y8LH8XxZeyCQijPqB51+eqOt/KPtZB/oLD7EgNwlVNkAQq8RXkN6efIsBqfcbbzc1b0QTkB/HNnU2v3L3FgZKklOJVqaIh7sOw+bhn1RDUKKRv9mQqOUGEI1kE0xv+ukOqRiCBooogwu31KRN/eF4D+aRB0TaCmXREEI4XDLT7UnBEATcXVXMQFze17X00gVT8ypKkQidjiKOVBUjlQ6N2Nu6NnGDYrngI91JqddIt1kZmyRFq1h+8FFJdCiPGST1LCSJcrm+CeJ3s2cB89ySTNBMXentN8kgEH6cvPKV9gCM9oyhTcHw1ZngUFR4fdSM+uS+WlvTXj0DWA752IyuJpqamS8ZF1FGT6ZxLvdkUPKykk5gLhA3cL1fsIhQbMhTNzDQCeihliwEiWn6SsFf6PXJkIkVD10YcwtRU0WuZpRqsjczKhJGhpfBE2Z2RgJjvotBUCfrZIqGIT4dM/NTBZq0b8BSk+yaBlMs/jtoN27ySudxPxVhiwsy773C4CW18GTx95VthbKkIZBQlC0loPoIDBGtvsB18b3kFMLMyE86/IkUBW73KB99XvoY7MjaMtwXB1qMIQZUkBNu7/FnvVAJUjhwvHHXazXxx4++vbSepoQ6RJuEq3br8hgS+cpbyqpbqrjj3gnuyNWc2QWJY5q1SWsAL1SR0VH2DX5C01ZS3pPhmzOuDJFgeQXWj1hnystXf5NBwTmW669TTXdqMCX/UD64zPJScgqimNI/X3Ehp94wCSxtqwUKTNBh6XO9pTsR7NGe4w84ApKE0tGjJDdFgyNsazaZmnHanew8HHqotyeWgTofhaa6moV74ww/9HksKUKyKK66gDsN63lZNx43zmNGf8I3MU0MqUq6n8nhnFJ7VdOhRPL1P6BFuNDTX/NtcqcRTujxyAgWcQmp3XZmehvKx+ZmET98cP8DifOFGQ/56Hu95c1Jh9uaFOt2kkE/ak2zdlzszP+q9c18UztmMVstmcIuMuFG3wFAxhoe7uO5jhTe/wFBi87im6O1+n+ZjKAaWGxjyqr/wTTOG/AzXYzgfw+8wfApZXCp/ehdDvZwofgy/oaWSdiP54YQhw2jLGJYcQ2GXbwPDSjSmqp0jw3k4/4bePOQcb1+ILPIiRCoobKmsT7DcxfoZhTOdQSFhyPWc3mrB+QlY8ITux0iJWOpK89EK7XBpc66jqGl42m78RGCYc+thpBVccPt0hvuQMsjP6ZxweQt23Mda8tounE+jt2nHn8n4JmSkUAUXi6GFll/KKcdKn4148CGJwuhpQ7kdtex66zDkdq6x5jYG/9jO9DFPnc8Rvhae02CY8Bs1mtve3IK4N3xaWFvG0ygpNBie+R0lzVCWf26fml4Xc44W9qk1GHLapr1hyps+owMBHnx3cUCF8sl1hnysrhniD7lsHMUd2dPCGY8wiMr2rzMUdq61jxC5CHHZICziscLPWTgTufxiAuWeNz+EBukKwqPpxpmYLFmZSbhig+xRUajOvXhVMxkIfolemC3LciQOt0jxd1vqnTDDTZJqhBNqVUC+DElmI+r44xRnzbdRQHAFUWFwQpYLmw5bko5kBIukluzyb5HOR4baDg2gFBqHTQvTpDklw9IqydTZQPEltBAZ7VwL56sOCsyWjIcs94ucNOWtbC4aDYAsL8p0IokSzCi6MpNC176n7DRKPyOKNE9cZs2GULr9h1Q7KxJIUw+n/dqblGKk34OS3GWDQ3wKmUHQPYWS53wxU1l69o2QZt5XLluENqTDyMJW/6WzS3CWVzGxPpX87Ns/6mhaJcv722KNBceGDEO72s9uLD/0TdkdLcV2XYiataF4SLPrNyRfHhSzxcHd4mxUltml8zg6kxlUZ7WoL5dXuSkzVlZwlEZ2CHdKjaiOoSL1IuUDG09VLobbRmVyslKRyr4tZUuxcBGObfkUejp5lq2yJkKS2ShdT4CjE9ciyayOkSKYFrd0daHeYQlxe2wu3oPwTDK3auJWNXyOYrFTU3SQ7xTX+umB4blnz/MpcpTVHMaJoQzEFEe2FdgJ2qIo2uFugMUKLUFFKUVpMvQoPkyx047yJfX/EzZlNk5QFJWYwVdt1mWFeXGsgA25qTOsbLPoQBXh9njsL43D+ul6ClQLFVs6QM5S8Jeoa8c0CcZ7CfZzcWm2rLdgzdtsdvWgmb+uQratkpu2YLWLn+3myYjM3W05koVCwUWE6z5ej3yrpobt7iLgCWd5ydgykP/S3WTfVO6s56frInsZXhoxFEnpu/uPq3HFM16rcjNGFRlxxIHZhUZubCQ+RKfv39uU6F7e0sM3vtpkuLxF26qGmL++5UvIb1rjiNJiy/U0A0eVaz0Tj51/xG9AUh2XLjmC98f1tmCth3sq0kWbhkK/KL914ZYC2VCzLfeDhxLzrtn3/rx6FarCdIRxcb18676yJWTna9Ti4Z4BaMmQ6hL6uI2u52907/3ZxIVD7hmY5Ie4j6fixv1v0KPInnX510UFQdT9lfXzG1eljci9qrn+UPFFFF+bytus+7uQ5Pd7vt/3Vcu/9y/4d+ItLCwsLCwsLCws/ldwjo8DXuxn5XHC3+nGHJh60+ev061i4/yMfBp7rAR639TrKOCPPHqDZ+qZcCal5NmHy76ftsd6V0wVYVLp8MsGfjH+1FdgP/3crPT02c/94rMb5pFHfp+sBFqq0grFGyHktZxSKLKgocuTPDNVRnvdGIf379p45cOAsZ5hllElpJ+OdRBcmSHyp0tnPPLIdFRL6mIoQ774v0cLDEHamAnkDs+gkWE12wfwtx/PjDkns6IL4WqXMdVDKKREY9rmDoZjsfyMIf8mdR7uGo4jGfYKYmCIhuxW+mvaz/S94ecXY275AsMWk7shaJeQayKCGUOaZ8EyTCBtDw3zEN606TqzQdJ0osDeq0AYoq55v99j5gVKPgzRqXmXMaZsj2sM3+R2jyuIeZGf3jnL0PE9niGoVthVWXb5g5duvCCFnI8SNWLrbQhDWp5Cy0+g0IEyJA2609ugYPAXGALg5qFZVcDEEBK9GYYJyWYa03pBz7Rv/ZhjSBUPT4QRU4PLMqRZN5ANAQzH5C7IM4cDsFWGHtNRPEMgzjCEDIoxBw0SATde3jEITc+kwpXJaZsxhIx6qKuZM4SkKrBR+xgSGQxDUNLpsklQ2U1npaR6LM1Iw5maAE2G1ErifQxJjuRgRxiGcMnTVE0ZfHrSFPAOGEoHTZ6DREuxREupzf1N9jAMSXXaMOUYhlBmOmUjQo6cSZb3hMGKDAUzR9BWGcMEBgrWPY4h3JFCylE2M8RVSefIhyEYmk85FiwdG+6GhJtlhlpWovef2iBYLV7DXQ4VTeYOmNViYgjKRGz9dobnBMOAfRjm0Zxhx+mYPqD3vNF2TZ308WkQXW9pxsC/YFhDBY9/YxgW32IIgob/kUVvyoAVL+SLWK/to6XhF7S0PiSgJZWzPIaOOUNi7VH8yLLHi7UtAkMczTzvieFRaWmOJgzhPgbUBcvzcEMaNNTYBm3Q/yPvb3MpQzTlzHAM4c3sajG6LEZjSFUITWM42tLxi/Dr6AuJ3mPxDjAMigLU+GOC5gxz8OHYFZ/qOZT/6TP8JNdJ10Pyng31dQ8hZ2+szKe2NH88gKI/Kt+cIXgeEFmC2zlGmXAh3KxacJHhp9AWGMI1IphqRAZ+o3l6FL2NhLnfYKyX+KyH1H0avfIZQxdUm1ZnBuwXIW11dsU3ZSh43sBwuvaI+qXgp9EOh9nkm3veYCcK9n4DOljMis9GFlNscemN07OEhL+RFKg8Jn8cxqNLNEyc/su9LbvAPDjDTzzDacawsYWDiBLArSkboie4oMt3E4IHGYOw5BmCzzaK/0Te2Kch7VjJTC99wtH1egTuo2kW6xIQE+NThuPl0WN8CGOK4+uVFsgtFYUrQIWMP8LcA3vFMIS1ajQa4nVQU0QyVpP2QfzIyDNgOBa8jTE+daUmaRuuyAWn8hNQwGBBmMn6pVDgRINRnmHI/A2Wy/yGajTdbLK8TzN+zUMsw4M3LyMI9e6HmgFqLD8XrLh0HvEMc6oktcAQYfTDzv6KTUDEwSRZUj1DGYYOk0INK8S01+Yx6VnI77b8iTCyWckYqHbYroSkatjtpNOoJF/E5AJENx23PHtHoXtzuVmPUxumpDgbF6fPxlaBEQdMd6KG3ddJzTNi1fG0X5o0BfIHaSmKNmUpZk93wOcDj/zsJtN/aRvv8EXytwlzd4I0+yV/1uXpVNazchRXAvL7jMidRgfeymqFe+6lvc//LsnNwsLCwsLCwsLCwsLCwsLCwsLCwsLCwsLCwsLCwsLCwsLCwsLCwsLC4v8R/wE9mc9pYhEoo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1032" name="Picture 8" descr="http://www.kehosoft.de/Arduino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400207"/>
            <a:ext cx="1473200" cy="10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Jetty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36" y="2768601"/>
            <a:ext cx="22860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4" descr="data:image/jpeg;base64,/9j/4AAQSkZJRgABAQAAAQABAAD/2wCEAAkGBhQGERUUERMQFRQWFBMUFxgUERUUExgTGhYYFRQUHRIbGygeGBkkGhUTHy8gIycpLDgsFR8yNTAqNScrLCkBCQoKDAwNDw0NDykYFBgpKSkpKSkpKSkpKSkpKSkpKSkpKSkpKSkpKSkpKSkpKSkpKSkpKSkpKSkpKSkpKSkpKf/AABEIAMUA/wMBIgACEQEDEQH/xAAbAAEAAgMBAQAAAAAAAAAAAAAABQYDBAcBAv/EAEIQAAIBAgMFBAUJBgUFAAAAAAABAgMRBBIhBQYxQVETImFxBzKBkbEUFTNCUnKhwdE1YpKz4fAjgpOishYXJFNj/8QAFQEBAQAAAAAAAAAAAAAAAAAAAAH/xAAUEQEAAAAAAAAAAAAAAAAAAAAA/9oADAMBAAIRAxEAPwDuIAAAAAAAAAAAAAAAAAAAAAAAAAAAAAAAAAAAAAAAAAAAAAAAAAAAAAAAAAAAAAAAAAAAAAAAAAAAAAAAAAAAAAAAAAAAAAAAABEY+tUpTdnJRurdOHX3gS4IGGIq1eDm/JXPr5bVoPVvykgJwEZWxksTBOGZO9pJa8vgaccZUm7KUm/ACfBBupWjx7T3P9DY2XipVZNSbatfX2ASgInG7TbbUNEtL82a7nVir3qW696wE8CJw21JWalZtRbT8VyZh+c6j5r+FATgIP5zqLmv4UPnOp1/2oCcBG7Ox0q8rSs9G+FiSAAAAAAAAAAAAAAAAAAAAAABobY9RfeXwZvmhtj1F95fBgfGxeEvNfAy7WSdPXjdW/vyuRdCvOjfJfxsr/keVa8sQ+9J+3gvYijc2P8AX6WX5mts/wCkj5/kyXwmGWFhZa31b6/0IKlTdVpLiwiySjmVnz0MNHBRw7vFWdrcWyK+bKnRfxIlsHTdGCT4r9SKgqUvk81mXqvVeRPUcRHELutP4+4w4zZyxOq0l15PzIqthZ4R3aa8Vw9/ICSjsiMecuDXLmrdDNhcDHCNtN69bGrs7aDqvLLjyf5EkBC7X+k/yr4sk8Gs1OP3V8CN2v8ASf5V8WSWB+jj91AfGG2dHCu6cuFtbfobQAAAAAAAAAAAAAAAAAAAAAABiqYmFJ2lKKfRySZobXxkJQVpw9ZfXXR+JRvSdu5UlUli/wDD7JRpQ4vPe7XC1rd5cyrbvbrVd5XNUeyWRRbztx9a9rWi/ssDr+x8XCKlecOK+uunmNq0VpONmnxtwvyf99DlG39yK+7lNVKzouLkodyTbu02tHFaaMu3ouXyrBVIN3SrSS14dyEtOmrb9pRZ9m4xSjlbV1or81yI/BSUKkW9Ff8AI3qWyXSknmTSafA+JbFfKS9wEj8qh9uH8SNOltXtJ5cqtd635deBh+ZZfaj7mZsLsp0ZKTktOiIPqnteMpNPRcn+qNipi4KLvKLXS6d/CxrYnZKqaxeXw5f0NdbGn1j+P6Aa+BjmqRt1v7FqWAh8XL5kjFxSlKTs2+nGyXE18bt1Ymn3JOEuatq14TX9AM+1/pF91fFklgfo4/dRASx/y+zfrKKT87vUn8B9HHyQGcAAAAAAAAAAAAAAAAAAAAAAAFW9JX7PqffpfzEU70b7dobDlXdeooKUaajdSd7Od+CfVe8uPpK/Z9T79L+Yjn2526a3qdROo6fZqD0gpXzOXirer+IHSf8ArjA4hqPbwd2kk6c3q9Fxj4k1XnHAU5yUVaMZSaSSvZX/ACKNR9EsaMoy+Uy7soy+iXJ3+14F5xeKp4eE3UlFRjFuea1lG3NdLXA5BHeHaG9lbLSqVE2nJQpT7KMYrxutFdatn3jcXtLdOUXVqV45uGap21N9Vq2r+5krivSLSwk//CwdJP1VOUFGTXRQgr206+wiN5t5MZtuiliKChTU1JSVCpDvWkks8m1wbKOl7qbxLePDKq0oyTcZpcFNWba8Gmn7Tnm0988XvNX7PCyqQjKTVOFN5Zta96U+N7K71SX4k96JO9Rrp8O0j/w1Kttrd3EbmV+0p58kZXp1Yq6S5KXR20aej8SDLtCe091cs6tWvFSdk3WVWDfHK021eyfFci8YPeOvtXZqrUox7eV6fFKKlnyOok+PXL101K1s/wBJixSUMdQp1Ip+tGKdnwzdnK6v4pryLVtja1DZ+Ep16GTs+0p5MkUoNylaTcLcUs7to7oCU2Jsv5tpwU5SnUUUnKcnKVul3y1/vQ+sbsSnjNbZZdY/muDMtFfLqcZN2drpwbVv75pmtiNu0tmKbqyywh9dtyTlzinzl+6gILFYOWzaijdN8rc09LWLXhKbpQinxSV/MqWzd4sLvBiIulKoqjnF5aiy3S1ck7u+kbWvfXgXMAAAAAAAAAAAAAAAAAAAAAAAACrekr9n1Pv0v5iKLuJvTS3YlVdWNRqcYJZFF6xcr3vJfa/A6ztPZsNr0pUqqzQla6u09HdNNcGmkytf9rcH/wDf/V/oBgqekqhtBdnTVeM5NKMpRikndc1Nvw4cyN3pxNTaGGrtX1ySml9mFSKfsWj8iaj6NMNhnmp9pnjrHPPNHNyurcDUw20o7IrZK8MsnGUck7WnF6XjJ92a/HqlwKK16OtuYfYlSo8RaMpKKhNxcstr5o6JtXvHX90z+kDfCG31Gjh7ypwlnlPK0nL1YpJ62WZ6vm17ZWvuds/HSzKVejf6qs4+y8ZW95NYHdfAUKE6Mcso1LZ5Sqf4js7x72lrOzsrICqejXeOlsrPRqKearOLjljmWkXe9teXJMlNmelSnXqTjiIOFNyeSUU5WhwSnHjfndX42tpclNnbh4PZ1WFWnKpmhLMr1U1fysZdt7mYPbEnOdqc3q5U5qDb6tO8W/G1yCj79YjAYpQlg7dq5d/s4ShTyWfGLSWa9uHjfkRcMY6ODo05t5JYmda37sYRhe3Ryc15xZcoej7CYduSnVqRjrKVSpGNGKXFuUUnLyT8ynb3Y+lja6WH1pU4RpxeXKm025SS5LVJeCKiyYfeinsnDQnNKpOebLSbaeRNxjOTWkU2nxTurW6lVxeOxG9lZKznJ3UKdONoRXSMeEV1b9rN/dncatvFabvTo/bktZLh3I/W8+HnwOrbE3eo7vwy0YWv60nrOT6uX5cPACmbt+jKeDrU6uJlTcY9/JG7faJ3im7WaXHTmrcNTooBFAAAAAAAAAAAAAAAAAAAAAAAAAAANTaeyqW2IOFaEZxfXin1T4p+KNsAc+2huJidl64Ku5w/9dVq68FJ91/7SExG2sVsrTE4WUfG0or+Kzi/YzrgA5BDfSnLjTn7HF/mfFbfSK9SlK/70kl+Fzq2I2NQxfr0aMvvUoS+KNeO62Ei7rC4b/Rh+hRyWrtHGb3uNKKnOMbWp01amujk+Htky67r+jSGAtUxWWpU0ahxpR8/tvz08HxLrRoRw6ywjGKXKKSXuRkIPErHoAAAAAAAAAAAAAAAAAAAAAAAAAAAAAAAAAAAAAAAAAAAAAAAAAAAAAAAAAAAAAAAAAAAAAAAAAAAAAAAAAAAAAAAAAAAAAAAAAAAAAAAMVfErD2zX14WTZlITbG8GHwslCWIoQnGcbqVSKcdLq8b+KftAkntGC5vjb1Xe/kPnCFr3fG1srvfjwI1YhVlmzxblOElJWcXC3dmuqszZnWhUSvU7yek1Gyu17gNn5yp9fwf6GSjio4i+V3t4NfE0u17WlNvLfvJNK2bS9/j7jew67qfPKvgBkAAAAAAAAAAAAAAAAAAAAAAAAAAAAAAAAAAAo22qUpbTmqawmuEjm+Up5Gu0knbLrm4ewvJH4/d/D7UlmrUaVSSSV5QTdldpX9r94FM2/tiWD7X5JVqxhhqVJKMI0Y0ISfBNzbnVvwUYr3mbHbZrUq8ak604YdvDWdFUqlKDlGLnCtT9dOTekr6JriSW0d05Rnnp08JW0aSrwSqKL5dqovMtXa6T8SOq7sV9oNRWDwNCyUVV0nKMVp3YRWrS4XA2cbvBhuyp3lOVWok45U5VL+MIr1Vray5aFxpxyJLokiI3e3VobuRtTjebVpVJazfhf6q8ETIAAAAAAAAAAAAAAAAAAAAAAAAAGvHGqfBS/Dw8fH8D2GMjO2urty68PiBnBgjjIytrx8GfVTEqk0nfVX4aAZQYVi4t2T/AA068Tx4uKte+qTWl+PDh7fcBnBhjiozdk/wf99DLCWdJ9QPQAAAAAAAAAAAAAAAAAAAAAAAAAAAAAAAeWGVAAMq42R6AB5Y9sAB5Y9AA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1040" name="Picture 16" descr="http://design.jboss.org/resteasy/logo/images/resteasy_logo_256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607" y="3758413"/>
            <a:ext cx="1743947" cy="1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eld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805" y="4926758"/>
            <a:ext cx="2273300" cy="79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upload.wikimedia.org/wikipedia/de/thumb/9/95/I2c_logo.svg/153px-I2c_logo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95" y="1095828"/>
            <a:ext cx="854075" cy="94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ava F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483" y="4378332"/>
            <a:ext cx="1589297" cy="169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tandard C++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4" y="3234544"/>
            <a:ext cx="1426629" cy="76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ython™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4938888"/>
            <a:ext cx="2035175" cy="57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de/thumb/9/9f/Bluetooth-Logo.svg/730px-Bluetooth-Logo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11" y="1430665"/>
            <a:ext cx="2490667" cy="6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677" y="1927184"/>
            <a:ext cx="1942907" cy="234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1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Warum Backlinks auf der eigenen Website verkaufen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4225" y="2052638"/>
            <a:ext cx="1905000" cy="246697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Marvin :: </a:t>
            </a:r>
            <a:r>
              <a:rPr lang="de-DE" dirty="0" err="1" smtClean="0"/>
              <a:t>Dagu</a:t>
            </a:r>
            <a:r>
              <a:rPr lang="de-DE" dirty="0" smtClean="0"/>
              <a:t> Rover 5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Relativ</a:t>
            </a:r>
            <a:r>
              <a:rPr lang="en-US" dirty="0" smtClean="0"/>
              <a:t> </a:t>
            </a:r>
            <a:r>
              <a:rPr lang="de-DE" dirty="0" smtClean="0"/>
              <a:t>günstig</a:t>
            </a:r>
            <a:r>
              <a:rPr lang="en-US" dirty="0" smtClean="0"/>
              <a:t> </a:t>
            </a:r>
            <a:r>
              <a:rPr lang="en-US" dirty="0"/>
              <a:t>(60€)</a:t>
            </a:r>
          </a:p>
          <a:p>
            <a:r>
              <a:rPr lang="en-US" dirty="0"/>
              <a:t>2/4 </a:t>
            </a:r>
            <a:r>
              <a:rPr lang="de-DE" dirty="0" smtClean="0"/>
              <a:t>Motoren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Quadrature encoder (alt: </a:t>
            </a:r>
            <a:r>
              <a:rPr lang="de-DE" dirty="0" smtClean="0"/>
              <a:t>optisch</a:t>
            </a:r>
            <a:r>
              <a:rPr lang="en-US" dirty="0" smtClean="0"/>
              <a:t>, </a:t>
            </a:r>
            <a:r>
              <a:rPr lang="de-DE" dirty="0" smtClean="0"/>
              <a:t>neu</a:t>
            </a:r>
            <a:r>
              <a:rPr lang="en-US" dirty="0" smtClean="0"/>
              <a:t>: </a:t>
            </a:r>
            <a:r>
              <a:rPr lang="en-US" dirty="0" err="1"/>
              <a:t>Halleffekt</a:t>
            </a:r>
            <a:r>
              <a:rPr lang="en-US" dirty="0"/>
              <a:t>)</a:t>
            </a:r>
          </a:p>
          <a:p>
            <a:r>
              <a:rPr lang="de-DE" dirty="0" smtClean="0"/>
              <a:t>Stromverbrauch/Motor</a:t>
            </a:r>
          </a:p>
          <a:p>
            <a:r>
              <a:rPr lang="en-US" dirty="0" err="1" smtClean="0"/>
              <a:t>Dagu</a:t>
            </a:r>
            <a:r>
              <a:rPr lang="en-US" dirty="0" smtClean="0"/>
              <a:t> 4 Channel motor controller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597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</a:t>
            </a:r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65" y="999575"/>
            <a:ext cx="9176869" cy="503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294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Komponenten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681038"/>
            <a:ext cx="7866063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440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Marvin :: I2C Raspberry Pi &lt;-&gt; </a:t>
            </a:r>
            <a:r>
              <a:rPr lang="de-DE" dirty="0" err="1" smtClean="0"/>
              <a:t>Arduino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32344"/>
              </p:ext>
            </p:extLst>
          </p:nvPr>
        </p:nvGraphicFramePr>
        <p:xfrm>
          <a:off x="2409827" y="3924299"/>
          <a:ext cx="5238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898"/>
                <a:gridCol w="647700"/>
                <a:gridCol w="2343151"/>
              </a:tblGrid>
              <a:tr h="336709">
                <a:tc>
                  <a:txBody>
                    <a:bodyPr/>
                    <a:lstStyle/>
                    <a:p>
                      <a:r>
                        <a:rPr lang="de-DE" dirty="0" smtClean="0"/>
                        <a:t>Raspberry Pi (Master)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Arduino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Mega</a:t>
                      </a:r>
                      <a:r>
                        <a:rPr lang="de-DE" dirty="0" smtClean="0"/>
                        <a:t> (Slave)</a:t>
                      </a:r>
                      <a:endParaRPr lang="de-DE" dirty="0"/>
                    </a:p>
                  </a:txBody>
                  <a:tcPr/>
                </a:tc>
              </a:tr>
              <a:tr h="336709"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GPIO 0 (SDA)</a:t>
                      </a:r>
                      <a:endParaRPr lang="de-DE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</a:t>
                      </a:r>
                      <a:endParaRPr lang="de-DE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Pin 20 (SDA)</a:t>
                      </a:r>
                    </a:p>
                  </a:txBody>
                  <a:tcPr/>
                </a:tc>
              </a:tr>
              <a:tr h="3367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GPIO</a:t>
                      </a:r>
                      <a:r>
                        <a:rPr lang="de-DE" dirty="0" smtClean="0"/>
                        <a:t> </a:t>
                      </a:r>
                      <a:r>
                        <a:rPr lang="de-DE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 (SCL)</a:t>
                      </a:r>
                      <a:endParaRPr lang="de-DE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</a:t>
                      </a:r>
                      <a:endParaRPr lang="de-DE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Pin 21 (SCL)</a:t>
                      </a:r>
                    </a:p>
                  </a:txBody>
                  <a:tcPr/>
                </a:tc>
              </a:tr>
              <a:tr h="336709">
                <a:tc>
                  <a:txBody>
                    <a:bodyPr/>
                    <a:lstStyle/>
                    <a:p>
                      <a:r>
                        <a:rPr lang="de-DE" sz="18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de-DE" sz="18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</a:t>
                      </a:r>
                      <a:endParaRPr lang="de-DE" sz="18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Ground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98" y="1077913"/>
            <a:ext cx="790316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718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Marvin :: Mecanum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Wikipedia:</a:t>
            </a:r>
          </a:p>
          <a:p>
            <a:pPr marL="400050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i="1" dirty="0"/>
              <a:t>Das </a:t>
            </a:r>
            <a:r>
              <a:rPr lang="de-DE" b="1" i="1" dirty="0"/>
              <a:t>Mecanum-Rad</a:t>
            </a:r>
            <a:r>
              <a:rPr lang="de-DE" i="1" dirty="0"/>
              <a:t> ist ein Rad, das einem damit ausgestatteten Fahrzeug </a:t>
            </a:r>
            <a:r>
              <a:rPr lang="de-DE" i="1" dirty="0" err="1" smtClean="0"/>
              <a:t>omnidirektionale</a:t>
            </a:r>
            <a:r>
              <a:rPr lang="de-DE" i="1" dirty="0" smtClean="0"/>
              <a:t> Fahrmanöver </a:t>
            </a:r>
            <a:r>
              <a:rPr lang="de-DE" i="1" dirty="0"/>
              <a:t>erlaubt, ohne mit einer mechanischen Lenkung ausgestattet sein zu müssen. Es wird manchmal nach seinem schwedischen Erfinder Bengt </a:t>
            </a:r>
            <a:r>
              <a:rPr lang="de-DE" i="1" dirty="0" err="1"/>
              <a:t>Ilon</a:t>
            </a:r>
            <a:r>
              <a:rPr lang="de-DE" i="1" dirty="0"/>
              <a:t> auch </a:t>
            </a:r>
            <a:r>
              <a:rPr lang="de-DE" b="1" i="1" dirty="0" err="1"/>
              <a:t>Ilon</a:t>
            </a:r>
            <a:r>
              <a:rPr lang="de-DE" b="1" i="1" dirty="0"/>
              <a:t>-Rad</a:t>
            </a:r>
            <a:r>
              <a:rPr lang="de-DE" i="1" dirty="0"/>
              <a:t> genannt. </a:t>
            </a:r>
            <a:r>
              <a:rPr lang="de-DE" i="1" dirty="0" err="1"/>
              <a:t>Ilon</a:t>
            </a:r>
            <a:r>
              <a:rPr lang="de-DE" i="1" dirty="0"/>
              <a:t> erfand dieses Rad 1973 als Ingenieur bei der schwedischen Firma Mecanum AB.</a:t>
            </a:r>
          </a:p>
        </p:txBody>
      </p:sp>
    </p:spTree>
    <p:extLst>
      <p:ext uri="{BB962C8B-B14F-4D97-AF65-F5344CB8AC3E}">
        <p14:creationId xmlns:p14="http://schemas.microsoft.com/office/powerpoint/2010/main" val="3033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Marvin :: Mecanum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31" y="30235"/>
            <a:ext cx="4546234" cy="61528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49111"/>
            <a:ext cx="3309257" cy="44787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72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5|1.5|2|1.8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12-AGBL-2121 - PPT Template_v1">
  <a:themeElements>
    <a:clrScheme name="Agfa HealthCare">
      <a:dk1>
        <a:srgbClr val="231F20"/>
      </a:dk1>
      <a:lt1>
        <a:sysClr val="window" lastClr="FFFFFF"/>
      </a:lt1>
      <a:dk2>
        <a:srgbClr val="76787B"/>
      </a:dk2>
      <a:lt2>
        <a:srgbClr val="FFFFFF"/>
      </a:lt2>
      <a:accent1>
        <a:srgbClr val="6095C1"/>
      </a:accent1>
      <a:accent2>
        <a:srgbClr val="76923B"/>
      </a:accent2>
      <a:accent3>
        <a:srgbClr val="B87BBA"/>
      </a:accent3>
      <a:accent4>
        <a:srgbClr val="DF6A9F"/>
      </a:accent4>
      <a:accent5>
        <a:srgbClr val="F57311"/>
      </a:accent5>
      <a:accent6>
        <a:srgbClr val="FEA61E"/>
      </a:accent6>
      <a:hlink>
        <a:srgbClr val="6095C1"/>
      </a:hlink>
      <a:folHlink>
        <a:srgbClr val="98989B"/>
      </a:folHlink>
    </a:clrScheme>
    <a:fontScheme name="~266218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~266218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266218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266218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266218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266218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266218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266218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266218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266218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266218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266218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266218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266218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2662181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7AF45"/>
        </a:accent1>
        <a:accent2>
          <a:srgbClr val="FEB500"/>
        </a:accent2>
        <a:accent3>
          <a:srgbClr val="FFFFFF"/>
        </a:accent3>
        <a:accent4>
          <a:srgbClr val="000000"/>
        </a:accent4>
        <a:accent5>
          <a:srgbClr val="BDD4B0"/>
        </a:accent5>
        <a:accent6>
          <a:srgbClr val="E6A400"/>
        </a:accent6>
        <a:hlink>
          <a:srgbClr val="EC8B16"/>
        </a:hlink>
        <a:folHlink>
          <a:srgbClr val="BA8A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2662181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4B547"/>
        </a:accent1>
        <a:accent2>
          <a:srgbClr val="FEB014"/>
        </a:accent2>
        <a:accent3>
          <a:srgbClr val="FFFFFF"/>
        </a:accent3>
        <a:accent4>
          <a:srgbClr val="000000"/>
        </a:accent4>
        <a:accent5>
          <a:srgbClr val="BCD7B1"/>
        </a:accent5>
        <a:accent6>
          <a:srgbClr val="E69F11"/>
        </a:accent6>
        <a:hlink>
          <a:srgbClr val="E88610"/>
        </a:hlink>
        <a:folHlink>
          <a:srgbClr val="C38E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2662181 16">
        <a:dk1>
          <a:srgbClr val="000000"/>
        </a:dk1>
        <a:lt1>
          <a:srgbClr val="DDDDDD"/>
        </a:lt1>
        <a:dk2>
          <a:srgbClr val="000000"/>
        </a:dk2>
        <a:lt2>
          <a:srgbClr val="808080"/>
        </a:lt2>
        <a:accent1>
          <a:srgbClr val="74B547"/>
        </a:accent1>
        <a:accent2>
          <a:srgbClr val="FEB014"/>
        </a:accent2>
        <a:accent3>
          <a:srgbClr val="EBEBEB"/>
        </a:accent3>
        <a:accent4>
          <a:srgbClr val="000000"/>
        </a:accent4>
        <a:accent5>
          <a:srgbClr val="BCD7B1"/>
        </a:accent5>
        <a:accent6>
          <a:srgbClr val="E69F11"/>
        </a:accent6>
        <a:hlink>
          <a:srgbClr val="E88610"/>
        </a:hlink>
        <a:folHlink>
          <a:srgbClr val="C38E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Bildschirmpräsentation (4:3)</PresentationFormat>
  <Paragraphs>93</Paragraphs>
  <Slides>20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12-AGBL-2121 - PPT Template_v1</vt:lpstr>
      <vt:lpstr>Marvin - Ein Roboter mit 4WD und Mecanum Räder</vt:lpstr>
      <vt:lpstr>Marvin :: Über mich …</vt:lpstr>
      <vt:lpstr>Marvin :: Überblick</vt:lpstr>
      <vt:lpstr>Marvin :: Dagu Rover 5</vt:lpstr>
      <vt:lpstr>Marvin :: Deployment</vt:lpstr>
      <vt:lpstr>Marvin :: Komponenten</vt:lpstr>
      <vt:lpstr>Marvin :: I2C Raspberry Pi &lt;-&gt; Arduino</vt:lpstr>
      <vt:lpstr>Marvin :: Mecanum</vt:lpstr>
      <vt:lpstr>Marvin :: Mecanum</vt:lpstr>
      <vt:lpstr>Marvin :: Mecanum</vt:lpstr>
      <vt:lpstr>Marvin :: Mecanum</vt:lpstr>
      <vt:lpstr>Marvin :: Mecanum</vt:lpstr>
      <vt:lpstr>Marvin :: Mecanum</vt:lpstr>
      <vt:lpstr>Marvin :: Remote Control</vt:lpstr>
      <vt:lpstr>Marvin :: Mecanum</vt:lpstr>
      <vt:lpstr>Marvin :: ToDo</vt:lpstr>
      <vt:lpstr>Marvin :: ToDo :: Hardware</vt:lpstr>
      <vt:lpstr>Marvin :: ToDo :: Software</vt:lpstr>
      <vt:lpstr>Marvin :: Fragen?</vt:lpstr>
      <vt:lpstr>Marvin ::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2015-01-31T06:55:25Z</dcterms:created>
  <dcterms:modified xsi:type="dcterms:W3CDTF">2015-01-31T12:19:45Z</dcterms:modified>
</cp:coreProperties>
</file>