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92" r:id="rId4"/>
    <p:sldId id="291" r:id="rId5"/>
    <p:sldId id="289" r:id="rId7"/>
    <p:sldId id="301" r:id="rId8"/>
    <p:sldId id="302" r:id="rId9"/>
    <p:sldId id="304" r:id="rId10"/>
    <p:sldId id="307" r:id="rId11"/>
    <p:sldId id="30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声阳 王" initials="声阳"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C2CC"/>
    <a:srgbClr val="4C98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11E69-D8F3-4292-98C0-5B1B868325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60F30-5328-4DE9-9D8F-1745DAB8F0A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3DFF347-0A2D-4B93-82AC-9A4A52EF1E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9C56A-75C4-4305-8498-2F72CDF7C4D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3DFF347-0A2D-4B93-82AC-9A4A52EF1E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9C56A-75C4-4305-8498-2F72CDF7C4D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53128B-DD94-43B8-AA5F-4ECCAB68C4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45B6D2-32F8-4C7B-B78F-746C1CCB2D3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3128B-DD94-43B8-AA5F-4ECCAB68C4B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5B6D2-32F8-4C7B-B78F-746C1CCB2D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3128B-DD94-43B8-AA5F-4ECCAB68C4B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5B6D2-32F8-4C7B-B78F-746C1CCB2D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661424"/>
            <a:ext cx="7729538" cy="1367220"/>
          </a:xfrm>
        </p:spPr>
        <p:txBody>
          <a:bodyPr>
            <a:noAutofit/>
          </a:bodyPr>
          <a:lstStyle/>
          <a:p>
            <a:r>
              <a:rPr lang="en-US" altLang="zh-CN" sz="8000" kern="100" dirty="0">
                <a:solidFill>
                  <a:srgbClr val="68C2CC"/>
                </a:solidFill>
                <a:latin typeface="Calibri" panose="020F0502020204030204" pitchFamily="34" charset="0"/>
                <a:ea typeface="黑体" panose="02010609060101010101" pitchFamily="49" charset="-122"/>
                <a:cs typeface="Times New Roman" panose="02020603050405020304" pitchFamily="18" charset="0"/>
              </a:rPr>
              <a:t>C</a:t>
            </a:r>
            <a:r>
              <a:rPr lang="zh-CN" altLang="zh-CN" sz="6600" kern="100" dirty="0">
                <a:solidFill>
                  <a:srgbClr val="68C2CC"/>
                </a:solidFill>
                <a:effectLst/>
                <a:latin typeface="Calibri" panose="020F0502020204030204" pitchFamily="34" charset="0"/>
                <a:ea typeface="黑体" panose="02010609060101010101" pitchFamily="49" charset="-122"/>
                <a:cs typeface="Times New Roman" panose="02020603050405020304" pitchFamily="18" charset="0"/>
              </a:rPr>
              <a:t>语言程序设计实验</a:t>
            </a:r>
            <a:endParaRPr lang="zh-CN" altLang="en-US" sz="6600" dirty="0">
              <a:solidFill>
                <a:srgbClr val="68C2CC"/>
              </a:solidFill>
            </a:endParaRPr>
          </a:p>
        </p:txBody>
      </p:sp>
      <p:sp>
        <p:nvSpPr>
          <p:cNvPr id="3" name="副标题 2"/>
          <p:cNvSpPr>
            <a:spLocks noGrp="1"/>
          </p:cNvSpPr>
          <p:nvPr>
            <p:ph type="subTitle" idx="1"/>
          </p:nvPr>
        </p:nvSpPr>
        <p:spPr>
          <a:xfrm>
            <a:off x="0" y="5150465"/>
            <a:ext cx="7458075" cy="664369"/>
          </a:xfrm>
        </p:spPr>
        <p:txBody>
          <a:bodyPr>
            <a:normAutofit fontScale="85000" lnSpcReduction="20000"/>
          </a:bodyPr>
          <a:lstStyle/>
          <a:p>
            <a:r>
              <a:rPr lang="zh-CN" altLang="en-US" sz="2400" dirty="0">
                <a:solidFill>
                  <a:schemeClr val="bg1"/>
                </a:solidFill>
                <a:latin typeface="华文新魏" panose="02010800040101010101" pitchFamily="2" charset="-122"/>
                <a:ea typeface="华文新魏" panose="02010800040101010101" pitchFamily="2" charset="-122"/>
                <a:cs typeface="+mn-ea"/>
                <a:sym typeface="+mn-lt"/>
              </a:rPr>
              <a:t>计算机学院</a:t>
            </a:r>
            <a:r>
              <a:rPr lang="en-US" altLang="zh-CN" sz="2400" dirty="0">
                <a:solidFill>
                  <a:schemeClr val="bg1"/>
                </a:solidFill>
                <a:latin typeface="华文新魏" panose="02010800040101010101" pitchFamily="2" charset="-122"/>
                <a:ea typeface="华文新魏" panose="02010800040101010101" pitchFamily="2" charset="-122"/>
                <a:cs typeface="+mn-ea"/>
                <a:sym typeface="+mn-lt"/>
              </a:rPr>
              <a:t>·</a:t>
            </a:r>
            <a:r>
              <a:rPr lang="zh-CN" altLang="en-US" dirty="0">
                <a:solidFill>
                  <a:schemeClr val="bg1"/>
                </a:solidFill>
                <a:latin typeface="华文新魏" panose="02010800040101010101" pitchFamily="2" charset="-122"/>
                <a:ea typeface="华文新魏" panose="02010800040101010101" pitchFamily="2" charset="-122"/>
                <a:cs typeface="+mn-ea"/>
                <a:sym typeface="+mn-lt"/>
              </a:rPr>
              <a:t>网络空间安全</a:t>
            </a:r>
            <a:r>
              <a:rPr lang="zh-CN" altLang="en-US" sz="2400" dirty="0">
                <a:solidFill>
                  <a:schemeClr val="bg1"/>
                </a:solidFill>
                <a:latin typeface="华文新魏" panose="02010800040101010101" pitchFamily="2" charset="-122"/>
                <a:ea typeface="华文新魏" panose="02010800040101010101" pitchFamily="2" charset="-122"/>
                <a:cs typeface="+mn-ea"/>
                <a:sym typeface="+mn-lt"/>
              </a:rPr>
              <a:t>学院计算机系</a:t>
            </a:r>
            <a:r>
              <a:rPr lang="en-US" altLang="zh-CN" sz="2400" dirty="0">
                <a:solidFill>
                  <a:schemeClr val="bg1"/>
                </a:solidFill>
                <a:latin typeface="华文新魏" panose="02010800040101010101" pitchFamily="2" charset="-122"/>
                <a:ea typeface="华文新魏" panose="02010800040101010101" pitchFamily="2" charset="-122"/>
                <a:cs typeface="+mn-ea"/>
                <a:sym typeface="+mn-lt"/>
              </a:rPr>
              <a:t>20</a:t>
            </a:r>
            <a:r>
              <a:rPr lang="zh-CN" altLang="en-US" sz="2400" dirty="0">
                <a:solidFill>
                  <a:schemeClr val="bg1"/>
                </a:solidFill>
                <a:latin typeface="华文新魏" panose="02010800040101010101" pitchFamily="2" charset="-122"/>
                <a:ea typeface="华文新魏" panose="02010800040101010101" pitchFamily="2" charset="-122"/>
                <a:cs typeface="+mn-ea"/>
                <a:sym typeface="+mn-lt"/>
              </a:rPr>
              <a:t>级</a:t>
            </a:r>
            <a:r>
              <a:rPr lang="en-US" altLang="zh-CN" sz="2400" dirty="0">
                <a:solidFill>
                  <a:schemeClr val="bg1"/>
                </a:solidFill>
                <a:latin typeface="华文新魏" panose="02010800040101010101" pitchFamily="2" charset="-122"/>
                <a:ea typeface="华文新魏" panose="02010800040101010101" pitchFamily="2" charset="-122"/>
                <a:cs typeface="+mn-ea"/>
                <a:sym typeface="+mn-lt"/>
              </a:rPr>
              <a:t>02</a:t>
            </a:r>
            <a:r>
              <a:rPr lang="zh-CN" altLang="en-US" sz="2400" dirty="0">
                <a:solidFill>
                  <a:schemeClr val="bg1"/>
                </a:solidFill>
                <a:latin typeface="华文新魏" panose="02010800040101010101" pitchFamily="2" charset="-122"/>
                <a:ea typeface="华文新魏" panose="02010800040101010101" pitchFamily="2" charset="-122"/>
                <a:cs typeface="+mn-ea"/>
                <a:sym typeface="+mn-lt"/>
              </a:rPr>
              <a:t>班 </a:t>
            </a:r>
            <a:endParaRPr lang="en-US" altLang="zh-CN" sz="2400" dirty="0">
              <a:solidFill>
                <a:schemeClr val="bg1"/>
              </a:solidFill>
              <a:latin typeface="华文新魏" panose="02010800040101010101" pitchFamily="2" charset="-122"/>
              <a:ea typeface="华文新魏" panose="02010800040101010101" pitchFamily="2" charset="-122"/>
              <a:cs typeface="+mn-ea"/>
              <a:sym typeface="+mn-lt"/>
            </a:endParaRPr>
          </a:p>
          <a:p>
            <a:r>
              <a:rPr lang="zh-CN" altLang="en-US" sz="2400" dirty="0">
                <a:solidFill>
                  <a:schemeClr val="bg1"/>
                </a:solidFill>
                <a:latin typeface="华文新魏" panose="02010800040101010101" pitchFamily="2" charset="-122"/>
                <a:ea typeface="华文新魏" panose="02010800040101010101" pitchFamily="2" charset="-122"/>
                <a:cs typeface="+mn-ea"/>
                <a:sym typeface="+mn-lt"/>
              </a:rPr>
              <a:t>专业：</a:t>
            </a:r>
            <a:r>
              <a:rPr lang="zh-CN" altLang="zh-CN" sz="2400" dirty="0">
                <a:solidFill>
                  <a:schemeClr val="bg1"/>
                </a:solidFill>
                <a:latin typeface="华文新魏" panose="02010800040101010101" pitchFamily="2" charset="-122"/>
                <a:ea typeface="华文新魏" panose="02010800040101010101" pitchFamily="2" charset="-122"/>
                <a:cs typeface="+mn-ea"/>
                <a:sym typeface="+mn-lt"/>
              </a:rPr>
              <a:t>计算机科学与技术</a:t>
            </a:r>
            <a:endParaRPr lang="zh-CN" altLang="zh-CN" sz="2400" dirty="0">
              <a:solidFill>
                <a:schemeClr val="bg1"/>
              </a:solidFill>
              <a:latin typeface="华文新魏" panose="02010800040101010101" pitchFamily="2" charset="-122"/>
              <a:ea typeface="华文新魏" panose="02010800040101010101" pitchFamily="2" charset="-122"/>
              <a:cs typeface="+mn-ea"/>
              <a:sym typeface="+mn-lt"/>
            </a:endParaRPr>
          </a:p>
          <a:p>
            <a:endParaRPr lang="zh-CN" altLang="en-US" dirty="0"/>
          </a:p>
        </p:txBody>
      </p:sp>
      <p:sp>
        <p:nvSpPr>
          <p:cNvPr id="4" name="文本框 3"/>
          <p:cNvSpPr txBox="1"/>
          <p:nvPr/>
        </p:nvSpPr>
        <p:spPr>
          <a:xfrm>
            <a:off x="4407091" y="2028644"/>
            <a:ext cx="6822883" cy="1228906"/>
          </a:xfrm>
          <a:prstGeom prst="rect">
            <a:avLst/>
          </a:prstGeom>
          <a:noFill/>
        </p:spPr>
        <p:txBody>
          <a:bodyPr wrap="square" rtlCol="0">
            <a:spAutoFit/>
          </a:bodyPr>
          <a:lstStyle/>
          <a:p>
            <a:pPr algn="ctr"/>
            <a:r>
              <a:rPr lang="en-US" altLang="zh-CN" sz="3600" kern="100" dirty="0">
                <a:solidFill>
                  <a:schemeClr val="tx2">
                    <a:lumMod val="20000"/>
                    <a:lumOff val="80000"/>
                  </a:schemeClr>
                </a:solidFill>
                <a:effectLst/>
                <a:latin typeface="华文行楷" panose="02010800040101010101" pitchFamily="2" charset="-122"/>
                <a:ea typeface="华文行楷" panose="02010800040101010101" pitchFamily="2" charset="-122"/>
                <a:cs typeface="Times New Roman" panose="02020603050405020304" pitchFamily="18" charset="0"/>
              </a:rPr>
              <a:t>————</a:t>
            </a:r>
            <a:r>
              <a:rPr lang="zh-CN" altLang="zh-CN" sz="3600" kern="100" dirty="0">
                <a:solidFill>
                  <a:schemeClr val="tx2">
                    <a:lumMod val="20000"/>
                    <a:lumOff val="80000"/>
                  </a:schemeClr>
                </a:solidFill>
                <a:effectLst/>
                <a:latin typeface="华文行楷" panose="02010800040101010101" pitchFamily="2" charset="-122"/>
                <a:ea typeface="华文行楷" panose="02010800040101010101" pitchFamily="2" charset="-122"/>
                <a:cs typeface="Times New Roman" panose="02020603050405020304" pitchFamily="18" charset="0"/>
              </a:rPr>
              <a:t>毕业设计信息管理系统</a:t>
            </a:r>
            <a:endParaRPr lang="en-US" altLang="zh-CN" sz="3600" kern="100" dirty="0">
              <a:solidFill>
                <a:schemeClr val="tx2">
                  <a:lumMod val="20000"/>
                  <a:lumOff val="80000"/>
                </a:schemeClr>
              </a:solidFill>
              <a:effectLst/>
              <a:latin typeface="华文行楷" panose="02010800040101010101" pitchFamily="2" charset="-122"/>
              <a:ea typeface="华文行楷" panose="02010800040101010101" pitchFamily="2" charset="-122"/>
              <a:cs typeface="Times New Roman" panose="02020603050405020304" pitchFamily="18" charset="0"/>
            </a:endParaRPr>
          </a:p>
          <a:p>
            <a:pPr algn="ctr"/>
            <a:r>
              <a:rPr lang="en-US" altLang="zh-CN" sz="3600" kern="100" dirty="0">
                <a:solidFill>
                  <a:schemeClr val="tx2">
                    <a:lumMod val="20000"/>
                    <a:lumOff val="80000"/>
                  </a:schemeClr>
                </a:solidFill>
                <a:latin typeface="华文行楷" panose="02010800040101010101" pitchFamily="2" charset="-122"/>
                <a:ea typeface="华文行楷" panose="02010800040101010101" pitchFamily="2" charset="-122"/>
                <a:cs typeface="Times New Roman" panose="02020603050405020304" pitchFamily="18" charset="0"/>
              </a:rPr>
              <a:t>               </a:t>
            </a:r>
            <a:r>
              <a:rPr lang="en-US" altLang="zh-CN" sz="3600" kern="100" dirty="0">
                <a:solidFill>
                  <a:schemeClr val="tx2">
                    <a:lumMod val="20000"/>
                    <a:lumOff val="80000"/>
                  </a:schemeClr>
                </a:solidFill>
                <a:effectLst/>
                <a:latin typeface="华文行楷" panose="02010800040101010101" pitchFamily="2" charset="-122"/>
                <a:ea typeface="华文行楷" panose="02010800040101010101" pitchFamily="2" charset="-122"/>
                <a:cs typeface="Times New Roman" panose="02020603050405020304" pitchFamily="18" charset="0"/>
              </a:rPr>
              <a:t> </a:t>
            </a:r>
            <a:r>
              <a:rPr lang="zh-CN" altLang="zh-CN" sz="3600" kern="100" dirty="0">
                <a:solidFill>
                  <a:schemeClr val="tx2">
                    <a:lumMod val="20000"/>
                    <a:lumOff val="80000"/>
                  </a:schemeClr>
                </a:solidFill>
                <a:effectLst/>
                <a:latin typeface="华文行楷" panose="02010800040101010101" pitchFamily="2" charset="-122"/>
                <a:ea typeface="华文行楷" panose="02010800040101010101" pitchFamily="2" charset="-122"/>
                <a:cs typeface="Times New Roman" panose="02020603050405020304" pitchFamily="18" charset="0"/>
              </a:rPr>
              <a:t>的设计与实现</a:t>
            </a:r>
            <a:endParaRPr lang="zh-CN" altLang="en-US" sz="3600" dirty="0">
              <a:solidFill>
                <a:schemeClr val="tx2">
                  <a:lumMod val="20000"/>
                  <a:lumOff val="80000"/>
                </a:schemeClr>
              </a:solidFill>
              <a:latin typeface="华文行楷" panose="02010800040101010101" pitchFamily="2" charset="-122"/>
              <a:ea typeface="华文行楷" panose="02010800040101010101" pitchFamily="2" charset="-122"/>
            </a:endParaRPr>
          </a:p>
        </p:txBody>
      </p:sp>
      <p:sp>
        <p:nvSpPr>
          <p:cNvPr id="7" name="文本框 6"/>
          <p:cNvSpPr txBox="1"/>
          <p:nvPr/>
        </p:nvSpPr>
        <p:spPr>
          <a:xfrm>
            <a:off x="7097907" y="5482649"/>
            <a:ext cx="2790825" cy="646331"/>
          </a:xfrm>
          <a:prstGeom prst="rect">
            <a:avLst/>
          </a:prstGeom>
          <a:noFill/>
        </p:spPr>
        <p:txBody>
          <a:bodyPr wrap="square" rtlCol="0">
            <a:spAutoFit/>
          </a:bodyPr>
          <a:lstStyle/>
          <a:p>
            <a:pPr algn="ctr"/>
            <a:r>
              <a:rPr lang="zh-CN" altLang="en-US" dirty="0">
                <a:solidFill>
                  <a:schemeClr val="accent1">
                    <a:lumMod val="40000"/>
                    <a:lumOff val="60000"/>
                  </a:schemeClr>
                </a:solidFill>
                <a:latin typeface="华文行楷" panose="02010800040101010101" pitchFamily="2" charset="-122"/>
                <a:ea typeface="华文行楷" panose="02010800040101010101" pitchFamily="2" charset="-122"/>
              </a:rPr>
              <a:t>汇报人：周家振 </a:t>
            </a:r>
            <a:endParaRPr lang="en-US" altLang="zh-CN" dirty="0">
              <a:solidFill>
                <a:schemeClr val="accent1">
                  <a:lumMod val="40000"/>
                  <a:lumOff val="60000"/>
                </a:schemeClr>
              </a:solidFill>
              <a:latin typeface="华文行楷" panose="02010800040101010101" pitchFamily="2" charset="-122"/>
              <a:ea typeface="华文行楷" panose="02010800040101010101" pitchFamily="2" charset="-122"/>
            </a:endParaRPr>
          </a:p>
          <a:p>
            <a:pPr algn="ctr"/>
            <a:r>
              <a:rPr lang="zh-CN" altLang="en-US" dirty="0">
                <a:solidFill>
                  <a:schemeClr val="accent1">
                    <a:lumMod val="40000"/>
                    <a:lumOff val="60000"/>
                  </a:schemeClr>
                </a:solidFill>
                <a:latin typeface="华文行楷" panose="02010800040101010101" pitchFamily="2" charset="-122"/>
                <a:ea typeface="华文行楷" panose="02010800040101010101" pitchFamily="2" charset="-122"/>
              </a:rPr>
              <a:t>汇报时间：</a:t>
            </a:r>
            <a:r>
              <a:rPr lang="en-US" altLang="zh-CN" dirty="0">
                <a:solidFill>
                  <a:schemeClr val="accent1">
                    <a:lumMod val="40000"/>
                    <a:lumOff val="60000"/>
                  </a:schemeClr>
                </a:solidFill>
                <a:latin typeface="华文行楷" panose="02010800040101010101" pitchFamily="2" charset="-122"/>
                <a:ea typeface="华文行楷" panose="02010800040101010101" pitchFamily="2" charset="-122"/>
              </a:rPr>
              <a:t>2020</a:t>
            </a:r>
            <a:r>
              <a:rPr lang="zh-CN" altLang="en-US" dirty="0">
                <a:solidFill>
                  <a:schemeClr val="accent1">
                    <a:lumMod val="40000"/>
                    <a:lumOff val="60000"/>
                  </a:schemeClr>
                </a:solidFill>
                <a:latin typeface="华文行楷" panose="02010800040101010101" pitchFamily="2" charset="-122"/>
                <a:ea typeface="华文行楷" panose="02010800040101010101" pitchFamily="2" charset="-122"/>
              </a:rPr>
              <a:t>年</a:t>
            </a:r>
            <a:r>
              <a:rPr lang="en-US" altLang="zh-CN" dirty="0">
                <a:solidFill>
                  <a:schemeClr val="accent1">
                    <a:lumMod val="40000"/>
                    <a:lumOff val="60000"/>
                  </a:schemeClr>
                </a:solidFill>
                <a:latin typeface="华文行楷" panose="02010800040101010101" pitchFamily="2" charset="-122"/>
                <a:ea typeface="华文行楷" panose="02010800040101010101" pitchFamily="2" charset="-122"/>
              </a:rPr>
              <a:t>3</a:t>
            </a:r>
            <a:r>
              <a:rPr lang="zh-CN" altLang="en-US" dirty="0">
                <a:solidFill>
                  <a:schemeClr val="accent1">
                    <a:lumMod val="40000"/>
                    <a:lumOff val="60000"/>
                  </a:schemeClr>
                </a:solidFill>
                <a:latin typeface="华文行楷" panose="02010800040101010101" pitchFamily="2" charset="-122"/>
                <a:ea typeface="华文行楷" panose="02010800040101010101" pitchFamily="2" charset="-122"/>
              </a:rPr>
              <a:t>月</a:t>
            </a:r>
            <a:endParaRPr lang="zh-CN" altLang="en-US" dirty="0">
              <a:solidFill>
                <a:schemeClr val="accent1">
                  <a:lumMod val="40000"/>
                  <a:lumOff val="60000"/>
                </a:schemeClr>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1162350" y="352059"/>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1007105" y="950421"/>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01</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sp>
        <p:nvSpPr>
          <p:cNvPr id="3" name="文本框 2"/>
          <p:cNvSpPr txBox="1"/>
          <p:nvPr/>
        </p:nvSpPr>
        <p:spPr>
          <a:xfrm>
            <a:off x="3453130" y="772795"/>
            <a:ext cx="3566160" cy="1753235"/>
          </a:xfrm>
          <a:prstGeom prst="rect">
            <a:avLst/>
          </a:prstGeom>
          <a:noFill/>
        </p:spPr>
        <p:txBody>
          <a:bodyPr wrap="square" rtlCol="0">
            <a:spAutoFit/>
          </a:bodyPr>
          <a:p>
            <a:r>
              <a:rPr lang="zh-CN" altLang="en-US"/>
              <a:t>对于该毕业设计信息管理系统我设置了十</a:t>
            </a:r>
            <a:r>
              <a:rPr lang="zh-CN" altLang="en-US"/>
              <a:t>个界面分别为用户提供不同的操作满足需求，以及一个欢迎界面，使程序更加柔和温暖</a:t>
            </a:r>
            <a:endParaRPr lang="zh-CN" altLang="en-US"/>
          </a:p>
          <a:p>
            <a:r>
              <a:rPr lang="zh-CN" altLang="en-US"/>
              <a:t>一个结束出口，实现程序自我结束。</a:t>
            </a:r>
            <a:endParaRPr lang="zh-CN" altLang="en-US"/>
          </a:p>
        </p:txBody>
      </p:sp>
      <p:sp>
        <p:nvSpPr>
          <p:cNvPr id="6" name="矩形 5"/>
          <p:cNvSpPr/>
          <p:nvPr/>
        </p:nvSpPr>
        <p:spPr>
          <a:xfrm>
            <a:off x="3847465" y="2603500"/>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操作</a:t>
            </a:r>
            <a:endParaRPr lang="zh-CN" altLang="en-US"/>
          </a:p>
        </p:txBody>
      </p:sp>
      <p:sp>
        <p:nvSpPr>
          <p:cNvPr id="7" name="矩形 6"/>
          <p:cNvSpPr/>
          <p:nvPr/>
        </p:nvSpPr>
        <p:spPr>
          <a:xfrm>
            <a:off x="5302885" y="2603500"/>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查看</a:t>
            </a:r>
            <a:endParaRPr lang="zh-CN" altLang="en-US"/>
          </a:p>
        </p:txBody>
      </p:sp>
      <p:sp>
        <p:nvSpPr>
          <p:cNvPr id="8" name="矩形 7"/>
          <p:cNvSpPr/>
          <p:nvPr/>
        </p:nvSpPr>
        <p:spPr>
          <a:xfrm>
            <a:off x="2432685" y="2603500"/>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开始</a:t>
            </a:r>
            <a:endParaRPr lang="zh-CN" altLang="en-US"/>
          </a:p>
        </p:txBody>
      </p:sp>
      <p:sp>
        <p:nvSpPr>
          <p:cNvPr id="9" name="矩形 8"/>
          <p:cNvSpPr/>
          <p:nvPr/>
        </p:nvSpPr>
        <p:spPr>
          <a:xfrm>
            <a:off x="5302885" y="3096895"/>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删除</a:t>
            </a:r>
            <a:endParaRPr lang="zh-CN" altLang="en-US"/>
          </a:p>
        </p:txBody>
      </p:sp>
      <p:sp>
        <p:nvSpPr>
          <p:cNvPr id="10" name="矩形 9"/>
          <p:cNvSpPr/>
          <p:nvPr/>
        </p:nvSpPr>
        <p:spPr>
          <a:xfrm>
            <a:off x="3847465" y="3096895"/>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修改</a:t>
            </a:r>
            <a:endParaRPr lang="zh-CN" altLang="en-US"/>
          </a:p>
        </p:txBody>
      </p:sp>
      <p:sp>
        <p:nvSpPr>
          <p:cNvPr id="11" name="矩形 10"/>
          <p:cNvSpPr/>
          <p:nvPr/>
        </p:nvSpPr>
        <p:spPr>
          <a:xfrm>
            <a:off x="2432685" y="3096895"/>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添加</a:t>
            </a:r>
            <a:endParaRPr lang="zh-CN" altLang="en-US"/>
          </a:p>
        </p:txBody>
      </p:sp>
      <p:sp>
        <p:nvSpPr>
          <p:cNvPr id="13" name="矩形 12"/>
          <p:cNvSpPr/>
          <p:nvPr/>
        </p:nvSpPr>
        <p:spPr>
          <a:xfrm>
            <a:off x="2432685" y="3539490"/>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排序</a:t>
            </a:r>
            <a:endParaRPr lang="zh-CN" altLang="en-US"/>
          </a:p>
        </p:txBody>
      </p:sp>
      <p:sp>
        <p:nvSpPr>
          <p:cNvPr id="14" name="矩形 13"/>
          <p:cNvSpPr/>
          <p:nvPr/>
        </p:nvSpPr>
        <p:spPr>
          <a:xfrm>
            <a:off x="3847465" y="3539490"/>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查询</a:t>
            </a:r>
            <a:endParaRPr lang="zh-CN" altLang="en-US"/>
          </a:p>
        </p:txBody>
      </p:sp>
      <p:sp>
        <p:nvSpPr>
          <p:cNvPr id="15" name="矩形 14"/>
          <p:cNvSpPr/>
          <p:nvPr/>
        </p:nvSpPr>
        <p:spPr>
          <a:xfrm>
            <a:off x="5302885" y="3539490"/>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统计</a:t>
            </a:r>
            <a:endParaRPr lang="zh-CN" altLang="en-US"/>
          </a:p>
        </p:txBody>
      </p:sp>
      <p:sp>
        <p:nvSpPr>
          <p:cNvPr id="17" name="矩形 16"/>
          <p:cNvSpPr/>
          <p:nvPr/>
        </p:nvSpPr>
        <p:spPr>
          <a:xfrm>
            <a:off x="3847465" y="4098925"/>
            <a:ext cx="1207770" cy="36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抽查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824502" y="70125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669257" y="1243236"/>
            <a:ext cx="2310525" cy="1116965"/>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02</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sp>
        <p:nvSpPr>
          <p:cNvPr id="3" name="文本框 2"/>
          <p:cNvSpPr txBox="1"/>
          <p:nvPr/>
        </p:nvSpPr>
        <p:spPr>
          <a:xfrm>
            <a:off x="3282950" y="749300"/>
            <a:ext cx="2240280" cy="645160"/>
          </a:xfrm>
          <a:prstGeom prst="rect">
            <a:avLst/>
          </a:prstGeom>
          <a:noFill/>
        </p:spPr>
        <p:txBody>
          <a:bodyPr wrap="square" rtlCol="0">
            <a:spAutoFit/>
          </a:bodyPr>
          <a:p>
            <a:r>
              <a:rPr lang="zh-CN" altLang="en-US"/>
              <a:t>各个界面顾名思义，功能同名称相符</a:t>
            </a:r>
            <a:endParaRPr lang="zh-CN" altLang="en-US"/>
          </a:p>
        </p:txBody>
      </p:sp>
      <p:sp>
        <p:nvSpPr>
          <p:cNvPr id="4" name="文本框 3"/>
          <p:cNvSpPr txBox="1"/>
          <p:nvPr/>
        </p:nvSpPr>
        <p:spPr>
          <a:xfrm>
            <a:off x="2745105" y="1945640"/>
            <a:ext cx="3528695" cy="1198880"/>
          </a:xfrm>
          <a:prstGeom prst="rect">
            <a:avLst/>
          </a:prstGeom>
          <a:noFill/>
        </p:spPr>
        <p:txBody>
          <a:bodyPr wrap="square" rtlCol="0">
            <a:spAutoFit/>
          </a:bodyPr>
          <a:p>
            <a:r>
              <a:rPr lang="zh-CN" altLang="en-US"/>
              <a:t>我们用 </a:t>
            </a:r>
            <a:r>
              <a:rPr lang="en-US" altLang="zh-CN"/>
              <a:t>show</a:t>
            </a:r>
            <a:r>
              <a:rPr lang="zh-CN" altLang="en-US"/>
              <a:t>函数 承接各个界面，每一次变换界面我们用</a:t>
            </a:r>
            <a:r>
              <a:rPr lang="en-US" altLang="zh-CN"/>
              <a:t>system</a:t>
            </a:r>
            <a:r>
              <a:rPr lang="zh-CN" altLang="en-US"/>
              <a:t>（</a:t>
            </a:r>
            <a:r>
              <a:rPr lang="en-US" altLang="zh-CN"/>
              <a:t>“cls”</a:t>
            </a:r>
            <a:r>
              <a:rPr lang="zh-CN" altLang="en-US"/>
              <a:t>）将屏幕清空，以实现界面转换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824502" y="70125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669257" y="1243236"/>
            <a:ext cx="2310525" cy="1116965"/>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03</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sp>
        <p:nvSpPr>
          <p:cNvPr id="5" name="文本框 4"/>
          <p:cNvSpPr txBox="1"/>
          <p:nvPr/>
        </p:nvSpPr>
        <p:spPr>
          <a:xfrm>
            <a:off x="669290" y="2910205"/>
            <a:ext cx="3051810" cy="922020"/>
          </a:xfrm>
          <a:prstGeom prst="rect">
            <a:avLst/>
          </a:prstGeom>
          <a:noFill/>
        </p:spPr>
        <p:txBody>
          <a:bodyPr wrap="square" rtlCol="0">
            <a:spAutoFit/>
          </a:bodyPr>
          <a:p>
            <a:r>
              <a:rPr lang="en-US" altLang="zh-CN"/>
              <a:t> </a:t>
            </a:r>
            <a:r>
              <a:rPr lang="zh-CN" altLang="en-US"/>
              <a:t>不仅仅是满足于最基本的操作实现，我们渴望为用户提供更方便快捷的体验</a:t>
            </a:r>
            <a:endParaRPr lang="zh-CN" altLang="en-US"/>
          </a:p>
        </p:txBody>
      </p:sp>
      <p:sp>
        <p:nvSpPr>
          <p:cNvPr id="6" name="文本框 5"/>
          <p:cNvSpPr txBox="1"/>
          <p:nvPr/>
        </p:nvSpPr>
        <p:spPr>
          <a:xfrm>
            <a:off x="4088130" y="1143635"/>
            <a:ext cx="1868805" cy="1198880"/>
          </a:xfrm>
          <a:prstGeom prst="rect">
            <a:avLst/>
          </a:prstGeom>
          <a:noFill/>
        </p:spPr>
        <p:txBody>
          <a:bodyPr wrap="square" rtlCol="0">
            <a:spAutoFit/>
          </a:bodyPr>
          <a:p>
            <a:r>
              <a:rPr lang="zh-CN" altLang="en-US"/>
              <a:t>我们使用了大量的</a:t>
            </a:r>
            <a:r>
              <a:rPr lang="en-US" altLang="zh-CN"/>
              <a:t>printf</a:t>
            </a:r>
            <a:r>
              <a:rPr lang="zh-CN" altLang="en-US"/>
              <a:t>函数为用户操作提供亲切的说明</a:t>
            </a:r>
            <a:endParaRPr lang="zh-CN" altLang="en-US"/>
          </a:p>
        </p:txBody>
      </p:sp>
      <p:sp>
        <p:nvSpPr>
          <p:cNvPr id="7" name="文本框 6"/>
          <p:cNvSpPr txBox="1"/>
          <p:nvPr/>
        </p:nvSpPr>
        <p:spPr>
          <a:xfrm>
            <a:off x="4088130" y="2603500"/>
            <a:ext cx="1868805" cy="2306955"/>
          </a:xfrm>
          <a:prstGeom prst="rect">
            <a:avLst/>
          </a:prstGeom>
          <a:noFill/>
        </p:spPr>
        <p:txBody>
          <a:bodyPr wrap="square" rtlCol="0">
            <a:spAutoFit/>
          </a:bodyPr>
          <a:p>
            <a:r>
              <a:rPr lang="en-US" altLang="zh-CN"/>
              <a:t> </a:t>
            </a:r>
            <a:r>
              <a:rPr lang="zh-CN" altLang="en-US"/>
              <a:t>我们创建了许多函数来满足用户潜在的需求，如进行完一项操作后，用户可能想再此进行该类操作，我们实现了它</a:t>
            </a:r>
            <a:endParaRPr lang="zh-CN" altLang="en-US"/>
          </a:p>
        </p:txBody>
      </p:sp>
      <p:pic>
        <p:nvPicPr>
          <p:cNvPr id="8" name="图片 7" descr="8796017D00B14D04FA307DA9043F9B397FBD8"/>
          <p:cNvPicPr>
            <a:picLocks noChangeAspect="1"/>
          </p:cNvPicPr>
          <p:nvPr/>
        </p:nvPicPr>
        <p:blipFill>
          <a:blip r:embed="rId2"/>
          <a:stretch>
            <a:fillRect/>
          </a:stretch>
        </p:blipFill>
        <p:spPr>
          <a:xfrm>
            <a:off x="6263640" y="924560"/>
            <a:ext cx="2355215" cy="2355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824502" y="70125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669257" y="1243236"/>
            <a:ext cx="2310525" cy="1116965"/>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04</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sp>
        <p:nvSpPr>
          <p:cNvPr id="5" name="文本框 4"/>
          <p:cNvSpPr txBox="1"/>
          <p:nvPr/>
        </p:nvSpPr>
        <p:spPr>
          <a:xfrm>
            <a:off x="3138805" y="734695"/>
            <a:ext cx="3796665" cy="2676525"/>
          </a:xfrm>
          <a:prstGeom prst="rect">
            <a:avLst/>
          </a:prstGeom>
          <a:noFill/>
        </p:spPr>
        <p:txBody>
          <a:bodyPr wrap="square" rtlCol="0">
            <a:spAutoFit/>
          </a:bodyPr>
          <a:p>
            <a:r>
              <a:rPr lang="zh-CN" altLang="en-US" sz="2800"/>
              <a:t>我们贴近 用户，站在用户的角度思考，我想要什么样的体验，当然满足所有人的的需求是不可能实现的，而且我们技术还十分浅薄。</a:t>
            </a:r>
            <a:endParaRPr lang="zh-CN" altLang="en-US" sz="2800"/>
          </a:p>
        </p:txBody>
      </p:sp>
      <p:sp>
        <p:nvSpPr>
          <p:cNvPr id="6" name="文本框 5"/>
          <p:cNvSpPr txBox="1"/>
          <p:nvPr/>
        </p:nvSpPr>
        <p:spPr>
          <a:xfrm>
            <a:off x="641985" y="3801110"/>
            <a:ext cx="6424295" cy="1568450"/>
          </a:xfrm>
          <a:prstGeom prst="rect">
            <a:avLst/>
          </a:prstGeom>
          <a:noFill/>
        </p:spPr>
        <p:txBody>
          <a:bodyPr wrap="square" rtlCol="0">
            <a:spAutoFit/>
          </a:bodyPr>
          <a:p>
            <a:r>
              <a:rPr lang="zh-CN" altLang="en-US" sz="2400"/>
              <a:t>但是重要的是我们尽力这么去做了，例如组合式查询时我们不必用户从头逐项去确认是否添加，而是列出了全部的毕设信息种类供其选择组合，使用十分流畅，体验非常好。</a:t>
            </a:r>
            <a:endParaRPr lang="zh-CN" altLang="en-US" sz="2400"/>
          </a:p>
        </p:txBody>
      </p:sp>
      <p:pic>
        <p:nvPicPr>
          <p:cNvPr id="4" name="图片 3" descr="Z7QR[GM5_X75}X859H`XW]M"/>
          <p:cNvPicPr>
            <a:picLocks noChangeAspect="1"/>
          </p:cNvPicPr>
          <p:nvPr/>
        </p:nvPicPr>
        <p:blipFill>
          <a:blip r:embed="rId2"/>
          <a:stretch>
            <a:fillRect/>
          </a:stretch>
        </p:blipFill>
        <p:spPr>
          <a:xfrm>
            <a:off x="8636000" y="3411220"/>
            <a:ext cx="3115945" cy="3115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824502" y="70125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669257" y="1243236"/>
            <a:ext cx="2310525" cy="1116965"/>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05</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sp>
        <p:nvSpPr>
          <p:cNvPr id="5" name="文本框 4"/>
          <p:cNvSpPr txBox="1"/>
          <p:nvPr/>
        </p:nvSpPr>
        <p:spPr>
          <a:xfrm>
            <a:off x="5694045" y="457200"/>
            <a:ext cx="5855335" cy="3046095"/>
          </a:xfrm>
          <a:prstGeom prst="rect">
            <a:avLst/>
          </a:prstGeom>
          <a:noFill/>
        </p:spPr>
        <p:txBody>
          <a:bodyPr wrap="square" rtlCol="0">
            <a:spAutoFit/>
          </a:bodyPr>
          <a:p>
            <a:r>
              <a:rPr lang="zh-CN" altLang="en-US" sz="2400"/>
              <a:t>我们 设计了开始界面，看上去和欢迎界面是一个意思，似有多余，但其实通过开始界面提供了在抽查了毕设信息后可以对抽查的毕设信息进行添加、删除、查询、排序、等所有操作的功能。如此重要的功能自然是要摆在开始界面引起用户注意。同时，欢迎界面仅仅起到欢迎功能又满足了函数功能单一，封装严密的要求。</a:t>
            </a:r>
            <a:endParaRPr lang="zh-CN" altLang="en-US" sz="2400"/>
          </a:p>
        </p:txBody>
      </p:sp>
      <p:pic>
        <p:nvPicPr>
          <p:cNvPr id="3" name="图片 2" descr="Cache_1750fb42c82a43e9."/>
          <p:cNvPicPr>
            <a:picLocks noChangeAspect="1"/>
          </p:cNvPicPr>
          <p:nvPr/>
        </p:nvPicPr>
        <p:blipFill>
          <a:blip r:embed="rId2"/>
          <a:stretch>
            <a:fillRect/>
          </a:stretch>
        </p:blipFill>
        <p:spPr>
          <a:xfrm>
            <a:off x="1336675" y="3047365"/>
            <a:ext cx="3315970" cy="3315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824502" y="70125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669257" y="1243236"/>
            <a:ext cx="2310525" cy="1116965"/>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06</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pic>
        <p:nvPicPr>
          <p:cNvPr id="3" name="图片 2" descr="Cache_1750fb42c82a43e9."/>
          <p:cNvPicPr>
            <a:picLocks noChangeAspect="1"/>
          </p:cNvPicPr>
          <p:nvPr/>
        </p:nvPicPr>
        <p:blipFill>
          <a:blip r:embed="rId2"/>
          <a:stretch>
            <a:fillRect/>
          </a:stretch>
        </p:blipFill>
        <p:spPr>
          <a:xfrm>
            <a:off x="8977630" y="143510"/>
            <a:ext cx="3315970" cy="3315970"/>
          </a:xfrm>
          <a:prstGeom prst="rect">
            <a:avLst/>
          </a:prstGeom>
        </p:spPr>
      </p:pic>
      <p:sp>
        <p:nvSpPr>
          <p:cNvPr id="4" name="文本框 3"/>
          <p:cNvSpPr txBox="1"/>
          <p:nvPr/>
        </p:nvSpPr>
        <p:spPr>
          <a:xfrm>
            <a:off x="1260475" y="3213100"/>
            <a:ext cx="6164580" cy="1938020"/>
          </a:xfrm>
          <a:prstGeom prst="rect">
            <a:avLst/>
          </a:prstGeom>
          <a:noFill/>
        </p:spPr>
        <p:txBody>
          <a:bodyPr wrap="square" rtlCol="0">
            <a:spAutoFit/>
          </a:bodyPr>
          <a:p>
            <a:r>
              <a:rPr lang="zh-CN" altLang="en-US" sz="2400"/>
              <a:t>通过随机函数实现了随机功能，再通过判断是否符合抽查要求决定是否重新抽查，这种机制保证了满足抽查的各项要求的同时尊重了抽查的随机性。巧妙的设计为了用户更好的</a:t>
            </a:r>
            <a:r>
              <a:rPr lang="zh-CN" altLang="en-US" sz="2400"/>
              <a:t>体验！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2000"/>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824502" y="70125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5" name="文本框 11"/>
          <p:cNvSpPr txBox="1"/>
          <p:nvPr/>
        </p:nvSpPr>
        <p:spPr>
          <a:xfrm>
            <a:off x="669257" y="1243236"/>
            <a:ext cx="2310525" cy="1116965"/>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07</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endParaRPr lang="en-US" altLang="zh-CN" sz="3200" dirty="0">
              <a:solidFill>
                <a:schemeClr val="bg1"/>
              </a:solidFill>
              <a:cs typeface="+mn-ea"/>
              <a:sym typeface="+mn-lt"/>
            </a:endParaRPr>
          </a:p>
        </p:txBody>
      </p:sp>
      <p:sp>
        <p:nvSpPr>
          <p:cNvPr id="3" name="文本框 2"/>
          <p:cNvSpPr txBox="1"/>
          <p:nvPr/>
        </p:nvSpPr>
        <p:spPr>
          <a:xfrm>
            <a:off x="3040380" y="1283970"/>
            <a:ext cx="3863340" cy="829945"/>
          </a:xfrm>
          <a:prstGeom prst="rect">
            <a:avLst/>
          </a:prstGeom>
          <a:noFill/>
        </p:spPr>
        <p:txBody>
          <a:bodyPr wrap="square" rtlCol="0">
            <a:spAutoFit/>
          </a:bodyPr>
          <a:p>
            <a:r>
              <a:rPr lang="zh-CN" altLang="en-US" sz="2400"/>
              <a:t>毕设信息管理系统介绍到此结束！</a:t>
            </a:r>
            <a:endParaRPr lang="zh-CN" altLang="en-US" sz="2400"/>
          </a:p>
        </p:txBody>
      </p:sp>
      <p:sp>
        <p:nvSpPr>
          <p:cNvPr id="4" name="文本框 3"/>
          <p:cNvSpPr txBox="1"/>
          <p:nvPr/>
        </p:nvSpPr>
        <p:spPr>
          <a:xfrm>
            <a:off x="1630045" y="3016885"/>
            <a:ext cx="5949315" cy="706755"/>
          </a:xfrm>
          <a:prstGeom prst="rect">
            <a:avLst/>
          </a:prstGeom>
          <a:noFill/>
        </p:spPr>
        <p:txBody>
          <a:bodyPr wrap="square" rtlCol="0">
            <a:spAutoFit/>
          </a:bodyPr>
          <a:p>
            <a:r>
              <a:rPr lang="zh-CN" altLang="en-US" sz="4000"/>
              <a:t>感谢观看！！</a:t>
            </a:r>
            <a:endParaRPr lang="zh-CN" altLang="en-US" sz="40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813</Words>
  <Application>WPS 演示</Application>
  <PresentationFormat>宽屏</PresentationFormat>
  <Paragraphs>78</Paragraphs>
  <Slides>8</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vt:i4>
      </vt:variant>
    </vt:vector>
  </HeadingPairs>
  <TitlesOfParts>
    <vt:vector size="22" baseType="lpstr">
      <vt:lpstr>Arial</vt:lpstr>
      <vt:lpstr>宋体</vt:lpstr>
      <vt:lpstr>Wingdings</vt:lpstr>
      <vt:lpstr>Calibri</vt:lpstr>
      <vt:lpstr>黑体</vt:lpstr>
      <vt:lpstr>Times New Roman</vt:lpstr>
      <vt:lpstr>华文新魏</vt:lpstr>
      <vt:lpstr>华文行楷</vt:lpstr>
      <vt:lpstr>等线 Light</vt:lpstr>
      <vt:lpstr>等线</vt:lpstr>
      <vt:lpstr>微软雅黑</vt:lpstr>
      <vt:lpstr>Arial Unicode MS</vt:lpstr>
      <vt:lpstr>Office 主题​​</vt:lpstr>
      <vt:lpstr>1_Office 主题​​</vt:lpstr>
      <vt:lpstr>C语言程序设计实验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黯然 流光</dc:creator>
  <cp:lastModifiedBy>1</cp:lastModifiedBy>
  <cp:revision>18</cp:revision>
  <dcterms:created xsi:type="dcterms:W3CDTF">2021-02-25T07:30:00Z</dcterms:created>
  <dcterms:modified xsi:type="dcterms:W3CDTF">2021-02-27T15:55:46Z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2052-11.1.0.10353</vt:lpwstr>
  </property>
  <property fmtid="{D5CDD505-2E9C-101B-9397-08002B2CF9AE}" pid="3" name="ICV">
    <vt:lpwstr>63C088A3987A435C860452EBCBFCADDC</vt:lpwstr>
  </property>
</Properties>
</file>