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7" r:id="rId5"/>
    <p:sldId id="268" r:id="rId6"/>
    <p:sldId id="269" r:id="rId7"/>
    <p:sldId id="263" r:id="rId8"/>
    <p:sldId id="264" r:id="rId9"/>
    <p:sldId id="265" r:id="rId10"/>
    <p:sldId id="266"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69" d="100"/>
          <a:sy n="69" d="100"/>
        </p:scale>
        <p:origin x="6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782" y="1602670"/>
            <a:ext cx="4442692" cy="1489365"/>
          </a:xfrm>
        </p:spPr>
        <p:txBody>
          <a:bodyPr/>
          <a:lstStyle/>
          <a:p>
            <a:r>
              <a:rPr lang="en-US" sz="4000" i="1" dirty="0" smtClean="0">
                <a:solidFill>
                  <a:schemeClr val="accent3">
                    <a:lumMod val="40000"/>
                    <a:lumOff val="60000"/>
                  </a:schemeClr>
                </a:solidFill>
              </a:rPr>
              <a:t>MUSIC  PLAYLIST MANAGER</a:t>
            </a:r>
            <a:endParaRPr lang="en-US" sz="4000" i="1" dirty="0">
              <a:solidFill>
                <a:schemeClr val="accent3">
                  <a:lumMod val="40000"/>
                  <a:lumOff val="60000"/>
                </a:schemeClr>
              </a:solidFill>
            </a:endParaRPr>
          </a:p>
        </p:txBody>
      </p:sp>
      <p:sp>
        <p:nvSpPr>
          <p:cNvPr id="3" name="Subtitle 2"/>
          <p:cNvSpPr>
            <a:spLocks noGrp="1"/>
          </p:cNvSpPr>
          <p:nvPr>
            <p:ph type="subTitle" idx="1"/>
          </p:nvPr>
        </p:nvSpPr>
        <p:spPr>
          <a:xfrm>
            <a:off x="655782" y="4282079"/>
            <a:ext cx="8825658" cy="2080621"/>
          </a:xfrm>
        </p:spPr>
        <p:txBody>
          <a:bodyPr>
            <a:normAutofit lnSpcReduction="10000"/>
          </a:bodyPr>
          <a:lstStyle/>
          <a:p>
            <a:r>
              <a:rPr lang="en-US" dirty="0" smtClean="0"/>
              <a:t>BY : (</a:t>
            </a:r>
            <a:r>
              <a:rPr lang="en-US" dirty="0" smtClean="0"/>
              <a:t>GROUP-7)</a:t>
            </a:r>
            <a:endParaRPr lang="en-US" dirty="0" smtClean="0"/>
          </a:p>
          <a:p>
            <a:r>
              <a:rPr lang="en-US" dirty="0" smtClean="0">
                <a:solidFill>
                  <a:schemeClr val="bg1"/>
                </a:solidFill>
              </a:rPr>
              <a:t>AMATULLAH </a:t>
            </a:r>
            <a:r>
              <a:rPr lang="en-US" dirty="0" smtClean="0">
                <a:solidFill>
                  <a:schemeClr val="bg1"/>
                </a:solidFill>
              </a:rPr>
              <a:t>SAJIDA</a:t>
            </a:r>
          </a:p>
          <a:p>
            <a:r>
              <a:rPr lang="en-US" dirty="0" smtClean="0">
                <a:solidFill>
                  <a:schemeClr val="bg1"/>
                </a:solidFill>
              </a:rPr>
              <a:t>SHEIKH ADIBA NUR</a:t>
            </a:r>
          </a:p>
          <a:p>
            <a:r>
              <a:rPr lang="en-US" dirty="0" smtClean="0">
                <a:solidFill>
                  <a:schemeClr val="bg1"/>
                </a:solidFill>
              </a:rPr>
              <a:t>NOUSHIN TABASSUM</a:t>
            </a:r>
          </a:p>
          <a:p>
            <a:r>
              <a:rPr lang="en-US" dirty="0" smtClean="0">
                <a:solidFill>
                  <a:schemeClr val="bg1"/>
                </a:solidFill>
              </a:rPr>
              <a:t>SUDIPTO SARKAR</a:t>
            </a:r>
          </a:p>
          <a:p>
            <a:endParaRPr lang="en-US" dirty="0"/>
          </a:p>
        </p:txBody>
      </p:sp>
      <p:pic>
        <p:nvPicPr>
          <p:cNvPr id="4" name="Picture 3" descr="Sclera symbo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634" y="1343025"/>
            <a:ext cx="4858327" cy="4543425"/>
          </a:xfrm>
          <a:prstGeom prst="rect">
            <a:avLst/>
          </a:prstGeom>
        </p:spPr>
      </p:pic>
    </p:spTree>
    <p:extLst>
      <p:ext uri="{BB962C8B-B14F-4D97-AF65-F5344CB8AC3E}">
        <p14:creationId xmlns:p14="http://schemas.microsoft.com/office/powerpoint/2010/main" val="143775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PLAYBACK CONTROL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058" y="1529976"/>
            <a:ext cx="2725258" cy="3553835"/>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91" y="1529976"/>
            <a:ext cx="2854037" cy="356334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5343" y="1450109"/>
            <a:ext cx="2890982" cy="3633702"/>
          </a:xfrm>
          <a:prstGeom prst="rect">
            <a:avLst/>
          </a:prstGeom>
          <a:ln w="88900" cap="sq" cmpd="thickThin">
            <a:solidFill>
              <a:srgbClr val="000000"/>
            </a:solidFill>
            <a:prstDash val="solid"/>
            <a:miter lim="800000"/>
          </a:ln>
          <a:effectLst>
            <a:innerShdw blurRad="76200">
              <a:srgbClr val="000000"/>
            </a:innerShdw>
          </a:effectLst>
        </p:spPr>
      </p:pic>
      <p:sp>
        <p:nvSpPr>
          <p:cNvPr id="8" name="Rectangle 7"/>
          <p:cNvSpPr/>
          <p:nvPr/>
        </p:nvSpPr>
        <p:spPr>
          <a:xfrm>
            <a:off x="311353" y="5294807"/>
            <a:ext cx="3252814" cy="369332"/>
          </a:xfrm>
          <a:prstGeom prst="rect">
            <a:avLst/>
          </a:prstGeom>
        </p:spPr>
        <p:txBody>
          <a:bodyPr wrap="none">
            <a:spAutoFit/>
          </a:bodyPr>
          <a:lstStyle/>
          <a:p>
            <a:r>
              <a:rPr lang="en-US" dirty="0">
                <a:solidFill>
                  <a:srgbClr val="FFFF00"/>
                </a:solidFill>
              </a:rPr>
              <a:t>Forward Button (Next Song)</a:t>
            </a:r>
          </a:p>
        </p:txBody>
      </p:sp>
      <p:sp>
        <p:nvSpPr>
          <p:cNvPr id="9" name="Rectangle 8"/>
          <p:cNvSpPr/>
          <p:nvPr/>
        </p:nvSpPr>
        <p:spPr>
          <a:xfrm>
            <a:off x="4898892" y="5294807"/>
            <a:ext cx="2397836" cy="369332"/>
          </a:xfrm>
          <a:prstGeom prst="rect">
            <a:avLst/>
          </a:prstGeom>
        </p:spPr>
        <p:txBody>
          <a:bodyPr wrap="square">
            <a:spAutoFit/>
          </a:bodyPr>
          <a:lstStyle/>
          <a:p>
            <a:r>
              <a:rPr lang="en-US" dirty="0">
                <a:solidFill>
                  <a:srgbClr val="FFFF00"/>
                </a:solidFill>
              </a:rPr>
              <a:t>Pause Button </a:t>
            </a:r>
          </a:p>
        </p:txBody>
      </p:sp>
      <p:sp>
        <p:nvSpPr>
          <p:cNvPr id="11" name="Rectangle 10"/>
          <p:cNvSpPr/>
          <p:nvPr/>
        </p:nvSpPr>
        <p:spPr>
          <a:xfrm>
            <a:off x="8240282" y="5294807"/>
            <a:ext cx="3876382" cy="369332"/>
          </a:xfrm>
          <a:prstGeom prst="rect">
            <a:avLst/>
          </a:prstGeom>
        </p:spPr>
        <p:txBody>
          <a:bodyPr wrap="none">
            <a:spAutoFit/>
          </a:bodyPr>
          <a:lstStyle/>
          <a:p>
            <a:r>
              <a:rPr lang="en-US" dirty="0">
                <a:solidFill>
                  <a:srgbClr val="FFFF00"/>
                </a:solidFill>
              </a:rPr>
              <a:t>Backward Button (Previous Song)</a:t>
            </a:r>
          </a:p>
        </p:txBody>
      </p:sp>
    </p:spTree>
    <p:extLst>
      <p:ext uri="{BB962C8B-B14F-4D97-AF65-F5344CB8AC3E}">
        <p14:creationId xmlns:p14="http://schemas.microsoft.com/office/powerpoint/2010/main" val="189519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620" y="2429300"/>
            <a:ext cx="9404723" cy="1400530"/>
          </a:xfrm>
        </p:spPr>
        <p:txBody>
          <a:bodyPr/>
          <a:lstStyle/>
          <a:p>
            <a:r>
              <a:rPr lang="en-US" sz="8000" dirty="0" smtClean="0">
                <a:solidFill>
                  <a:schemeClr val="bg1"/>
                </a:solidFill>
              </a:rPr>
              <a:t>    </a:t>
            </a:r>
            <a:r>
              <a:rPr lang="en-US" sz="8000" b="1" dirty="0" smtClean="0">
                <a:solidFill>
                  <a:schemeClr val="bg1"/>
                </a:solidFill>
              </a:rPr>
              <a:t>THANK YOU!!!</a:t>
            </a:r>
            <a:endParaRPr lang="en-US" sz="8000" b="1" dirty="0">
              <a:solidFill>
                <a:schemeClr val="bg1"/>
              </a:solidFill>
            </a:endParaRPr>
          </a:p>
        </p:txBody>
      </p:sp>
    </p:spTree>
    <p:extLst>
      <p:ext uri="{BB962C8B-B14F-4D97-AF65-F5344CB8AC3E}">
        <p14:creationId xmlns:p14="http://schemas.microsoft.com/office/powerpoint/2010/main" val="12478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t>
            </a:r>
            <a:r>
              <a:rPr lang="en-US" dirty="0" smtClean="0"/>
              <a:t>INTRODUCTION                                                   01</a:t>
            </a:r>
          </a:p>
          <a:p>
            <a:pPr>
              <a:buFont typeface="Wingdings" panose="05000000000000000000" pitchFamily="2" charset="2"/>
              <a:buChar char="q"/>
            </a:pPr>
            <a:r>
              <a:rPr lang="en-US" dirty="0" smtClean="0"/>
              <a:t>REPRESENTATION OF CODES                            2-4</a:t>
            </a:r>
          </a:p>
          <a:p>
            <a:pPr>
              <a:buFont typeface="Wingdings" panose="05000000000000000000" pitchFamily="2" charset="2"/>
              <a:buChar char="q"/>
            </a:pPr>
            <a:r>
              <a:rPr lang="en-US" dirty="0" smtClean="0"/>
              <a:t>INITIAL WINDOW                                                   5</a:t>
            </a:r>
          </a:p>
          <a:p>
            <a:pPr>
              <a:buFont typeface="Wingdings" panose="05000000000000000000" pitchFamily="2" charset="2"/>
              <a:buChar char="q"/>
            </a:pPr>
            <a:r>
              <a:rPr lang="en-US" dirty="0" smtClean="0"/>
              <a:t>CREATING PLAYLIST                                            6-7    </a:t>
            </a:r>
          </a:p>
          <a:p>
            <a:pPr>
              <a:buFont typeface="Wingdings" panose="05000000000000000000" pitchFamily="2" charset="2"/>
              <a:buChar char="q"/>
            </a:pPr>
            <a:r>
              <a:rPr lang="en-US" dirty="0" smtClean="0"/>
              <a:t>PLAYLIST CONTROL                                               8                                </a:t>
            </a:r>
            <a:endParaRPr lang="en-US" dirty="0"/>
          </a:p>
        </p:txBody>
      </p:sp>
    </p:spTree>
    <p:extLst>
      <p:ext uri="{BB962C8B-B14F-4D97-AF65-F5344CB8AC3E}">
        <p14:creationId xmlns:p14="http://schemas.microsoft.com/office/powerpoint/2010/main" val="2916490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r>
              <a:rPr lang="en-US" dirty="0"/>
              <a:t>The goal of this project is to create, arrange, and play music from playlists using a system. One of the main goals is to create a framework for effectively managing music tracks and playlists. Determining whether arrays are required for playlists and music storage, as well as techniques for adding and maintaining music files within the code, are important components. Implementing features for playlist organization, like adding, deleting, and searching for music tracks, is another main goal of the project. The project aims to provide a strong solution for managing and playing music playlists by attending to these needs.</a:t>
            </a:r>
          </a:p>
          <a:p>
            <a:endParaRPr lang="en-US" dirty="0"/>
          </a:p>
        </p:txBody>
      </p:sp>
    </p:spTree>
    <p:extLst>
      <p:ext uri="{BB962C8B-B14F-4D97-AF65-F5344CB8AC3E}">
        <p14:creationId xmlns:p14="http://schemas.microsoft.com/office/powerpoint/2010/main" val="1796345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CODE IMPLEMENTATION</a:t>
            </a:r>
            <a:endParaRPr lang="en-US" dirty="0"/>
          </a:p>
        </p:txBody>
      </p:sp>
      <p:sp>
        <p:nvSpPr>
          <p:cNvPr id="5" name="Rectangle 4"/>
          <p:cNvSpPr/>
          <p:nvPr/>
        </p:nvSpPr>
        <p:spPr>
          <a:xfrm>
            <a:off x="275259" y="4904510"/>
            <a:ext cx="4038124" cy="1277273"/>
          </a:xfrm>
          <a:prstGeom prst="rect">
            <a:avLst/>
          </a:prstGeom>
          <a:ln w="76200">
            <a:solidFill>
              <a:schemeClr val="bg1"/>
            </a:solidFill>
          </a:ln>
        </p:spPr>
        <p:txBody>
          <a:bodyPr wrap="square">
            <a:spAutoFit/>
          </a:bodyPr>
          <a:lstStyle/>
          <a:p>
            <a:pPr marL="171450" indent="-171450">
              <a:buFont typeface="Wingdings" panose="05000000000000000000" pitchFamily="2" charset="2"/>
              <a:buChar char="q"/>
            </a:pPr>
            <a:r>
              <a:rPr lang="en-US" sz="1100" dirty="0">
                <a:solidFill>
                  <a:srgbClr val="FFC000"/>
                </a:solidFill>
              </a:rPr>
              <a:t>Controls the playback of music, providing methods to play, pause, skip, and navigate </a:t>
            </a:r>
          </a:p>
          <a:p>
            <a:r>
              <a:rPr lang="en-US" sz="1100" dirty="0" smtClean="0">
                <a:solidFill>
                  <a:srgbClr val="FFC000"/>
                </a:solidFill>
              </a:rPr>
              <a:t>    through </a:t>
            </a:r>
            <a:r>
              <a:rPr lang="en-US" sz="1100" dirty="0">
                <a:solidFill>
                  <a:srgbClr val="FFC000"/>
                </a:solidFill>
              </a:rPr>
              <a:t>songs</a:t>
            </a:r>
            <a:r>
              <a:rPr lang="en-US" sz="1100" dirty="0" smtClean="0">
                <a:solidFill>
                  <a:srgbClr val="FFC000"/>
                </a:solidFill>
              </a:rPr>
              <a:t>.</a:t>
            </a:r>
            <a:endParaRPr lang="en-US" sz="1100" dirty="0">
              <a:solidFill>
                <a:srgbClr val="FFC000"/>
              </a:solidFill>
            </a:endParaRPr>
          </a:p>
          <a:p>
            <a:pPr marL="171450" indent="-171450">
              <a:buFont typeface="Wingdings" panose="05000000000000000000" pitchFamily="2" charset="2"/>
              <a:buChar char="q"/>
            </a:pPr>
            <a:r>
              <a:rPr lang="en-US" sz="1100" dirty="0" smtClean="0">
                <a:solidFill>
                  <a:srgbClr val="FFC000"/>
                </a:solidFill>
              </a:rPr>
              <a:t> </a:t>
            </a:r>
            <a:r>
              <a:rPr lang="en-US" sz="1100" dirty="0">
                <a:solidFill>
                  <a:srgbClr val="FFC000"/>
                </a:solidFill>
              </a:rPr>
              <a:t>Implements multithreading to separate the playback functionality from the main GUI, </a:t>
            </a:r>
          </a:p>
          <a:p>
            <a:r>
              <a:rPr lang="en-US" sz="1100" dirty="0" smtClean="0">
                <a:solidFill>
                  <a:srgbClr val="FFC000"/>
                </a:solidFill>
              </a:rPr>
              <a:t>    ensuring </a:t>
            </a:r>
            <a:r>
              <a:rPr lang="en-US" sz="1100" dirty="0">
                <a:solidFill>
                  <a:srgbClr val="FFC000"/>
                </a:solidFill>
              </a:rPr>
              <a:t>a smooth user experience. </a:t>
            </a:r>
          </a:p>
          <a:p>
            <a:pPr marL="171450" indent="-171450">
              <a:buFont typeface="Wingdings" panose="05000000000000000000" pitchFamily="2" charset="2"/>
              <a:buChar char="q"/>
            </a:pPr>
            <a:r>
              <a:rPr lang="en-US" sz="1100" dirty="0" smtClean="0">
                <a:solidFill>
                  <a:srgbClr val="FFC000"/>
                </a:solidFill>
              </a:rPr>
              <a:t> </a:t>
            </a:r>
            <a:r>
              <a:rPr lang="en-US" sz="1100" dirty="0">
                <a:solidFill>
                  <a:srgbClr val="FFC000"/>
                </a:solidFill>
              </a:rPr>
              <a:t>Fully implemented and integrated with other classes.</a:t>
            </a:r>
          </a:p>
        </p:txBody>
      </p:sp>
      <p:pic>
        <p:nvPicPr>
          <p:cNvPr id="7" name="Content Placeholder 6"/>
          <p:cNvPicPr>
            <a:picLocks noGrp="1" noChangeAspect="1"/>
          </p:cNvPicPr>
          <p:nvPr>
            <p:ph idx="1"/>
          </p:nvPr>
        </p:nvPicPr>
        <p:blipFill>
          <a:blip r:embed="rId2"/>
          <a:stretch>
            <a:fillRect/>
          </a:stretch>
        </p:blipFill>
        <p:spPr>
          <a:xfrm>
            <a:off x="181874" y="1770894"/>
            <a:ext cx="4224894" cy="313361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928" y="1853248"/>
            <a:ext cx="4085602" cy="2881746"/>
          </a:xfrm>
          <a:prstGeom prst="rect">
            <a:avLst/>
          </a:prstGeom>
          <a:ln w="88900" cap="sq" cmpd="thickThin">
            <a:solidFill>
              <a:srgbClr val="000000"/>
            </a:solidFill>
            <a:prstDash val="solid"/>
            <a:miter lim="800000"/>
          </a:ln>
          <a:effectLst>
            <a:innerShdw blurRad="76200">
              <a:srgbClr val="000000"/>
            </a:innerShdw>
          </a:effectLst>
        </p:spPr>
      </p:pic>
      <p:sp>
        <p:nvSpPr>
          <p:cNvPr id="9" name="Rectangle 8"/>
          <p:cNvSpPr/>
          <p:nvPr/>
        </p:nvSpPr>
        <p:spPr>
          <a:xfrm>
            <a:off x="6769602" y="4847504"/>
            <a:ext cx="4488873" cy="1277273"/>
          </a:xfrm>
          <a:prstGeom prst="rect">
            <a:avLst/>
          </a:prstGeom>
          <a:ln w="76200">
            <a:solidFill>
              <a:schemeClr val="bg1"/>
            </a:solidFill>
          </a:ln>
        </p:spPr>
        <p:txBody>
          <a:bodyPr wrap="square">
            <a:spAutoFit/>
          </a:bodyPr>
          <a:lstStyle/>
          <a:p>
            <a:pPr marL="171450" indent="-171450">
              <a:buFont typeface="Wingdings" panose="05000000000000000000" pitchFamily="2" charset="2"/>
              <a:buChar char="q"/>
            </a:pPr>
            <a:r>
              <a:rPr lang="en-US" sz="1100" dirty="0">
                <a:solidFill>
                  <a:srgbClr val="FFC000"/>
                </a:solidFill>
              </a:rPr>
              <a:t>Provides the main graphical interface where users can interact with the application. </a:t>
            </a:r>
          </a:p>
          <a:p>
            <a:pPr marL="171450" indent="-171450">
              <a:buFont typeface="Wingdings" panose="05000000000000000000" pitchFamily="2" charset="2"/>
              <a:buChar char="q"/>
            </a:pPr>
            <a:r>
              <a:rPr lang="en-US" sz="1100" dirty="0" smtClean="0">
                <a:solidFill>
                  <a:srgbClr val="FFC000"/>
                </a:solidFill>
              </a:rPr>
              <a:t>Includes </a:t>
            </a:r>
            <a:r>
              <a:rPr lang="en-US" sz="1100" dirty="0">
                <a:solidFill>
                  <a:srgbClr val="FFC000"/>
                </a:solidFill>
              </a:rPr>
              <a:t>buttons for controlling playback, a display area for song metadata, and a </a:t>
            </a:r>
            <a:r>
              <a:rPr lang="en-US" sz="1100" dirty="0" smtClean="0">
                <a:solidFill>
                  <a:srgbClr val="FFC000"/>
                </a:solidFill>
              </a:rPr>
              <a:t>progress </a:t>
            </a:r>
            <a:r>
              <a:rPr lang="en-US" sz="1100" dirty="0">
                <a:solidFill>
                  <a:srgbClr val="FFC000"/>
                </a:solidFill>
              </a:rPr>
              <a:t>slider for the current song’s position. </a:t>
            </a:r>
          </a:p>
          <a:p>
            <a:pPr marL="171450" indent="-171450">
              <a:buFont typeface="Wingdings" panose="05000000000000000000" pitchFamily="2" charset="2"/>
              <a:buChar char="q"/>
            </a:pPr>
            <a:r>
              <a:rPr lang="en-US" sz="1100" dirty="0" smtClean="0">
                <a:solidFill>
                  <a:srgbClr val="FFC000"/>
                </a:solidFill>
              </a:rPr>
              <a:t>Fully </a:t>
            </a:r>
            <a:r>
              <a:rPr lang="en-US" sz="1100" dirty="0">
                <a:solidFill>
                  <a:srgbClr val="FFC000"/>
                </a:solidFill>
              </a:rPr>
              <a:t>implemented and integrates with the MusicPlayer class to provide a seamless </a:t>
            </a:r>
            <a:r>
              <a:rPr lang="en-US" sz="1100" dirty="0" smtClean="0">
                <a:solidFill>
                  <a:srgbClr val="FFC000"/>
                </a:solidFill>
              </a:rPr>
              <a:t>user </a:t>
            </a:r>
            <a:r>
              <a:rPr lang="en-US" sz="1100" dirty="0">
                <a:solidFill>
                  <a:srgbClr val="FFC000"/>
                </a:solidFill>
              </a:rPr>
              <a:t>interface.</a:t>
            </a:r>
          </a:p>
        </p:txBody>
      </p:sp>
      <p:sp>
        <p:nvSpPr>
          <p:cNvPr id="10" name="Rectangle 9"/>
          <p:cNvSpPr/>
          <p:nvPr/>
        </p:nvSpPr>
        <p:spPr>
          <a:xfrm>
            <a:off x="7741093" y="1242995"/>
            <a:ext cx="2853666" cy="400110"/>
          </a:xfrm>
          <a:prstGeom prst="rect">
            <a:avLst/>
          </a:prstGeom>
        </p:spPr>
        <p:txBody>
          <a:bodyPr wrap="none">
            <a:spAutoFit/>
          </a:bodyPr>
          <a:lstStyle/>
          <a:p>
            <a:r>
              <a:rPr lang="en-US" sz="2000" b="1" dirty="0">
                <a:solidFill>
                  <a:schemeClr val="bg1"/>
                </a:solidFill>
              </a:rPr>
              <a:t>MusicPlayerGUI Class</a:t>
            </a:r>
          </a:p>
        </p:txBody>
      </p:sp>
      <p:sp>
        <p:nvSpPr>
          <p:cNvPr id="11" name="Rectangle 10"/>
          <p:cNvSpPr/>
          <p:nvPr/>
        </p:nvSpPr>
        <p:spPr>
          <a:xfrm>
            <a:off x="886927" y="1258384"/>
            <a:ext cx="2467342" cy="400110"/>
          </a:xfrm>
          <a:prstGeom prst="rect">
            <a:avLst/>
          </a:prstGeom>
        </p:spPr>
        <p:txBody>
          <a:bodyPr wrap="none">
            <a:spAutoFit/>
          </a:bodyPr>
          <a:lstStyle/>
          <a:p>
            <a:r>
              <a:rPr lang="en-US" dirty="0"/>
              <a:t> </a:t>
            </a:r>
            <a:r>
              <a:rPr lang="en-US" sz="2000" b="1" dirty="0">
                <a:solidFill>
                  <a:schemeClr val="bg1"/>
                </a:solidFill>
              </a:rPr>
              <a:t>MusicPlayer Class</a:t>
            </a:r>
          </a:p>
        </p:txBody>
      </p:sp>
    </p:spTree>
    <p:extLst>
      <p:ext uri="{BB962C8B-B14F-4D97-AF65-F5344CB8AC3E}">
        <p14:creationId xmlns:p14="http://schemas.microsoft.com/office/powerpoint/2010/main" val="269348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CODE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92" y="1853248"/>
            <a:ext cx="4812144" cy="3147435"/>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101600" y="5122053"/>
            <a:ext cx="4886036" cy="938719"/>
          </a:xfrm>
          <a:prstGeom prst="rect">
            <a:avLst/>
          </a:prstGeom>
          <a:ln w="76200">
            <a:solidFill>
              <a:schemeClr val="bg1"/>
            </a:solidFill>
          </a:ln>
        </p:spPr>
        <p:txBody>
          <a:bodyPr wrap="square">
            <a:spAutoFit/>
          </a:bodyPr>
          <a:lstStyle/>
          <a:p>
            <a:pPr marL="171450" indent="-171450">
              <a:buFont typeface="Wingdings" panose="05000000000000000000" pitchFamily="2" charset="2"/>
              <a:buChar char="q"/>
            </a:pPr>
            <a:r>
              <a:rPr lang="en-US" sz="1100" dirty="0">
                <a:solidFill>
                  <a:srgbClr val="FFC000"/>
                </a:solidFill>
              </a:rPr>
              <a:t>Allows users to create, edit, and manage playlists. </a:t>
            </a:r>
          </a:p>
          <a:p>
            <a:pPr marL="171450" indent="-171450">
              <a:buFont typeface="Wingdings" panose="05000000000000000000" pitchFamily="2" charset="2"/>
              <a:buChar char="q"/>
            </a:pPr>
            <a:r>
              <a:rPr lang="en-US" sz="1100" dirty="0" smtClean="0">
                <a:solidFill>
                  <a:srgbClr val="FFC000"/>
                </a:solidFill>
              </a:rPr>
              <a:t>Users </a:t>
            </a:r>
            <a:r>
              <a:rPr lang="en-US" sz="1100" dirty="0">
                <a:solidFill>
                  <a:srgbClr val="FFC000"/>
                </a:solidFill>
              </a:rPr>
              <a:t>can add or remove songs from playlists, and save/load playlists to/from files. </a:t>
            </a:r>
          </a:p>
          <a:p>
            <a:pPr marL="171450" indent="-171450">
              <a:buFont typeface="Wingdings" panose="05000000000000000000" pitchFamily="2" charset="2"/>
              <a:buChar char="q"/>
            </a:pPr>
            <a:r>
              <a:rPr lang="en-US" sz="1100" dirty="0" smtClean="0">
                <a:solidFill>
                  <a:srgbClr val="FFC000"/>
                </a:solidFill>
              </a:rPr>
              <a:t> </a:t>
            </a:r>
            <a:r>
              <a:rPr lang="en-US" sz="1100" dirty="0">
                <a:solidFill>
                  <a:srgbClr val="FFC000"/>
                </a:solidFill>
              </a:rPr>
              <a:t>Fully implemented, ensuring users can manage their music collections efficiently.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16" y="1853248"/>
            <a:ext cx="4673600" cy="3147435"/>
          </a:xfrm>
          <a:prstGeom prst="rect">
            <a:avLst/>
          </a:prstGeom>
          <a:ln w="88900" cap="sq" cmpd="thickThin">
            <a:solidFill>
              <a:srgbClr val="000000"/>
            </a:solidFill>
            <a:prstDash val="solid"/>
            <a:miter lim="800000"/>
          </a:ln>
          <a:effectLst>
            <a:innerShdw blurRad="76200">
              <a:srgbClr val="000000"/>
            </a:innerShdw>
          </a:effectLst>
        </p:spPr>
      </p:pic>
      <p:sp>
        <p:nvSpPr>
          <p:cNvPr id="7" name="Rectangle 6"/>
          <p:cNvSpPr/>
          <p:nvPr/>
        </p:nvSpPr>
        <p:spPr>
          <a:xfrm>
            <a:off x="6400800" y="5122053"/>
            <a:ext cx="4839855" cy="938719"/>
          </a:xfrm>
          <a:prstGeom prst="rect">
            <a:avLst/>
          </a:prstGeom>
          <a:ln w="76200">
            <a:solidFill>
              <a:schemeClr val="bg1"/>
            </a:solidFill>
          </a:ln>
        </p:spPr>
        <p:txBody>
          <a:bodyPr wrap="square">
            <a:spAutoFit/>
          </a:bodyPr>
          <a:lstStyle/>
          <a:p>
            <a:pPr marL="171450" indent="-171450">
              <a:buFont typeface="Wingdings" panose="05000000000000000000" pitchFamily="2" charset="2"/>
              <a:buChar char="q"/>
            </a:pPr>
            <a:r>
              <a:rPr lang="en-US" sz="1100" dirty="0">
                <a:solidFill>
                  <a:srgbClr val="FFC000"/>
                </a:solidFill>
              </a:rPr>
              <a:t>Represents a single song in the system, holding attributes like title, artist, and file </a:t>
            </a:r>
            <a:r>
              <a:rPr lang="en-US" sz="1100" dirty="0" smtClean="0">
                <a:solidFill>
                  <a:srgbClr val="FFC000"/>
                </a:solidFill>
              </a:rPr>
              <a:t>path</a:t>
            </a:r>
            <a:r>
              <a:rPr lang="en-US" sz="1100" dirty="0">
                <a:solidFill>
                  <a:srgbClr val="FFC000"/>
                </a:solidFill>
              </a:rPr>
              <a:t>. </a:t>
            </a:r>
          </a:p>
          <a:p>
            <a:pPr marL="171450" indent="-171450">
              <a:buFont typeface="Wingdings" panose="05000000000000000000" pitchFamily="2" charset="2"/>
              <a:buChar char="q"/>
            </a:pPr>
            <a:r>
              <a:rPr lang="en-US" sz="1100" dirty="0" smtClean="0">
                <a:solidFill>
                  <a:srgbClr val="FFC000"/>
                </a:solidFill>
              </a:rPr>
              <a:t> </a:t>
            </a:r>
            <a:r>
              <a:rPr lang="en-US" sz="1100" dirty="0">
                <a:solidFill>
                  <a:srgbClr val="FFC000"/>
                </a:solidFill>
              </a:rPr>
              <a:t>Uses external libraries (mp3agic and </a:t>
            </a:r>
            <a:r>
              <a:rPr lang="en-US" sz="1100" dirty="0" err="1">
                <a:solidFill>
                  <a:srgbClr val="FFC000"/>
                </a:solidFill>
              </a:rPr>
              <a:t>jaudiotagger</a:t>
            </a:r>
            <a:r>
              <a:rPr lang="en-US" sz="1100" dirty="0">
                <a:solidFill>
                  <a:srgbClr val="FFC000"/>
                </a:solidFill>
              </a:rPr>
              <a:t>) to read and write metadata from </a:t>
            </a:r>
            <a:r>
              <a:rPr lang="en-US" sz="1100" dirty="0" smtClean="0">
                <a:solidFill>
                  <a:srgbClr val="FFC000"/>
                </a:solidFill>
              </a:rPr>
              <a:t>audio </a:t>
            </a:r>
            <a:r>
              <a:rPr lang="en-US" sz="1100" dirty="0">
                <a:solidFill>
                  <a:srgbClr val="FFC000"/>
                </a:solidFill>
              </a:rPr>
              <a:t>files. </a:t>
            </a:r>
          </a:p>
          <a:p>
            <a:pPr marL="171450" indent="-171450">
              <a:buFont typeface="Wingdings" panose="05000000000000000000" pitchFamily="2" charset="2"/>
              <a:buChar char="q"/>
            </a:pPr>
            <a:r>
              <a:rPr lang="en-US" sz="1100" dirty="0" smtClean="0">
                <a:solidFill>
                  <a:srgbClr val="FFC000"/>
                </a:solidFill>
              </a:rPr>
              <a:t> </a:t>
            </a:r>
            <a:r>
              <a:rPr lang="en-US" sz="1100" dirty="0">
                <a:solidFill>
                  <a:srgbClr val="FFC000"/>
                </a:solidFill>
              </a:rPr>
              <a:t>Fully functional and tested. </a:t>
            </a:r>
          </a:p>
        </p:txBody>
      </p:sp>
      <p:sp>
        <p:nvSpPr>
          <p:cNvPr id="8" name="Rectangle 7"/>
          <p:cNvSpPr/>
          <p:nvPr/>
        </p:nvSpPr>
        <p:spPr>
          <a:xfrm>
            <a:off x="7873726" y="1238565"/>
            <a:ext cx="1776448" cy="400110"/>
          </a:xfrm>
          <a:prstGeom prst="rect">
            <a:avLst/>
          </a:prstGeom>
        </p:spPr>
        <p:txBody>
          <a:bodyPr wrap="none">
            <a:spAutoFit/>
          </a:bodyPr>
          <a:lstStyle/>
          <a:p>
            <a:r>
              <a:rPr lang="en-US" sz="2000" b="1" dirty="0">
                <a:solidFill>
                  <a:schemeClr val="bg1"/>
                </a:solidFill>
              </a:rPr>
              <a:t>SONG CLASS</a:t>
            </a:r>
          </a:p>
        </p:txBody>
      </p:sp>
      <p:sp>
        <p:nvSpPr>
          <p:cNvPr id="9" name="Rectangle 8"/>
          <p:cNvSpPr/>
          <p:nvPr/>
        </p:nvSpPr>
        <p:spPr>
          <a:xfrm>
            <a:off x="770010" y="1238565"/>
            <a:ext cx="3623108" cy="369332"/>
          </a:xfrm>
          <a:prstGeom prst="rect">
            <a:avLst/>
          </a:prstGeom>
        </p:spPr>
        <p:txBody>
          <a:bodyPr wrap="none">
            <a:spAutoFit/>
          </a:bodyPr>
          <a:lstStyle/>
          <a:p>
            <a:r>
              <a:rPr lang="en-US" b="1" dirty="0">
                <a:solidFill>
                  <a:schemeClr val="bg1"/>
                </a:solidFill>
              </a:rPr>
              <a:t>MUSIC PLAYLIST DIALOG CLASS</a:t>
            </a:r>
          </a:p>
        </p:txBody>
      </p:sp>
    </p:spTree>
    <p:extLst>
      <p:ext uri="{BB962C8B-B14F-4D97-AF65-F5344CB8AC3E}">
        <p14:creationId xmlns:p14="http://schemas.microsoft.com/office/powerpoint/2010/main" val="319245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CODE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212" y="1991793"/>
            <a:ext cx="5829260" cy="2953471"/>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2433842" y="5083810"/>
            <a:ext cx="6096000" cy="646331"/>
          </a:xfrm>
          <a:prstGeom prst="rect">
            <a:avLst/>
          </a:prstGeom>
        </p:spPr>
        <p:txBody>
          <a:bodyPr>
            <a:spAutoFit/>
          </a:bodyPr>
          <a:lstStyle/>
          <a:p>
            <a:pPr marL="171450" indent="-171450">
              <a:buFont typeface="Wingdings" panose="05000000000000000000" pitchFamily="2" charset="2"/>
              <a:buChar char="q"/>
            </a:pPr>
            <a:r>
              <a:rPr lang="en-US" sz="1200" dirty="0">
                <a:solidFill>
                  <a:srgbClr val="FFC000"/>
                </a:solidFill>
              </a:rPr>
              <a:t>   The entry point to the application, featuring a welcome screen with the </a:t>
            </a:r>
            <a:r>
              <a:rPr lang="en-US" sz="1200" dirty="0" smtClean="0">
                <a:solidFill>
                  <a:srgbClr val="FFC000"/>
                </a:solidFill>
              </a:rPr>
              <a:t>          application logo </a:t>
            </a:r>
            <a:r>
              <a:rPr lang="en-US" sz="1200" dirty="0">
                <a:solidFill>
                  <a:srgbClr val="FFC000"/>
                </a:solidFill>
              </a:rPr>
              <a:t>and a button to transition to the main interface. </a:t>
            </a:r>
          </a:p>
          <a:p>
            <a:pPr marL="171450" indent="-171450">
              <a:buFont typeface="Wingdings" panose="05000000000000000000" pitchFamily="2" charset="2"/>
              <a:buChar char="q"/>
            </a:pPr>
            <a:r>
              <a:rPr lang="en-US" sz="1200" dirty="0" smtClean="0">
                <a:solidFill>
                  <a:srgbClr val="FFC000"/>
                </a:solidFill>
              </a:rPr>
              <a:t>Fully </a:t>
            </a:r>
            <a:r>
              <a:rPr lang="en-US" sz="1200" dirty="0">
                <a:solidFill>
                  <a:srgbClr val="FFC000"/>
                </a:solidFill>
              </a:rPr>
              <a:t>implemented and integrated into the application workflow. </a:t>
            </a:r>
            <a:r>
              <a:rPr lang="en-US" sz="1200" dirty="0" smtClean="0">
                <a:solidFill>
                  <a:srgbClr val="FFC000"/>
                </a:solidFill>
              </a:rPr>
              <a:t> </a:t>
            </a:r>
            <a:endParaRPr lang="en-US" sz="1200" dirty="0">
              <a:solidFill>
                <a:srgbClr val="FFC000"/>
              </a:solidFill>
            </a:endParaRPr>
          </a:p>
        </p:txBody>
      </p:sp>
      <p:sp>
        <p:nvSpPr>
          <p:cNvPr id="6" name="Rectangle 5"/>
          <p:cNvSpPr/>
          <p:nvPr/>
        </p:nvSpPr>
        <p:spPr>
          <a:xfrm>
            <a:off x="4005446" y="1368522"/>
            <a:ext cx="2735044" cy="400110"/>
          </a:xfrm>
          <a:prstGeom prst="rect">
            <a:avLst/>
          </a:prstGeom>
        </p:spPr>
        <p:txBody>
          <a:bodyPr wrap="none">
            <a:spAutoFit/>
          </a:bodyPr>
          <a:lstStyle/>
          <a:p>
            <a:r>
              <a:rPr lang="en-US" sz="2000" b="1" dirty="0" smtClean="0">
                <a:solidFill>
                  <a:schemeClr val="bg1"/>
                </a:solidFill>
              </a:rPr>
              <a:t>LAUNCHPAGE </a:t>
            </a:r>
            <a:r>
              <a:rPr lang="en-US" sz="2000" b="1" dirty="0">
                <a:solidFill>
                  <a:schemeClr val="bg1"/>
                </a:solidFill>
              </a:rPr>
              <a:t>CLASS</a:t>
            </a:r>
          </a:p>
        </p:txBody>
      </p:sp>
    </p:spTree>
    <p:extLst>
      <p:ext uri="{BB962C8B-B14F-4D97-AF65-F5344CB8AC3E}">
        <p14:creationId xmlns:p14="http://schemas.microsoft.com/office/powerpoint/2010/main" val="197548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319669"/>
            <a:ext cx="9404723" cy="1400530"/>
          </a:xfrm>
        </p:spPr>
        <p:txBody>
          <a:bodyPr/>
          <a:lstStyle/>
          <a:p>
            <a:r>
              <a:rPr lang="en-US" dirty="0" smtClean="0"/>
              <a:t>                  INITIAL WINDOW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975" y="1495425"/>
            <a:ext cx="4938103" cy="46958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7778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81" y="194100"/>
            <a:ext cx="9404723" cy="1400530"/>
          </a:xfrm>
        </p:spPr>
        <p:txBody>
          <a:bodyPr/>
          <a:lstStyle/>
          <a:p>
            <a:r>
              <a:rPr lang="en-US" dirty="0" smtClean="0"/>
              <a:t>                 CREATING PLAYLIST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65" y="1686526"/>
            <a:ext cx="2205594" cy="2919412"/>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477" y="1609292"/>
            <a:ext cx="2437849" cy="2984005"/>
          </a:xfrm>
          <a:prstGeom prst="rect">
            <a:avLst/>
          </a:prstGeom>
          <a:ln w="228600" cap="sq" cmpd="thickThin">
            <a:solidFill>
              <a:srgbClr val="000000"/>
            </a:solidFill>
            <a:prstDash val="solid"/>
            <a:miter lim="800000"/>
          </a:ln>
          <a:effectLst>
            <a:innerShdw blurRad="76200">
              <a:srgbClr val="000000"/>
            </a:innerShdw>
          </a:effectLst>
        </p:spPr>
      </p:pic>
      <p:sp>
        <p:nvSpPr>
          <p:cNvPr id="6" name="Right Arrow 5"/>
          <p:cNvSpPr/>
          <p:nvPr/>
        </p:nvSpPr>
        <p:spPr>
          <a:xfrm>
            <a:off x="2867315" y="2883130"/>
            <a:ext cx="1057507" cy="371475"/>
          </a:xfrm>
          <a:prstGeom prst="rightArrow">
            <a:avLst/>
          </a:prstGeom>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077" y="1550377"/>
            <a:ext cx="2595653" cy="3042920"/>
          </a:xfrm>
          <a:prstGeom prst="rect">
            <a:avLst/>
          </a:prstGeom>
          <a:ln w="228600" cap="sq" cmpd="thickThin">
            <a:solidFill>
              <a:srgbClr val="000000"/>
            </a:solidFill>
            <a:prstDash val="solid"/>
            <a:miter lim="800000"/>
          </a:ln>
          <a:effectLst>
            <a:innerShdw blurRad="76200">
              <a:srgbClr val="000000"/>
            </a:innerShdw>
          </a:effectLst>
        </p:spPr>
      </p:pic>
      <p:sp>
        <p:nvSpPr>
          <p:cNvPr id="8" name="Right Arrow 7"/>
          <p:cNvSpPr/>
          <p:nvPr/>
        </p:nvSpPr>
        <p:spPr>
          <a:xfrm>
            <a:off x="7261982" y="2915557"/>
            <a:ext cx="1177440" cy="371476"/>
          </a:xfrm>
          <a:prstGeom prst="rightArrow">
            <a:avLst/>
          </a:prstGeom>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23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CREATING PLAYLIST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9347" y="2004291"/>
            <a:ext cx="3703400" cy="352684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348851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8108</TotalTime>
  <Words>419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MUSIC  PLAYLIST MANAGER</vt:lpstr>
      <vt:lpstr>                  PROJECT OUTLINE</vt:lpstr>
      <vt:lpstr>INTRODUCTION</vt:lpstr>
      <vt:lpstr>             CODE IMPLEMENTATION</vt:lpstr>
      <vt:lpstr>             CODE IMPLEMENTATION</vt:lpstr>
      <vt:lpstr>           CODE IMPLEMENTATION</vt:lpstr>
      <vt:lpstr>                  INITIAL WINDOW</vt:lpstr>
      <vt:lpstr>                 CREATING PLAYLIST</vt:lpstr>
      <vt:lpstr>                   CREATING PLAYLIST</vt:lpstr>
      <vt:lpstr>               PLAYBACK CONTROL</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PLAYLIST MANAGER</dc:title>
  <dc:creator>Sudipto</dc:creator>
  <cp:lastModifiedBy>Sudipto</cp:lastModifiedBy>
  <cp:revision>27</cp:revision>
  <dcterms:created xsi:type="dcterms:W3CDTF">2024-11-23T17:53:47Z</dcterms:created>
  <dcterms:modified xsi:type="dcterms:W3CDTF">2024-11-29T17:09:07Z</dcterms:modified>
</cp:coreProperties>
</file>