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3" r:id="rId4"/>
    <p:sldId id="274" r:id="rId5"/>
    <p:sldId id="279" r:id="rId6"/>
    <p:sldId id="257" r:id="rId7"/>
    <p:sldId id="259" r:id="rId8"/>
    <p:sldId id="262" r:id="rId9"/>
    <p:sldId id="266" r:id="rId10"/>
    <p:sldId id="263" r:id="rId11"/>
    <p:sldId id="264" r:id="rId12"/>
    <p:sldId id="276" r:id="rId13"/>
    <p:sldId id="277" r:id="rId14"/>
    <p:sldId id="278" r:id="rId15"/>
    <p:sldId id="272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D0BE-F4B2-4380-B192-5FE383BCC72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E7225-B402-4799-802F-55610B449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E7225-B402-4799-802F-55610B449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311F-2CF6-4F8D-B59D-5F1C365A1F85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B0CD-7E88-4DD5-96FB-139A547848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ANALYSIS AND CLASSIFICATION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038600"/>
            <a:ext cx="8839200" cy="1752600"/>
          </a:xfrm>
        </p:spPr>
        <p:txBody>
          <a:bodyPr>
            <a:noAutofit/>
          </a:bodyPr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Guided by                                                                </a:t>
            </a:r>
            <a:r>
              <a:rPr lang="en-IN" sz="2400" b="1" dirty="0" err="1" smtClean="0">
                <a:solidFill>
                  <a:schemeClr val="tx1"/>
                </a:solidFill>
              </a:rPr>
              <a:t>B.Bhuvaneswari</a:t>
            </a:r>
            <a:r>
              <a:rPr lang="en-IN" sz="2400" b="1" dirty="0" smtClean="0">
                <a:solidFill>
                  <a:schemeClr val="tx1"/>
                </a:solidFill>
              </a:rPr>
              <a:t>           </a:t>
            </a:r>
          </a:p>
          <a:p>
            <a:pPr algn="l"/>
            <a:r>
              <a:rPr lang="en-IN" sz="2400" b="1" dirty="0" err="1" smtClean="0">
                <a:solidFill>
                  <a:schemeClr val="tx1"/>
                </a:solidFill>
              </a:rPr>
              <a:t>Miss.Manjukavi</a:t>
            </a:r>
            <a:r>
              <a:rPr lang="en-IN" sz="2400" b="1" dirty="0" smtClean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IN" sz="2400" b="1" dirty="0" err="1" smtClean="0">
                <a:solidFill>
                  <a:schemeClr val="tx1"/>
                </a:solidFill>
              </a:rPr>
              <a:t>N.A.Kalaivani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                                                                               </a:t>
            </a:r>
            <a:r>
              <a:rPr lang="en-IN" sz="2400" b="1" dirty="0" err="1" smtClean="0">
                <a:solidFill>
                  <a:schemeClr val="tx1"/>
                </a:solidFill>
              </a:rPr>
              <a:t>G.Karthika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IN" sz="2400" b="1" dirty="0" err="1" smtClean="0">
                <a:solidFill>
                  <a:schemeClr val="tx1"/>
                </a:solidFill>
              </a:rPr>
              <a:t>J.Sahaya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</a:rPr>
              <a:t>Gracy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</a:rPr>
              <a:t>Rosebel</a:t>
            </a:r>
            <a:endParaRPr lang="en-IN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1.Collecting  dataset</a:t>
            </a:r>
          </a:p>
          <a:p>
            <a:pPr>
              <a:buNone/>
            </a:pPr>
            <a:r>
              <a:rPr lang="en-US" dirty="0" smtClean="0"/>
              <a:t>2.Data Transformation</a:t>
            </a:r>
          </a:p>
          <a:p>
            <a:pPr>
              <a:buNone/>
            </a:pPr>
            <a:r>
              <a:rPr lang="en-US" dirty="0" smtClean="0"/>
              <a:t>3.Feature Extraction </a:t>
            </a:r>
          </a:p>
          <a:p>
            <a:pPr>
              <a:buNone/>
            </a:pPr>
            <a:r>
              <a:rPr lang="en-US" dirty="0" smtClean="0"/>
              <a:t>4.Classification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MODULE1:COLLECTING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collect malicious executable files and malicious datasets from various malware hosting websites </a:t>
            </a:r>
            <a:endParaRPr lang="en-US" b="1" dirty="0"/>
          </a:p>
          <a:p>
            <a:r>
              <a:rPr lang="en-US" dirty="0"/>
              <a:t>The dataset contains two </a:t>
            </a:r>
            <a:r>
              <a:rPr lang="en-US" dirty="0" smtClean="0"/>
              <a:t>parts:</a:t>
            </a:r>
          </a:p>
          <a:p>
            <a:pPr>
              <a:buNone/>
            </a:pPr>
            <a:r>
              <a:rPr lang="en-US" dirty="0" smtClean="0"/>
              <a:t>      1</a:t>
            </a:r>
            <a:r>
              <a:rPr lang="en-US" dirty="0"/>
              <a:t>. TRAINING: M</a:t>
            </a:r>
            <a:r>
              <a:rPr lang="en-US" dirty="0" smtClean="0"/>
              <a:t>alware </a:t>
            </a:r>
            <a:r>
              <a:rPr lang="en-US" dirty="0"/>
              <a:t>traces labeled as '1' and </a:t>
            </a:r>
            <a:r>
              <a:rPr lang="en-US" dirty="0" smtClean="0"/>
              <a:t>benign </a:t>
            </a:r>
            <a:r>
              <a:rPr lang="en-US" dirty="0"/>
              <a:t>software traces </a:t>
            </a:r>
            <a:r>
              <a:rPr lang="en-US" dirty="0" smtClean="0"/>
              <a:t>labeled as </a:t>
            </a:r>
            <a:r>
              <a:rPr lang="en-US" dirty="0"/>
              <a:t>'0'.</a:t>
            </a:r>
          </a:p>
          <a:p>
            <a:pPr>
              <a:buNone/>
            </a:pPr>
            <a:r>
              <a:rPr lang="en-US" dirty="0" smtClean="0"/>
              <a:t>      2</a:t>
            </a:r>
            <a:r>
              <a:rPr lang="en-US" dirty="0"/>
              <a:t>. TESTING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nknowns  labeled </a:t>
            </a:r>
            <a:r>
              <a:rPr lang="en-US" dirty="0"/>
              <a:t>as all 0's in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MODULE2: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that was loaded at step </a:t>
            </a:r>
            <a:r>
              <a:rPr lang="en-US" dirty="0" smtClean="0"/>
              <a:t>1 is transformed</a:t>
            </a:r>
            <a:r>
              <a:rPr lang="en-US" dirty="0"/>
              <a:t>, cleared, and normalized to be suitable for the algorithm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is </a:t>
            </a:r>
            <a:r>
              <a:rPr lang="en-US" dirty="0" smtClean="0"/>
              <a:t>separated into </a:t>
            </a:r>
            <a:r>
              <a:rPr lang="en-US" dirty="0"/>
              <a:t>sets – ‘training set’ and ‘test set’. Data from the training set is </a:t>
            </a:r>
            <a:r>
              <a:rPr lang="en-US" dirty="0" smtClean="0"/>
              <a:t>used to </a:t>
            </a:r>
            <a:r>
              <a:rPr lang="en-US" dirty="0"/>
              <a:t>build the model, which is later evaluated using the test set.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MODULE3:FEATURE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extracting data from the files is called feature extraction. </a:t>
            </a:r>
            <a:endParaRPr lang="en-US" dirty="0" smtClean="0"/>
          </a:p>
          <a:p>
            <a:r>
              <a:rPr lang="en-US" dirty="0"/>
              <a:t>The goal of feature extraction is to obtain a set of informative and non-redundant data</a:t>
            </a:r>
            <a:r>
              <a:rPr lang="en-US" dirty="0" smtClean="0"/>
              <a:t>.</a:t>
            </a:r>
          </a:p>
          <a:p>
            <a:r>
              <a:rPr lang="en-US" dirty="0"/>
              <a:t>Another important requirement for a decent feature set is </a:t>
            </a:r>
            <a:r>
              <a:rPr lang="en-US" dirty="0" smtClean="0"/>
              <a:t>non-redundancy.</a:t>
            </a:r>
          </a:p>
          <a:p>
            <a:r>
              <a:rPr lang="en-US" dirty="0" smtClean="0"/>
              <a:t>TOOL:IDA Pro Tool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MODULE4:CLASSIFICATION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alware </a:t>
            </a:r>
            <a:r>
              <a:rPr lang="en-US" dirty="0"/>
              <a:t>detection can be seen as a problem of classification or </a:t>
            </a:r>
            <a:r>
              <a:rPr lang="en-US" dirty="0" err="1" smtClean="0"/>
              <a:t>clusterization</a:t>
            </a:r>
            <a:r>
              <a:rPr lang="en-US" dirty="0" smtClean="0"/>
              <a:t>.</a:t>
            </a:r>
          </a:p>
          <a:p>
            <a:r>
              <a:rPr lang="en-US" dirty="0"/>
              <a:t>unknown malware types should be </a:t>
            </a:r>
            <a:r>
              <a:rPr lang="en-US" dirty="0" err="1"/>
              <a:t>clusterized</a:t>
            </a:r>
            <a:r>
              <a:rPr lang="en-US" dirty="0"/>
              <a:t> into several </a:t>
            </a:r>
            <a:r>
              <a:rPr lang="en-US" dirty="0" smtClean="0"/>
              <a:t>clusters</a:t>
            </a:r>
          </a:p>
          <a:p>
            <a:r>
              <a:rPr lang="en-US" dirty="0"/>
              <a:t>For known malware families, this problem can be narrowed down to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8127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Chatchai Liangboonprakong </a:t>
            </a:r>
            <a:r>
              <a:rPr lang="en-US" dirty="0" smtClean="0"/>
              <a:t>,Ohm </a:t>
            </a:r>
            <a:r>
              <a:rPr lang="en-US" dirty="0"/>
              <a:t>Sornil, Bangkok, Thailand Classification of Malware Families Based on N-grams Sequential Pattern Features</a:t>
            </a:r>
          </a:p>
          <a:p>
            <a:pPr marL="0" indent="0">
              <a:buNone/>
            </a:pPr>
            <a:r>
              <a:rPr lang="en-US" dirty="0" smtClean="0"/>
              <a:t>      IEEE </a:t>
            </a:r>
            <a:r>
              <a:rPr lang="en-US" dirty="0"/>
              <a:t>2013.</a:t>
            </a:r>
          </a:p>
          <a:p>
            <a:r>
              <a:rPr lang="en-US" dirty="0" smtClean="0"/>
              <a:t>Mansour </a:t>
            </a:r>
            <a:r>
              <a:rPr lang="en-US" dirty="0"/>
              <a:t>Ahmadi </a:t>
            </a:r>
            <a:r>
              <a:rPr lang="en-US" dirty="0" smtClean="0"/>
              <a:t>,Dmitry </a:t>
            </a:r>
            <a:r>
              <a:rPr lang="en-US" dirty="0"/>
              <a:t>Ulyanov, University of Cagliari, Italy Novel Feature Extraction, Selection and Fusion for Effective Malware Family</a:t>
            </a:r>
          </a:p>
          <a:p>
            <a:pPr marL="0" indent="0">
              <a:buNone/>
            </a:pPr>
            <a:r>
              <a:rPr lang="en-US" dirty="0" smtClean="0"/>
              <a:t>      Classification </a:t>
            </a:r>
            <a:r>
              <a:rPr lang="en-US" dirty="0"/>
              <a:t>CODASPY 16, March 09-11, 2016, New Orleans, LA, USA.</a:t>
            </a:r>
          </a:p>
          <a:p>
            <a:r>
              <a:rPr lang="en-US" dirty="0" smtClean="0"/>
              <a:t> </a:t>
            </a:r>
            <a:r>
              <a:rPr lang="en-US" dirty="0"/>
              <a:t>Smita Ranveer Swapnaja Hiray,Sinhgad College of Engineering, Pune Comparative Analysis of Feature Extraction, Methods of </a:t>
            </a:r>
            <a:r>
              <a:rPr lang="en-US" dirty="0" smtClean="0"/>
              <a:t>Malware Detection </a:t>
            </a:r>
            <a:r>
              <a:rPr lang="en-US" dirty="0"/>
              <a:t>International Journal of Computer Applications (0975 8887) Volume 120 No. 5, June 2015.</a:t>
            </a:r>
          </a:p>
          <a:p>
            <a:r>
              <a:rPr lang="en-US" dirty="0" smtClean="0"/>
              <a:t>ROBERT </a:t>
            </a:r>
            <a:r>
              <a:rPr lang="en-US" dirty="0"/>
              <a:t>LYDA, Sparta JAMES HAMROCK, McDonald Bradley Using Entropy Analysis to Find Encrypted and Packed Malware in </a:t>
            </a:r>
            <a:r>
              <a:rPr lang="en-US" dirty="0" smtClean="0"/>
              <a:t>1540-7993/07 </a:t>
            </a:r>
            <a:r>
              <a:rPr lang="en-US" dirty="0"/>
              <a:t>2007 IEEE SECURITY PRIVACY</a:t>
            </a:r>
          </a:p>
        </p:txBody>
      </p:sp>
    </p:spTree>
    <p:extLst>
      <p:ext uri="{BB962C8B-B14F-4D97-AF65-F5344CB8AC3E}">
        <p14:creationId xmlns:p14="http://schemas.microsoft.com/office/powerpoint/2010/main" val="26462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sz="4000" dirty="0" smtClean="0"/>
              <a:t>THANK YOU!!!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41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The objective of this paper is to classify unknown given file as malicious or benign. The classification is done by extracting the feature of the files.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LITERATURE SURVEY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078080"/>
              </p:ext>
            </p:extLst>
          </p:nvPr>
        </p:nvGraphicFramePr>
        <p:xfrm>
          <a:off x="152400" y="990600"/>
          <a:ext cx="8839200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981200"/>
                <a:gridCol w="1219200"/>
                <a:gridCol w="1524000"/>
                <a:gridCol w="1600200"/>
                <a:gridCol w="1828800"/>
              </a:tblGrid>
              <a:tr h="614218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24658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Novel Feature Extraction, Selection and Fusion for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 Malware Family Classification</a:t>
                      </a:r>
                      <a:endParaRPr lang="en-US" b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Mansour Ahmadi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Dmitry Ulyanov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March 2016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Malware</a:t>
                      </a:r>
                      <a:r>
                        <a:rPr lang="en-US" baseline="0" dirty="0" smtClean="0"/>
                        <a:t> classification system with l</a:t>
                      </a:r>
                      <a:r>
                        <a:rPr lang="en-US" dirty="0" smtClean="0"/>
                        <a:t>imited complexity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Gathering information about malware</a:t>
                      </a:r>
                      <a:r>
                        <a:rPr lang="en-US" baseline="0" dirty="0" smtClean="0"/>
                        <a:t> samples is unnecessary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930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Analysis of Behavior</a:t>
                      </a:r>
                      <a:r>
                        <a:rPr lang="en-US" baseline="0" dirty="0" smtClean="0"/>
                        <a:t> based Malware Detection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Charles Lim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Alva Erwin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 2016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r>
                        <a:rPr lang="en-US" baseline="0" dirty="0" smtClean="0"/>
                        <a:t> malware propagation threat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Automatic update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the code</a:t>
                      </a:r>
                    </a:p>
                    <a:p>
                      <a:r>
                        <a:rPr lang="en-US" baseline="0" dirty="0" smtClean="0"/>
                        <a:t>Size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Low level system calls like API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26205"/>
              </p:ext>
            </p:extLst>
          </p:nvPr>
        </p:nvGraphicFramePr>
        <p:xfrm>
          <a:off x="-3" y="1417637"/>
          <a:ext cx="9144002" cy="352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/>
                <a:gridCol w="2001985"/>
                <a:gridCol w="1524000"/>
                <a:gridCol w="1524000"/>
                <a:gridCol w="1600200"/>
                <a:gridCol w="1828799"/>
              </a:tblGrid>
              <a:tr h="369782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27845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of Malware Families Based 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N-grams Sequential Pattern Features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Chatchai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Liangboon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Prakong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Ohm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Sornil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accuracy when the</a:t>
                      </a:r>
                      <a:r>
                        <a:rPr lang="en-US" baseline="0" dirty="0" smtClean="0"/>
                        <a:t> value of n is high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Consumes</a:t>
                      </a:r>
                      <a:r>
                        <a:rPr lang="en-US" baseline="0" dirty="0" smtClean="0"/>
                        <a:t> more time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Complex process</a:t>
                      </a:r>
                      <a:endParaRPr lang="en-US" dirty="0"/>
                    </a:p>
                  </a:txBody>
                  <a:tcPr/>
                </a:tc>
              </a:tr>
              <a:tr h="3697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Static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-fast and safe</a:t>
            </a:r>
          </a:p>
          <a:p>
            <a:r>
              <a:rPr lang="en-US" sz="3600" dirty="0" smtClean="0"/>
              <a:t>Dynamic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-neither fast </a:t>
            </a:r>
            <a:r>
              <a:rPr lang="en-US" sz="3600" smtClean="0"/>
              <a:t>nor safe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35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702"/>
            <a:ext cx="8229600" cy="4733461"/>
          </a:xfrm>
        </p:spPr>
        <p:txBody>
          <a:bodyPr>
            <a:normAutofit/>
          </a:bodyPr>
          <a:lstStyle/>
          <a:p>
            <a:r>
              <a:rPr lang="en-US" sz="2800" dirty="0"/>
              <a:t>N-grams are created from the binary content of </a:t>
            </a:r>
            <a:r>
              <a:rPr lang="en-US" sz="2800" dirty="0" smtClean="0"/>
              <a:t>files.  </a:t>
            </a:r>
          </a:p>
          <a:p>
            <a:r>
              <a:rPr lang="en-US" sz="2800" dirty="0" smtClean="0"/>
              <a:t>A malware </a:t>
            </a:r>
            <a:r>
              <a:rPr lang="en-US" sz="2800" dirty="0"/>
              <a:t>classification system characterized by a limited complexity both in feature design and in the classification mechanism employed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/>
              <a:t>Less  accurate and Execution Time is High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System </a:t>
            </a:r>
            <a:r>
              <a:rPr lang="en-US" sz="2800" dirty="0"/>
              <a:t>give rise to false positives.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</a:t>
            </a:r>
            <a:r>
              <a:rPr lang="en-US" sz="2800" dirty="0" smtClean="0"/>
              <a:t>alicious and benign executable files, malicious datasets are given to the system and extract various information by using </a:t>
            </a:r>
            <a:r>
              <a:rPr lang="en-US" sz="2800" dirty="0" err="1" smtClean="0"/>
              <a:t>HxD</a:t>
            </a:r>
            <a:r>
              <a:rPr lang="en-US" sz="2800" dirty="0" smtClean="0"/>
              <a:t> tool and IDA pro tool.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We introduce </a:t>
            </a:r>
            <a:r>
              <a:rPr lang="en-US" sz="2800" dirty="0"/>
              <a:t>a noble set of features to understood malware features and Experimental evaluations on a standard malware data collection are performed to evaluate the proposed technique.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hese </a:t>
            </a:r>
            <a:r>
              <a:rPr lang="en-US" sz="2800" dirty="0"/>
              <a:t>models are used to classify unknown given file as malicious or benign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 descr="malw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19200"/>
            <a:ext cx="8153400" cy="53038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proposed system classifies </a:t>
            </a:r>
            <a:r>
              <a:rPr lang="en-US" dirty="0"/>
              <a:t>unknown given file as malicious or benign. The classification is done by extracting the feature of the files. </a:t>
            </a:r>
          </a:p>
          <a:p>
            <a:r>
              <a:rPr lang="en-US" dirty="0" smtClean="0"/>
              <a:t>Tools and Techniques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-IDA pro Tool(feature extraction)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</a:t>
            </a:r>
            <a:r>
              <a:rPr lang="en-US" smtClean="0"/>
              <a:t>Classification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666</Words>
  <Application>Microsoft Office PowerPoint</Application>
  <PresentationFormat>On-screen Show (4:3)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MALWARE ANALYSIS AND CLASSIFICATION  </vt:lpstr>
      <vt:lpstr>OBJECTIVE</vt:lpstr>
      <vt:lpstr>LITERATURE SURVEY</vt:lpstr>
      <vt:lpstr>Continued…</vt:lpstr>
      <vt:lpstr>MALWARE ANALYSIS</vt:lpstr>
      <vt:lpstr>EXISTING SYSTEM </vt:lpstr>
      <vt:lpstr>PROPOSED SYSTEM</vt:lpstr>
      <vt:lpstr>DESIGN</vt:lpstr>
      <vt:lpstr>PROBLEM DEFINITION</vt:lpstr>
      <vt:lpstr>MODULES</vt:lpstr>
      <vt:lpstr>MODULE1:COLLECTING DATASET</vt:lpstr>
      <vt:lpstr>MODULE2: DATA TRANSFORMATION</vt:lpstr>
      <vt:lpstr>MODULE3:FEATURE EXTRACTION</vt:lpstr>
      <vt:lpstr>MODULE4:CLASSIFICATION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itlab</dc:creator>
  <cp:lastModifiedBy>Rose Bel</cp:lastModifiedBy>
  <cp:revision>55</cp:revision>
  <dcterms:created xsi:type="dcterms:W3CDTF">2018-01-02T09:11:22Z</dcterms:created>
  <dcterms:modified xsi:type="dcterms:W3CDTF">2018-01-03T16:58:47Z</dcterms:modified>
</cp:coreProperties>
</file>