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2" r:id="rId7"/>
    <p:sldId id="266" r:id="rId8"/>
    <p:sldId id="267" r:id="rId9"/>
    <p:sldId id="264" r:id="rId10"/>
    <p:sldId id="265" r:id="rId11"/>
    <p:sldId id="268" r:id="rId12"/>
    <p:sldId id="269" r:id="rId13"/>
    <p:sldId id="273" r:id="rId14"/>
    <p:sldId id="274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70" r:id="rId23"/>
    <p:sldId id="271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2" autoAdjust="0"/>
    <p:restoredTop sz="94660"/>
  </p:normalViewPr>
  <p:slideViewPr>
    <p:cSldViewPr snapToGrid="0">
      <p:cViewPr>
        <p:scale>
          <a:sx n="66" d="100"/>
          <a:sy n="66" d="100"/>
        </p:scale>
        <p:origin x="4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97F2D-FF05-4246-B9FB-FF3DE26D9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56D101-59D4-4FE1-994A-54A4A039C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E3C00-0DA4-4EDE-8D41-A8D537E0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485-6CD7-4243-BC0A-1C5D0536AC4F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2D393-7F22-4827-A86B-07A61F9E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8D212-1F1D-4DC5-BFC5-C31B3706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D97F-5F74-4B4C-8142-1ADD75EE5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9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A05C4-CD1A-409A-964F-71BB62F9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88A2B7-DD87-4750-88EA-298780201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847200-6779-4D3F-A494-B4BECC49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485-6CD7-4243-BC0A-1C5D0536AC4F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AF8DE8-BE53-4EC9-8D05-A6BB94FC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E3A05-9876-43C8-A817-7E1AFDF2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D97F-5F74-4B4C-8142-1ADD75EE5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49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CD0CBD-CEC5-41C7-8420-D689D3A7D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479FCC-D038-4E06-B418-E3D0FF38A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093E3-2F7F-4929-86CA-D5CB2887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485-6CD7-4243-BC0A-1C5D0536AC4F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E9D6C-B18A-4504-AA27-2602E987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8CE8C-A5E8-4996-9863-1EB74AD5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D97F-5F74-4B4C-8142-1ADD75EE5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65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D7CF1-05A3-455A-B5C5-FB3E495A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4E3B7A-B7A9-42FF-BFA3-43ACFA84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04FA0-E88E-4B9C-B93F-BA69E96E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485-6CD7-4243-BC0A-1C5D0536AC4F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3648A-64CD-4926-A6B9-4C35866F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5C381-AB70-4B29-8895-274A1842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D97F-5F74-4B4C-8142-1ADD75EE5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3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8579F-47DD-4440-B13A-622F7FBE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0DFE1B-862E-4BEF-9CED-47E6ADA5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08D60-482A-432E-B4EA-3A800F23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485-6CD7-4243-BC0A-1C5D0536AC4F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F3E4C4-480C-46A0-937B-1BF4D0F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0BF54-3810-407F-B4F3-417B520F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D97F-5F74-4B4C-8142-1ADD75EE5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26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E2B4A-83BC-4986-AEE3-C7404A30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21196-4500-4861-AC74-C44F1B516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6046F8-82FC-444C-9AA8-53B16C36D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DB7FEA-AC9B-401B-9014-5E23C257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485-6CD7-4243-BC0A-1C5D0536AC4F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95B03A-F115-4A6A-B94C-B49BFA3C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28FB5A-7E95-42B9-A059-DD41E53B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D97F-5F74-4B4C-8142-1ADD75EE5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60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92D48-13BC-43B7-AAD6-63FF04AB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742C7-E2E3-4439-8E20-95338208B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860D20-792D-43A2-9AA8-70FB7FD01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330A35-6B52-41DB-8B05-B41DCB940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2A3ED4-7EB9-42EF-9574-F65259510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DF6212-5004-4CE6-A2A8-9D247E71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485-6CD7-4243-BC0A-1C5D0536AC4F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9F080D-25D3-45DB-9BF4-C129BB83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36FAFC-109A-4FEB-8AE4-99985ECF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D97F-5F74-4B4C-8142-1ADD75EE5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5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DCA15-023B-4E0E-A4F6-56F4C526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724DC9-EF24-4667-9785-19A31E5B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485-6CD7-4243-BC0A-1C5D0536AC4F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015D70-6DE1-426C-B743-0E404C95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5F082A-9964-4302-8D0A-C9B8B9F9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D97F-5F74-4B4C-8142-1ADD75EE5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90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6F5806-D3B4-48E9-A407-0A3C1B11C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485-6CD7-4243-BC0A-1C5D0536AC4F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84CD46-1E2D-45F0-8055-9BAEB1E7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D8177B-750C-4BBB-A84A-EE29B0EF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D97F-5F74-4B4C-8142-1ADD75EE5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7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FBB43-714A-4034-974C-BB0B2F75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A22AF-C235-461A-8A1E-16733BD35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40D31A-585E-45F5-8E05-7F8B1A58A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1ADA95-E60D-4E59-96B4-98C94571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485-6CD7-4243-BC0A-1C5D0536AC4F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780A3-56F3-4EC6-B820-6931F2E9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8974D7-63F5-482B-B27F-0B72178B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D97F-5F74-4B4C-8142-1ADD75EE5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9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12AE7-2AEA-4FE2-9BDA-CA251824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BE12D5-8D0F-4E5D-824F-C8441FA3A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6CE017-454B-4BCD-8BA3-773ACFE60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527AD-ED56-4D87-9AE2-199D9AFE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4485-6CD7-4243-BC0A-1C5D0536AC4F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636169-BEB5-47AD-B463-AF41DD94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92F8D5-7ADB-4052-8CEE-AD63D620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D97F-5F74-4B4C-8142-1ADD75EE5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8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1A251C-EAD5-4DDC-AECE-FDA099CB0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387722-AC60-4419-8840-E38BA1A13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937C8-06D4-4363-99C9-8A6C2FEA9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64485-6CD7-4243-BC0A-1C5D0536AC4F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AEE9DB-42BF-4029-A225-96BFD5A8F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922AB-D475-47A6-8F3F-5DF3D6064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DD97F-5F74-4B4C-8142-1ADD75EE5A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5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76C4F-9739-4850-AB65-DA3BB745B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Heart</a:t>
            </a:r>
            <a:r>
              <a:rPr lang="ko-KR" altLang="en-US" dirty="0"/>
              <a:t> </a:t>
            </a:r>
            <a:r>
              <a:rPr lang="en-US" altLang="ko-KR" dirty="0"/>
              <a:t>Disease</a:t>
            </a:r>
            <a:r>
              <a:rPr lang="ko-KR" altLang="en-US" dirty="0"/>
              <a:t> </a:t>
            </a:r>
            <a:r>
              <a:rPr lang="en-US" altLang="ko-KR" dirty="0"/>
              <a:t>UCI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83A7C7-4560-4B62-8A9E-D5D67328BC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Data analysis</a:t>
            </a:r>
          </a:p>
          <a:p>
            <a:r>
              <a:rPr lang="ko-KR" altLang="en-US" dirty="0" err="1"/>
              <a:t>방솔찬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720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89443-ADA8-4D92-837C-B4A8999D4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71" y="125333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altLang="ko-KR" sz="5600" dirty="0"/>
          </a:p>
          <a:p>
            <a:pPr marL="0" indent="0">
              <a:buNone/>
            </a:pPr>
            <a:r>
              <a:rPr lang="en-US" altLang="ko-KR" sz="5600" dirty="0"/>
              <a:t>###################################decision tree###################</a:t>
            </a:r>
          </a:p>
          <a:p>
            <a:pPr marL="0" indent="0">
              <a:buNone/>
            </a:pPr>
            <a:endParaRPr lang="en-US" altLang="ko-KR" sz="5600" dirty="0"/>
          </a:p>
          <a:p>
            <a:pPr marL="0" indent="0">
              <a:buNone/>
            </a:pPr>
            <a:endParaRPr lang="en-US" altLang="ko-KR" sz="5600" dirty="0"/>
          </a:p>
          <a:p>
            <a:pPr marL="0" indent="0">
              <a:buNone/>
            </a:pPr>
            <a:r>
              <a:rPr lang="en-US" altLang="ko-KR" sz="5600" dirty="0"/>
              <a:t>from </a:t>
            </a:r>
            <a:r>
              <a:rPr lang="en-US" altLang="ko-KR" sz="5600" dirty="0" err="1"/>
              <a:t>sklearn.tree</a:t>
            </a:r>
            <a:r>
              <a:rPr lang="en-US" altLang="ko-KR" sz="5600" dirty="0"/>
              <a:t> import </a:t>
            </a:r>
            <a:r>
              <a:rPr lang="en-US" altLang="ko-KR" sz="5600" dirty="0" err="1"/>
              <a:t>DecisionTreeClassifier</a:t>
            </a:r>
            <a:endParaRPr lang="en-US" altLang="ko-KR" sz="5600" dirty="0"/>
          </a:p>
          <a:p>
            <a:pPr marL="0" indent="0">
              <a:buNone/>
            </a:pPr>
            <a:r>
              <a:rPr lang="en-US" altLang="ko-KR" sz="5600" dirty="0"/>
              <a:t>import </a:t>
            </a:r>
            <a:r>
              <a:rPr lang="en-US" altLang="ko-KR" sz="5600" dirty="0" err="1"/>
              <a:t>numpy</a:t>
            </a:r>
            <a:r>
              <a:rPr lang="en-US" altLang="ko-KR" sz="5600" dirty="0"/>
              <a:t> as np</a:t>
            </a:r>
          </a:p>
          <a:p>
            <a:pPr marL="0" indent="0">
              <a:buNone/>
            </a:pPr>
            <a:br>
              <a:rPr lang="en-US" altLang="ko-KR" sz="5600" dirty="0"/>
            </a:br>
            <a:r>
              <a:rPr lang="en-US" altLang="ko-KR" sz="5600" dirty="0"/>
              <a:t>classifier = </a:t>
            </a:r>
            <a:r>
              <a:rPr lang="en-US" altLang="ko-KR" sz="5600" dirty="0" err="1"/>
              <a:t>DecisionTreeClassifier</a:t>
            </a:r>
            <a:r>
              <a:rPr lang="en-US" altLang="ko-KR" sz="5600" dirty="0"/>
              <a:t>(</a:t>
            </a:r>
            <a:r>
              <a:rPr lang="en-US" altLang="ko-KR" sz="5600" dirty="0" err="1"/>
              <a:t>random_state</a:t>
            </a:r>
            <a:r>
              <a:rPr lang="en-US" altLang="ko-KR" sz="5600" dirty="0"/>
              <a:t>=50)</a:t>
            </a:r>
          </a:p>
          <a:p>
            <a:pPr marL="0" indent="0">
              <a:buNone/>
            </a:pPr>
            <a:r>
              <a:rPr lang="en-US" altLang="ko-KR" sz="5600" dirty="0" err="1"/>
              <a:t>classifier.fit</a:t>
            </a:r>
            <a:r>
              <a:rPr lang="en-US" altLang="ko-KR" sz="5600" dirty="0"/>
              <a:t>(</a:t>
            </a:r>
            <a:r>
              <a:rPr lang="en-US" altLang="ko-KR" sz="5600" dirty="0" err="1"/>
              <a:t>x_train</a:t>
            </a:r>
            <a:r>
              <a:rPr lang="en-US" altLang="ko-KR" sz="5600" dirty="0"/>
              <a:t>, </a:t>
            </a:r>
            <a:r>
              <a:rPr lang="en-US" altLang="ko-KR" sz="5600" dirty="0" err="1"/>
              <a:t>y_train</a:t>
            </a:r>
            <a:r>
              <a:rPr lang="en-US" altLang="ko-KR" sz="5600" dirty="0"/>
              <a:t>)</a:t>
            </a:r>
          </a:p>
          <a:p>
            <a:pPr marL="0" indent="0">
              <a:buNone/>
            </a:pPr>
            <a:br>
              <a:rPr lang="en-US" altLang="ko-KR" sz="5600" dirty="0"/>
            </a:br>
            <a:br>
              <a:rPr lang="en-US" altLang="ko-KR" sz="5600" dirty="0"/>
            </a:br>
            <a:r>
              <a:rPr lang="en-US" altLang="ko-KR" sz="5600" dirty="0"/>
              <a:t># Predicting the Test set results</a:t>
            </a:r>
          </a:p>
          <a:p>
            <a:pPr marL="0" indent="0">
              <a:buNone/>
            </a:pPr>
            <a:r>
              <a:rPr lang="en-US" altLang="ko-KR" sz="5600" dirty="0" err="1"/>
              <a:t>y_pred</a:t>
            </a:r>
            <a:r>
              <a:rPr lang="en-US" altLang="ko-KR" sz="5600" dirty="0"/>
              <a:t> = </a:t>
            </a:r>
            <a:r>
              <a:rPr lang="en-US" altLang="ko-KR" sz="5600" dirty="0" err="1"/>
              <a:t>classifier.predict</a:t>
            </a:r>
            <a:r>
              <a:rPr lang="en-US" altLang="ko-KR" sz="5600" dirty="0"/>
              <a:t>(</a:t>
            </a:r>
            <a:r>
              <a:rPr lang="en-US" altLang="ko-KR" sz="5600" dirty="0" err="1"/>
              <a:t>x_train</a:t>
            </a:r>
            <a:r>
              <a:rPr lang="en-US" altLang="ko-KR" sz="5600" dirty="0"/>
              <a:t>)</a:t>
            </a:r>
          </a:p>
          <a:p>
            <a:pPr marL="0" indent="0">
              <a:buNone/>
            </a:pPr>
            <a:r>
              <a:rPr lang="en-US" altLang="ko-KR" sz="5600" dirty="0"/>
              <a:t>print('Accuracy for train set for Decision Tree ={}'.format(</a:t>
            </a:r>
            <a:r>
              <a:rPr lang="en-US" altLang="ko-KR" sz="5600" dirty="0" err="1"/>
              <a:t>sklearn.metrics.accuracy_score</a:t>
            </a:r>
            <a:r>
              <a:rPr lang="en-US" altLang="ko-KR" sz="5600" dirty="0"/>
              <a:t>(</a:t>
            </a:r>
            <a:r>
              <a:rPr lang="en-US" altLang="ko-KR" sz="5600" dirty="0" err="1"/>
              <a:t>y_train,y_pred</a:t>
            </a:r>
            <a:r>
              <a:rPr lang="en-US" altLang="ko-KR" sz="5600" dirty="0"/>
              <a:t>)))</a:t>
            </a:r>
          </a:p>
          <a:p>
            <a:pPr marL="0" indent="0">
              <a:buNone/>
            </a:pPr>
            <a:br>
              <a:rPr lang="en-US" altLang="ko-KR" sz="5600" dirty="0"/>
            </a:br>
            <a:r>
              <a:rPr lang="en-US" altLang="ko-KR" sz="5600" dirty="0" err="1"/>
              <a:t>y_pred</a:t>
            </a:r>
            <a:r>
              <a:rPr lang="en-US" altLang="ko-KR" sz="5600" dirty="0"/>
              <a:t> = </a:t>
            </a:r>
            <a:r>
              <a:rPr lang="en-US" altLang="ko-KR" sz="5600" dirty="0" err="1"/>
              <a:t>classifier.predict</a:t>
            </a:r>
            <a:r>
              <a:rPr lang="en-US" altLang="ko-KR" sz="5600" dirty="0"/>
              <a:t>(</a:t>
            </a:r>
            <a:r>
              <a:rPr lang="en-US" altLang="ko-KR" sz="5600" dirty="0" err="1"/>
              <a:t>x_test</a:t>
            </a:r>
            <a:r>
              <a:rPr lang="en-US" altLang="ko-KR" sz="5600" dirty="0"/>
              <a:t>)</a:t>
            </a:r>
          </a:p>
          <a:p>
            <a:pPr marL="0" indent="0">
              <a:buNone/>
            </a:pPr>
            <a:r>
              <a:rPr lang="en-US" altLang="ko-KR" sz="5600" dirty="0"/>
              <a:t>print('Accuracy for test set for Decision Tree ={}'.format(</a:t>
            </a:r>
            <a:r>
              <a:rPr lang="en-US" altLang="ko-KR" sz="5600" dirty="0" err="1"/>
              <a:t>sklearn.metrics.accuracy_score</a:t>
            </a:r>
            <a:r>
              <a:rPr lang="en-US" altLang="ko-KR" sz="5600" dirty="0"/>
              <a:t>(</a:t>
            </a:r>
            <a:r>
              <a:rPr lang="en-US" altLang="ko-KR" sz="5600" dirty="0" err="1"/>
              <a:t>y_test,y_pred</a:t>
            </a:r>
            <a:r>
              <a:rPr lang="en-US" altLang="ko-KR" sz="5600" dirty="0"/>
              <a:t>)))</a:t>
            </a:r>
          </a:p>
          <a:p>
            <a:pPr marL="0" indent="0">
              <a:buNone/>
            </a:pPr>
            <a:br>
              <a:rPr lang="en-US" altLang="ko-KR" sz="5600" dirty="0"/>
            </a:br>
            <a:endParaRPr lang="en-US" altLang="ko-KR" sz="56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7BA67A6-A10C-4B2A-AB52-F22790AA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971" y="2209770"/>
            <a:ext cx="6995887" cy="1687345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Accuracy for training set for Decision Tree = 1.0</a:t>
            </a:r>
            <a:br>
              <a:rPr lang="en-US" altLang="ko-KR" sz="1800" b="1" dirty="0"/>
            </a:br>
            <a:r>
              <a:rPr lang="en-US" altLang="ko-KR" sz="1800" b="1" dirty="0"/>
              <a:t>Accuracy for test set for Decision Tree = 0.80327868852459</a:t>
            </a:r>
          </a:p>
        </p:txBody>
      </p:sp>
    </p:spTree>
    <p:extLst>
      <p:ext uri="{BB962C8B-B14F-4D97-AF65-F5344CB8AC3E}">
        <p14:creationId xmlns:p14="http://schemas.microsoft.com/office/powerpoint/2010/main" val="391171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76441-DF14-44AD-810D-EA932E30B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43" y="96928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#########################################random forest##############</a:t>
            </a:r>
          </a:p>
          <a:p>
            <a:pPr marL="0" indent="0">
              <a:buNone/>
            </a:pPr>
            <a:r>
              <a:rPr lang="en-US" altLang="ko-KR" sz="1400" dirty="0"/>
              <a:t>from </a:t>
            </a:r>
            <a:r>
              <a:rPr lang="en-US" altLang="ko-KR" sz="1400" dirty="0" err="1"/>
              <a:t>sklearn.ensemble</a:t>
            </a:r>
            <a:r>
              <a:rPr lang="en-US" altLang="ko-KR" sz="1400" dirty="0"/>
              <a:t> import </a:t>
            </a:r>
            <a:r>
              <a:rPr lang="en-US" altLang="ko-KR" sz="1400" dirty="0" err="1"/>
              <a:t>RandomForestClassifier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classifier = </a:t>
            </a:r>
            <a:r>
              <a:rPr lang="en-US" altLang="ko-KR" sz="1400" dirty="0" err="1"/>
              <a:t>RandomForestClassifier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n_estimators</a:t>
            </a:r>
            <a:r>
              <a:rPr lang="en-US" altLang="ko-KR" sz="1400" dirty="0"/>
              <a:t> = 10)</a:t>
            </a:r>
          </a:p>
          <a:p>
            <a:pPr marL="0" indent="0">
              <a:buNone/>
            </a:pPr>
            <a:r>
              <a:rPr lang="en-US" altLang="ko-KR" sz="1400" dirty="0" err="1"/>
              <a:t>classifier.fit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x_train</a:t>
            </a:r>
            <a:r>
              <a:rPr lang="en-US" altLang="ko-KR" sz="1400" dirty="0"/>
              <a:t>, </a:t>
            </a:r>
            <a:r>
              <a:rPr lang="en-US" altLang="ko-KR" sz="1400" dirty="0" err="1"/>
              <a:t>y_train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/>
              <a:t># Predicting the Test set results</a:t>
            </a:r>
          </a:p>
          <a:p>
            <a:pPr marL="0" indent="0">
              <a:buNone/>
            </a:pPr>
            <a:r>
              <a:rPr lang="en-US" altLang="ko-KR" sz="1400" dirty="0" err="1"/>
              <a:t>y_pred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classifier.predict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x_train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print('Accuracy for train set for Random Forest ={}'.format(</a:t>
            </a:r>
            <a:r>
              <a:rPr lang="en-US" altLang="ko-KR" sz="1400" dirty="0" err="1"/>
              <a:t>sklearn.metrics.accuracy_score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y_train,y_pred</a:t>
            </a:r>
            <a:r>
              <a:rPr lang="en-US" altLang="ko-KR" sz="1400" dirty="0"/>
              <a:t>)))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 err="1"/>
              <a:t>y_pred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classifier.predict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x_test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print('Accuracy for test set for Random Forest ={}'.format(</a:t>
            </a:r>
            <a:r>
              <a:rPr lang="en-US" altLang="ko-KR" sz="1400" dirty="0" err="1"/>
              <a:t>sklearn.metrics.accuracy_score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y_test,y_pred</a:t>
            </a:r>
            <a:r>
              <a:rPr lang="en-US" altLang="ko-KR" sz="1400" dirty="0"/>
              <a:t>)))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8CED186-EB00-4641-B574-C26EA3A4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3456" y="1997498"/>
            <a:ext cx="6995887" cy="1687345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Accuracy for training set for Random Forest = 0.9793388429</a:t>
            </a:r>
            <a:br>
              <a:rPr lang="en-US" altLang="ko-KR" sz="1800" b="1" dirty="0"/>
            </a:br>
            <a:r>
              <a:rPr lang="en-US" altLang="ko-KR" sz="1800" b="1" dirty="0"/>
              <a:t>Accuracy for test set for Random Forest = 0.8360655737704</a:t>
            </a:r>
          </a:p>
        </p:txBody>
      </p:sp>
    </p:spTree>
    <p:extLst>
      <p:ext uri="{BB962C8B-B14F-4D97-AF65-F5344CB8AC3E}">
        <p14:creationId xmlns:p14="http://schemas.microsoft.com/office/powerpoint/2010/main" val="95536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834C5-856D-4EDB-BE16-D1D451B19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71" y="1724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##</a:t>
            </a:r>
            <a:r>
              <a:rPr lang="ko-KR" altLang="en-US" sz="1400" dirty="0" err="1"/>
              <a:t>로제스틱</a:t>
            </a:r>
            <a:r>
              <a:rPr lang="ko-KR" altLang="en-US" sz="1400" dirty="0"/>
              <a:t> 회귀</a:t>
            </a:r>
          </a:p>
          <a:p>
            <a:pPr marL="0" indent="0">
              <a:buNone/>
            </a:pPr>
            <a:r>
              <a:rPr lang="en-US" altLang="ko-KR" sz="1400" dirty="0"/>
              <a:t>from </a:t>
            </a:r>
            <a:r>
              <a:rPr lang="en-US" altLang="ko-KR" sz="1400" dirty="0" err="1"/>
              <a:t>sklearn.linear_model</a:t>
            </a:r>
            <a:r>
              <a:rPr lang="en-US" altLang="ko-KR" sz="1400" dirty="0"/>
              <a:t> import </a:t>
            </a:r>
            <a:r>
              <a:rPr lang="en-US" altLang="ko-KR" sz="1400" dirty="0" err="1"/>
              <a:t>LogisticRegression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classifier=</a:t>
            </a:r>
            <a:r>
              <a:rPr lang="en-US" altLang="ko-KR" sz="1400" dirty="0" err="1"/>
              <a:t>LogisticRegression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 err="1"/>
              <a:t>classifier.fit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x_train,y_train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 err="1"/>
              <a:t>y_pred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classifier.predict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x_train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print('Accuracy for train set for logistic regression={}'.format(</a:t>
            </a:r>
            <a:r>
              <a:rPr lang="en-US" altLang="ko-KR" sz="1400" dirty="0" err="1"/>
              <a:t>sklearn.metrics.accuracy_score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y_train,y_pred</a:t>
            </a:r>
            <a:r>
              <a:rPr lang="en-US" altLang="ko-KR" sz="1400" dirty="0"/>
              <a:t>)))</a:t>
            </a:r>
          </a:p>
          <a:p>
            <a:pPr marL="0" indent="0">
              <a:buNone/>
            </a:pP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 err="1"/>
              <a:t>y_pred</a:t>
            </a:r>
            <a:r>
              <a:rPr lang="en-US" altLang="ko-KR" sz="1400" dirty="0"/>
              <a:t>=</a:t>
            </a:r>
            <a:r>
              <a:rPr lang="en-US" altLang="ko-KR" sz="1400" dirty="0" err="1"/>
              <a:t>logreg.predict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x_test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print('Accuracy for test set for logistic regression={}'.format(</a:t>
            </a:r>
            <a:r>
              <a:rPr lang="en-US" altLang="ko-KR" sz="1400" dirty="0" err="1"/>
              <a:t>sklearn.metrics.accuracy_score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y_test,y_pred</a:t>
            </a:r>
            <a:r>
              <a:rPr lang="en-US" altLang="ko-KR" sz="1400" dirty="0"/>
              <a:t>)))</a:t>
            </a:r>
          </a:p>
          <a:p>
            <a:pPr marL="0" indent="0">
              <a:buNone/>
            </a:pPr>
            <a:r>
              <a:rPr lang="en-US" altLang="ko-KR" sz="1400" dirty="0"/>
              <a:t>print()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7AF47FB-0E3C-41C9-AE80-EFE68DED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085" y="1934763"/>
            <a:ext cx="7489372" cy="1687345"/>
          </a:xfrm>
        </p:spPr>
        <p:txBody>
          <a:bodyPr>
            <a:normAutofit/>
          </a:bodyPr>
          <a:lstStyle/>
          <a:p>
            <a:br>
              <a:rPr lang="en-US" altLang="ko-KR" sz="1800" b="1" dirty="0"/>
            </a:br>
            <a:r>
              <a:rPr lang="en-US" altLang="ko-KR" sz="1800" b="1" dirty="0"/>
              <a:t>The </a:t>
            </a:r>
            <a:r>
              <a:rPr lang="en-US" altLang="ko-KR" sz="1800" b="1" dirty="0" err="1"/>
              <a:t>acuuracy</a:t>
            </a:r>
            <a:r>
              <a:rPr lang="en-US" altLang="ko-KR" sz="1800" b="1" dirty="0"/>
              <a:t> of the model = TP+TN/(TP+TN+FP+FN) =  0.852459016393442</a:t>
            </a:r>
            <a:br>
              <a:rPr lang="en-US" altLang="ko-KR" sz="1800" b="1" dirty="0"/>
            </a:br>
            <a:r>
              <a:rPr lang="en-US" altLang="ko-KR" sz="1800" b="1" dirty="0"/>
              <a:t> The </a:t>
            </a:r>
            <a:r>
              <a:rPr lang="en-US" altLang="ko-KR" sz="1800" b="1" dirty="0" err="1"/>
              <a:t>Missclassification</a:t>
            </a:r>
            <a:r>
              <a:rPr lang="en-US" altLang="ko-KR" sz="1800" b="1" dirty="0"/>
              <a:t> = 1-Accuracy =  0.14754098360655743 </a:t>
            </a:r>
          </a:p>
        </p:txBody>
      </p:sp>
    </p:spTree>
    <p:extLst>
      <p:ext uri="{BB962C8B-B14F-4D97-AF65-F5344CB8AC3E}">
        <p14:creationId xmlns:p14="http://schemas.microsoft.com/office/powerpoint/2010/main" val="408737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25C2804-87F6-4B10-AF0E-4010420E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628" y="1951092"/>
            <a:ext cx="7489372" cy="1687345"/>
          </a:xfrm>
        </p:spPr>
        <p:txBody>
          <a:bodyPr>
            <a:normAutofit/>
          </a:bodyPr>
          <a:lstStyle/>
          <a:p>
            <a:br>
              <a:rPr lang="en-US" altLang="ko-KR" sz="1800" b="1" dirty="0"/>
            </a:br>
            <a:r>
              <a:rPr lang="ko-KR" altLang="en-US" sz="1800" b="1" dirty="0"/>
              <a:t>정확도</a:t>
            </a:r>
            <a:r>
              <a:rPr lang="en-US" altLang="ko-KR" sz="1800" b="1" dirty="0"/>
              <a:t>= TP+TN/(TP+TN+FP+FN) =  0.852459016393442</a:t>
            </a:r>
            <a:br>
              <a:rPr lang="en-US" altLang="ko-KR" sz="1800" b="1" dirty="0"/>
            </a:br>
            <a:r>
              <a:rPr lang="ko-KR" altLang="en-US" sz="1800" b="1" dirty="0" err="1"/>
              <a:t>오분류율</a:t>
            </a:r>
            <a:r>
              <a:rPr lang="en-US" altLang="ko-KR" sz="1800" b="1" dirty="0"/>
              <a:t>= 1-Accuracy =  0.14754098360655743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ABB85E-431E-4680-B187-62F4D5F7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53" y="1938337"/>
            <a:ext cx="43338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46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E33EC-615A-40EC-B7D8-80A2B205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2400" dirty="0"/>
              <a:t>앙상블</a:t>
            </a:r>
            <a:r>
              <a:rPr lang="en-US" altLang="ko-KR" sz="2400" dirty="0"/>
              <a:t>:</a:t>
            </a:r>
            <a:r>
              <a:rPr lang="ko-KR" altLang="en-US" dirty="0"/>
              <a:t> </a:t>
            </a:r>
            <a:r>
              <a:rPr lang="ko-KR" altLang="en-US" sz="2700" dirty="0" err="1"/>
              <a:t>머신러닝에서</a:t>
            </a:r>
            <a:r>
              <a:rPr lang="ko-KR" altLang="en-US" sz="2700" dirty="0"/>
              <a:t> </a:t>
            </a:r>
            <a:r>
              <a:rPr lang="ko-KR" altLang="en-US" sz="2700" dirty="0" err="1"/>
              <a:t>여러개의</a:t>
            </a:r>
            <a:r>
              <a:rPr lang="ko-KR" altLang="en-US" sz="2700" dirty="0"/>
              <a:t> 모델을 학습시켜 그 모델들의 예측결과들을 이용해 하나의 모델보다 더 나은 값을 예측하는 방법을 말한다</a:t>
            </a:r>
            <a:r>
              <a:rPr lang="en-US" altLang="ko-KR" sz="2700" dirty="0"/>
              <a:t>.</a:t>
            </a:r>
            <a:br>
              <a:rPr lang="ko-KR" altLang="en-US" sz="1600" dirty="0"/>
            </a:br>
            <a:br>
              <a:rPr lang="ko-KR" altLang="en-US" sz="1600" dirty="0"/>
            </a:br>
            <a:endParaRPr lang="ko-KR" altLang="en-US" sz="16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F637816-159E-4461-B375-A83B01C7BD1F}"/>
              </a:ext>
            </a:extLst>
          </p:cNvPr>
          <p:cNvSpPr txBox="1">
            <a:spLocks/>
          </p:cNvSpPr>
          <p:nvPr/>
        </p:nvSpPr>
        <p:spPr>
          <a:xfrm>
            <a:off x="1148443" y="2256615"/>
            <a:ext cx="7489372" cy="3029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Voting</a:t>
            </a:r>
          </a:p>
          <a:p>
            <a:pPr marL="742950" indent="-742950"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Bagging</a:t>
            </a:r>
          </a:p>
          <a:p>
            <a:pPr marL="742950" indent="-742950"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</a:p>
          <a:p>
            <a:pPr marL="742950" indent="-742950"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stacking</a:t>
            </a:r>
          </a:p>
          <a:p>
            <a:pPr marL="742950" indent="-7429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1416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2C572-C1E9-47CB-B308-A8BF9F6B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Voting </a:t>
            </a:r>
            <a:r>
              <a:rPr lang="ko-KR" altLang="en-US" sz="2400" dirty="0"/>
              <a:t>앙상블</a:t>
            </a:r>
            <a:r>
              <a:rPr lang="en-US" altLang="ko-KR" sz="2400" dirty="0"/>
              <a:t>:</a:t>
            </a:r>
            <a:r>
              <a:rPr lang="ko-KR" altLang="en-US" sz="2400" dirty="0"/>
              <a:t>하나의 데이터셋을 가지고 여러가지 </a:t>
            </a:r>
            <a:r>
              <a:rPr lang="ko-KR" altLang="en-US" sz="2400" dirty="0" err="1"/>
              <a:t>머신러닝</a:t>
            </a:r>
            <a:r>
              <a:rPr lang="ko-KR" altLang="en-US" sz="2400" dirty="0"/>
              <a:t> 클래스에게 물어봐서 과반수 투표</a:t>
            </a:r>
            <a:br>
              <a:rPr lang="en-US" altLang="ko-KR" sz="2800" dirty="0"/>
            </a:br>
            <a:endParaRPr lang="ko-KR" altLang="en-US" sz="28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58621E9-7143-4A0C-A746-907B1701C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456"/>
            <a:ext cx="9601201" cy="48332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5600" dirty="0"/>
              <a:t>knn_model=</a:t>
            </a:r>
            <a:r>
              <a:rPr lang="en-US" altLang="ko-KR" sz="5600" dirty="0" err="1"/>
              <a:t>KNeighborsClassifier</a:t>
            </a:r>
            <a:r>
              <a:rPr lang="en-US" altLang="ko-KR" sz="5600" dirty="0"/>
              <a:t>(</a:t>
            </a:r>
            <a:r>
              <a:rPr lang="en-US" altLang="ko-KR" sz="5600" dirty="0" err="1"/>
              <a:t>n_neighbors</a:t>
            </a:r>
            <a:r>
              <a:rPr lang="en-US" altLang="ko-KR" sz="5600" dirty="0"/>
              <a:t>=5)</a:t>
            </a:r>
          </a:p>
          <a:p>
            <a:pPr marL="0" indent="0">
              <a:buNone/>
            </a:pPr>
            <a:r>
              <a:rPr lang="en-US" altLang="ko-KR" sz="5600" dirty="0" err="1"/>
              <a:t>svc_model</a:t>
            </a:r>
            <a:r>
              <a:rPr lang="en-US" altLang="ko-KR" sz="5600" dirty="0"/>
              <a:t>=SVC()</a:t>
            </a:r>
          </a:p>
          <a:p>
            <a:pPr marL="0" indent="0">
              <a:buNone/>
            </a:pPr>
            <a:r>
              <a:rPr lang="en-US" altLang="ko-KR" sz="5600" dirty="0" err="1"/>
              <a:t>dt_model</a:t>
            </a:r>
            <a:r>
              <a:rPr lang="en-US" altLang="ko-KR" sz="5600" dirty="0"/>
              <a:t>=</a:t>
            </a:r>
            <a:r>
              <a:rPr lang="en-US" altLang="ko-KR" sz="5600" dirty="0" err="1"/>
              <a:t>DecisionTreeClassifier</a:t>
            </a:r>
            <a:r>
              <a:rPr lang="en-US" altLang="ko-KR" sz="5600" dirty="0"/>
              <a:t>()</a:t>
            </a:r>
          </a:p>
          <a:p>
            <a:pPr marL="0" indent="0">
              <a:buNone/>
            </a:pPr>
            <a:r>
              <a:rPr lang="en-US" altLang="ko-KR" sz="5600" dirty="0" err="1"/>
              <a:t>lr_model</a:t>
            </a:r>
            <a:r>
              <a:rPr lang="en-US" altLang="ko-KR" sz="5600" dirty="0"/>
              <a:t>=</a:t>
            </a:r>
            <a:r>
              <a:rPr lang="en-US" altLang="ko-KR" sz="5600" dirty="0" err="1"/>
              <a:t>LogisticRegression</a:t>
            </a:r>
            <a:r>
              <a:rPr lang="en-US" altLang="ko-KR" sz="5600" dirty="0"/>
              <a:t>()</a:t>
            </a:r>
          </a:p>
          <a:p>
            <a:pPr marL="0" indent="0">
              <a:buNone/>
            </a:pPr>
            <a:br>
              <a:rPr lang="en-US" altLang="ko-KR" sz="5600" dirty="0"/>
            </a:br>
            <a:r>
              <a:rPr lang="en-US" altLang="ko-KR" sz="5600" dirty="0"/>
              <a:t>ensemble=</a:t>
            </a:r>
            <a:r>
              <a:rPr lang="en-US" altLang="ko-KR" sz="5600" dirty="0" err="1"/>
              <a:t>VotingClassifier</a:t>
            </a:r>
            <a:r>
              <a:rPr lang="en-US" altLang="ko-KR" sz="5600" dirty="0"/>
              <a:t>(estimators=[('</a:t>
            </a:r>
            <a:r>
              <a:rPr lang="en-US" altLang="ko-KR" sz="5600" dirty="0" err="1"/>
              <a:t>lr</a:t>
            </a:r>
            <a:r>
              <a:rPr lang="en-US" altLang="ko-KR" sz="5600" dirty="0"/>
              <a:t>',</a:t>
            </a:r>
            <a:r>
              <a:rPr lang="en-US" altLang="ko-KR" sz="5600" dirty="0" err="1"/>
              <a:t>lr_model</a:t>
            </a:r>
            <a:r>
              <a:rPr lang="en-US" altLang="ko-KR" sz="5600" dirty="0"/>
              <a:t>),</a:t>
            </a:r>
          </a:p>
          <a:p>
            <a:pPr marL="0" indent="0">
              <a:buNone/>
            </a:pPr>
            <a:r>
              <a:rPr lang="en-US" altLang="ko-KR" sz="5600" dirty="0"/>
              <a:t>                                      ('</a:t>
            </a:r>
            <a:r>
              <a:rPr lang="en-US" altLang="ko-KR" sz="5600" dirty="0" err="1"/>
              <a:t>knn</a:t>
            </a:r>
            <a:r>
              <a:rPr lang="en-US" altLang="ko-KR" sz="5600" dirty="0"/>
              <a:t>',</a:t>
            </a:r>
            <a:r>
              <a:rPr lang="en-US" altLang="ko-KR" sz="5600" dirty="0" err="1"/>
              <a:t>knn_model</a:t>
            </a:r>
            <a:r>
              <a:rPr lang="en-US" altLang="ko-KR" sz="5600" dirty="0"/>
              <a:t>),</a:t>
            </a:r>
          </a:p>
          <a:p>
            <a:pPr marL="0" indent="0">
              <a:buNone/>
            </a:pPr>
            <a:r>
              <a:rPr lang="en-US" altLang="ko-KR" sz="5600" dirty="0"/>
              <a:t>                                      ('svc',</a:t>
            </a:r>
            <a:r>
              <a:rPr lang="en-US" altLang="ko-KR" sz="5600" dirty="0" err="1"/>
              <a:t>svc_model</a:t>
            </a:r>
            <a:r>
              <a:rPr lang="en-US" altLang="ko-KR" sz="5600" dirty="0"/>
              <a:t>),</a:t>
            </a:r>
          </a:p>
          <a:p>
            <a:pPr marL="0" indent="0">
              <a:buNone/>
            </a:pPr>
            <a:r>
              <a:rPr lang="en-US" altLang="ko-KR" sz="5600" dirty="0"/>
              <a:t>                                      ('dt',</a:t>
            </a:r>
            <a:r>
              <a:rPr lang="en-US" altLang="ko-KR" sz="5600" dirty="0" err="1"/>
              <a:t>dt_model</a:t>
            </a:r>
            <a:r>
              <a:rPr lang="en-US" altLang="ko-KR" sz="5600" dirty="0"/>
              <a:t>)])</a:t>
            </a:r>
          </a:p>
          <a:p>
            <a:pPr marL="0" indent="0">
              <a:buNone/>
            </a:pPr>
            <a:br>
              <a:rPr lang="en-US" altLang="ko-KR" sz="5600" dirty="0"/>
            </a:br>
            <a:r>
              <a:rPr lang="en-US" altLang="ko-KR" sz="5600" dirty="0" err="1"/>
              <a:t>lr_model.fit</a:t>
            </a:r>
            <a:r>
              <a:rPr lang="en-US" altLang="ko-KR" sz="5600" dirty="0"/>
              <a:t>(</a:t>
            </a:r>
            <a:r>
              <a:rPr lang="en-US" altLang="ko-KR" sz="5600" dirty="0" err="1"/>
              <a:t>x_train,y_train</a:t>
            </a:r>
            <a:r>
              <a:rPr lang="en-US" altLang="ko-KR" sz="5600" dirty="0"/>
              <a:t>)</a:t>
            </a:r>
          </a:p>
          <a:p>
            <a:pPr marL="0" indent="0">
              <a:buNone/>
            </a:pPr>
            <a:r>
              <a:rPr lang="en-US" altLang="ko-KR" sz="5600" dirty="0" err="1"/>
              <a:t>knn_model.fit</a:t>
            </a:r>
            <a:r>
              <a:rPr lang="en-US" altLang="ko-KR" sz="5600" dirty="0"/>
              <a:t>(</a:t>
            </a:r>
            <a:r>
              <a:rPr lang="en-US" altLang="ko-KR" sz="5600" dirty="0" err="1"/>
              <a:t>x_train,y_train</a:t>
            </a:r>
            <a:r>
              <a:rPr lang="en-US" altLang="ko-KR" sz="5600" dirty="0"/>
              <a:t>)</a:t>
            </a:r>
          </a:p>
          <a:p>
            <a:pPr marL="0" indent="0">
              <a:buNone/>
            </a:pPr>
            <a:r>
              <a:rPr lang="en-US" altLang="ko-KR" sz="5600" dirty="0" err="1"/>
              <a:t>svc_model.fit</a:t>
            </a:r>
            <a:r>
              <a:rPr lang="en-US" altLang="ko-KR" sz="5600" dirty="0"/>
              <a:t>(</a:t>
            </a:r>
            <a:r>
              <a:rPr lang="en-US" altLang="ko-KR" sz="5600" dirty="0" err="1"/>
              <a:t>x_train,y_train</a:t>
            </a:r>
            <a:r>
              <a:rPr lang="en-US" altLang="ko-KR" sz="5600" dirty="0"/>
              <a:t>)</a:t>
            </a:r>
          </a:p>
          <a:p>
            <a:pPr marL="0" indent="0">
              <a:buNone/>
            </a:pPr>
            <a:r>
              <a:rPr lang="en-US" altLang="ko-KR" sz="5600" dirty="0" err="1"/>
              <a:t>dt_model.fit</a:t>
            </a:r>
            <a:r>
              <a:rPr lang="en-US" altLang="ko-KR" sz="5600" dirty="0"/>
              <a:t>(</a:t>
            </a:r>
            <a:r>
              <a:rPr lang="en-US" altLang="ko-KR" sz="5600" dirty="0" err="1"/>
              <a:t>x_train,y_train</a:t>
            </a:r>
            <a:r>
              <a:rPr lang="en-US" altLang="ko-KR" sz="5600" dirty="0"/>
              <a:t>)</a:t>
            </a:r>
          </a:p>
          <a:p>
            <a:pPr marL="0" indent="0">
              <a:buNone/>
            </a:pPr>
            <a:r>
              <a:rPr lang="en-US" altLang="ko-KR" sz="5600" dirty="0" err="1"/>
              <a:t>ensemble.fit</a:t>
            </a:r>
            <a:r>
              <a:rPr lang="en-US" altLang="ko-KR" sz="5600" dirty="0"/>
              <a:t>(</a:t>
            </a:r>
            <a:r>
              <a:rPr lang="en-US" altLang="ko-KR" sz="5600" dirty="0" err="1"/>
              <a:t>x_train,y_train</a:t>
            </a:r>
            <a:r>
              <a:rPr lang="en-US" altLang="ko-KR" sz="5600" dirty="0"/>
              <a:t>)</a:t>
            </a:r>
          </a:p>
          <a:p>
            <a:pPr marL="0" indent="0">
              <a:buNone/>
            </a:pPr>
            <a:br>
              <a:rPr lang="en-US" altLang="ko-KR" sz="5600" dirty="0"/>
            </a:br>
            <a:r>
              <a:rPr lang="en-US" altLang="ko-KR" sz="5600" dirty="0" err="1"/>
              <a:t>kfold</a:t>
            </a:r>
            <a:r>
              <a:rPr lang="en-US" altLang="ko-KR" sz="5600" dirty="0"/>
              <a:t>=</a:t>
            </a:r>
            <a:r>
              <a:rPr lang="en-US" altLang="ko-KR" sz="5600" dirty="0" err="1"/>
              <a:t>KFold</a:t>
            </a:r>
            <a:r>
              <a:rPr lang="en-US" altLang="ko-KR" sz="5600" dirty="0"/>
              <a:t>(</a:t>
            </a:r>
            <a:r>
              <a:rPr lang="en-US" altLang="ko-KR" sz="5600" dirty="0" err="1"/>
              <a:t>n_splits</a:t>
            </a:r>
            <a:r>
              <a:rPr lang="en-US" altLang="ko-KR" sz="5600" dirty="0"/>
              <a:t>=5,shuffle=True)</a:t>
            </a:r>
          </a:p>
          <a:p>
            <a:pPr marL="0" indent="0">
              <a:buNone/>
            </a:pPr>
            <a:r>
              <a:rPr lang="fr-FR" altLang="ko-KR" sz="5600" dirty="0"/>
              <a:t>ensemble_scores=cross_val_score(ensemble,x_train,y_train,cv=kfold,n_jobs=-1)</a:t>
            </a:r>
          </a:p>
          <a:p>
            <a:pPr marL="0" indent="0">
              <a:buNone/>
            </a:pPr>
            <a:br>
              <a:rPr lang="fr-FR" altLang="ko-KR" dirty="0"/>
            </a:br>
            <a:endParaRPr lang="fr-FR" altLang="ko-KR" dirty="0"/>
          </a:p>
          <a:p>
            <a:pPr marL="0" indent="0">
              <a:buNone/>
            </a:pPr>
            <a:endParaRPr lang="en-US" altLang="ko-KR" sz="15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53C534-6C18-4A2A-8E5E-73DC4EFC3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209" y="2562224"/>
            <a:ext cx="5344206" cy="201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4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BC688-0117-44E6-A7AD-1F0F7BBA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bagging:</a:t>
            </a:r>
            <a:r>
              <a:rPr lang="ko-KR" altLang="en-US" sz="2400" dirty="0"/>
              <a:t>여러가지 데이터셋을 가지고 </a:t>
            </a:r>
            <a:r>
              <a:rPr lang="en-US" altLang="ko-KR" sz="2400" dirty="0"/>
              <a:t>1</a:t>
            </a:r>
            <a:r>
              <a:rPr lang="ko-KR" altLang="en-US" sz="2400" dirty="0"/>
              <a:t>개의 알고리즘으로 </a:t>
            </a:r>
            <a:r>
              <a:rPr lang="ko-KR" altLang="en-US" sz="2400" dirty="0" err="1"/>
              <a:t>여러개의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예측기</a:t>
            </a:r>
            <a:r>
              <a:rPr lang="ko-KR" altLang="en-US" sz="2400" dirty="0"/>
              <a:t> 생성</a:t>
            </a:r>
            <a:br>
              <a:rPr lang="en-US" altLang="ko-KR" sz="1800" dirty="0"/>
            </a:br>
            <a:endParaRPr lang="ko-KR" altLang="en-US" sz="1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A6D28A6-CB59-45F2-81EE-077FEAC3BE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480" y="2135868"/>
            <a:ext cx="5362706" cy="361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8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8420-D7D7-4B7B-917E-D15F93D6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/>
              <a:t>Boosting </a:t>
            </a:r>
            <a:r>
              <a:rPr lang="ko-KR" altLang="en-US" sz="2400" dirty="0"/>
              <a:t>앙상블</a:t>
            </a:r>
            <a:r>
              <a:rPr lang="en-US" altLang="ko-KR" sz="2400" dirty="0"/>
              <a:t>:</a:t>
            </a:r>
            <a:r>
              <a:rPr lang="ko-KR" altLang="en-US" sz="2400" dirty="0"/>
              <a:t>취합을 하지 않고 점진적으로 학습시키면서 연결한다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4ED9C-E418-4FAE-AF9E-C60072FE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3163238"/>
            <a:ext cx="4648200" cy="2272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첫번째에게 물어봐서 </a:t>
            </a:r>
            <a:r>
              <a:rPr lang="ko-KR" altLang="en-US" sz="1600" dirty="0" err="1"/>
              <a:t>틀린것</a:t>
            </a:r>
            <a:r>
              <a:rPr lang="ko-KR" altLang="en-US" sz="1600" dirty="0"/>
              <a:t> 보완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두번째에게서 </a:t>
            </a:r>
            <a:r>
              <a:rPr lang="ko-KR" altLang="en-US" sz="1600" dirty="0" err="1"/>
              <a:t>틀린것</a:t>
            </a:r>
            <a:r>
              <a:rPr lang="ko-KR" altLang="en-US" sz="1600" dirty="0"/>
              <a:t> 보완 </a:t>
            </a:r>
            <a:r>
              <a:rPr lang="ko-KR" altLang="en-US" sz="1600" dirty="0" err="1"/>
              <a:t>이런식으로</a:t>
            </a:r>
            <a:r>
              <a:rPr lang="ko-KR" altLang="en-US" sz="1600" dirty="0"/>
              <a:t> 점진적인 방법을 </a:t>
            </a:r>
            <a:r>
              <a:rPr lang="en-US" altLang="ko-KR" sz="1600" dirty="0"/>
              <a:t>boosting</a:t>
            </a:r>
            <a:r>
              <a:rPr lang="ko-KR" altLang="en-US" sz="1600" dirty="0" err="1"/>
              <a:t>이라고함</a:t>
            </a:r>
            <a:endParaRPr lang="en-US" altLang="ko-KR" sz="1600" dirty="0"/>
          </a:p>
          <a:p>
            <a:pPr marL="0" indent="0">
              <a:buNone/>
            </a:pPr>
            <a:br>
              <a:rPr lang="ko-KR" altLang="en-US" sz="1600" dirty="0"/>
            </a:br>
            <a:r>
              <a:rPr lang="ko-KR" altLang="en-US" sz="1600" dirty="0"/>
              <a:t>가중치를 높여가면서 하는 </a:t>
            </a:r>
            <a:r>
              <a:rPr lang="en-US" altLang="ko-KR" sz="1600" dirty="0" err="1"/>
              <a:t>adaboost</a:t>
            </a:r>
            <a:r>
              <a:rPr lang="ko-KR" altLang="en-US" sz="1600" dirty="0"/>
              <a:t>가 있고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틀린 오차를 학습시키는 </a:t>
            </a:r>
            <a:r>
              <a:rPr lang="en-US" altLang="ko-KR" sz="1600" dirty="0"/>
              <a:t>gradient boosting</a:t>
            </a:r>
            <a:r>
              <a:rPr lang="ko-KR" altLang="en-US" sz="1600" dirty="0"/>
              <a:t>이 있음</a:t>
            </a:r>
            <a:br>
              <a:rPr lang="en-US" altLang="ko-KR" sz="1600" dirty="0"/>
            </a:br>
            <a:endParaRPr lang="ko-KR" altLang="en-US" sz="16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7FE1F50-0A9F-4B13-8418-05BAAD78F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58" y="2841915"/>
            <a:ext cx="7310232" cy="291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31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708A6-0AD8-4FD8-A233-51DDA5DC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Boosting </a:t>
            </a:r>
            <a:r>
              <a:rPr lang="ko-KR" altLang="en-US" sz="2400" dirty="0"/>
              <a:t>앙상블 </a:t>
            </a:r>
            <a:r>
              <a:rPr lang="en-US" altLang="ko-KR" sz="2400" dirty="0"/>
              <a:t>(adaptive model)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976CF-08C8-4969-A77A-C908D7AE4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ko-KR" sz="6400" dirty="0"/>
              <a:t>from </a:t>
            </a:r>
            <a:r>
              <a:rPr lang="en-US" altLang="ko-KR" sz="6400" dirty="0" err="1"/>
              <a:t>sklearn.tree</a:t>
            </a:r>
            <a:r>
              <a:rPr lang="en-US" altLang="ko-KR" sz="6400" dirty="0"/>
              <a:t> import </a:t>
            </a:r>
            <a:r>
              <a:rPr lang="en-US" altLang="ko-KR" sz="6400" dirty="0" err="1"/>
              <a:t>DecisionTreeClassifier</a:t>
            </a:r>
            <a:endParaRPr lang="en-US" altLang="ko-KR" sz="6400" dirty="0"/>
          </a:p>
          <a:p>
            <a:pPr marL="0" indent="0">
              <a:buNone/>
            </a:pPr>
            <a:r>
              <a:rPr lang="en-US" altLang="ko-KR" sz="6400" dirty="0"/>
              <a:t>from </a:t>
            </a:r>
            <a:r>
              <a:rPr lang="en-US" altLang="ko-KR" sz="6400" dirty="0" err="1"/>
              <a:t>sklearn.ensemble</a:t>
            </a:r>
            <a:r>
              <a:rPr lang="en-US" altLang="ko-KR" sz="6400" dirty="0"/>
              <a:t> import </a:t>
            </a:r>
            <a:r>
              <a:rPr lang="en-US" altLang="ko-KR" sz="6400" dirty="0" err="1"/>
              <a:t>AdaBoostClassifier</a:t>
            </a:r>
            <a:endParaRPr lang="en-US" altLang="ko-KR" sz="6400" dirty="0"/>
          </a:p>
          <a:p>
            <a:pPr marL="0" indent="0">
              <a:buNone/>
            </a:pPr>
            <a:r>
              <a:rPr lang="en-US" altLang="ko-KR" sz="6400" dirty="0"/>
              <a:t>#</a:t>
            </a:r>
            <a:r>
              <a:rPr lang="en-US" altLang="ko-KR" sz="6400" dirty="0" err="1"/>
              <a:t>adaboost</a:t>
            </a:r>
            <a:endParaRPr lang="en-US" altLang="ko-KR" sz="6400" dirty="0"/>
          </a:p>
          <a:p>
            <a:pPr marL="0" indent="0">
              <a:buNone/>
            </a:pPr>
            <a:r>
              <a:rPr lang="en-US" altLang="ko-KR" sz="6400" dirty="0" err="1"/>
              <a:t>base_model</a:t>
            </a:r>
            <a:r>
              <a:rPr lang="en-US" altLang="ko-KR" sz="6400" dirty="0"/>
              <a:t>=</a:t>
            </a:r>
            <a:r>
              <a:rPr lang="en-US" altLang="ko-KR" sz="6400" dirty="0" err="1"/>
              <a:t>DecisionTreeClassifier</a:t>
            </a:r>
            <a:r>
              <a:rPr lang="en-US" altLang="ko-KR" sz="6400" dirty="0"/>
              <a:t>(</a:t>
            </a:r>
          </a:p>
          <a:p>
            <a:pPr marL="0" indent="0">
              <a:buNone/>
            </a:pPr>
            <a:r>
              <a:rPr lang="en-US" altLang="ko-KR" sz="6400" dirty="0"/>
              <a:t>    </a:t>
            </a:r>
            <a:r>
              <a:rPr lang="en-US" altLang="ko-KR" sz="6400" dirty="0" err="1"/>
              <a:t>max_depth</a:t>
            </a:r>
            <a:r>
              <a:rPr lang="en-US" altLang="ko-KR" sz="6400" dirty="0"/>
              <a:t>=3,</a:t>
            </a:r>
          </a:p>
          <a:p>
            <a:pPr marL="0" indent="0">
              <a:buNone/>
            </a:pPr>
            <a:r>
              <a:rPr lang="en-US" altLang="ko-KR" sz="6400" dirty="0"/>
              <a:t>    </a:t>
            </a:r>
            <a:r>
              <a:rPr lang="en-US" altLang="ko-KR" sz="6400" dirty="0" err="1"/>
              <a:t>max_features</a:t>
            </a:r>
            <a:r>
              <a:rPr lang="en-US" altLang="ko-KR" sz="6400" dirty="0"/>
              <a:t>=0.2,</a:t>
            </a:r>
          </a:p>
          <a:p>
            <a:pPr marL="0" indent="0">
              <a:buNone/>
            </a:pPr>
            <a:r>
              <a:rPr lang="en-US" altLang="ko-KR" sz="6400" dirty="0"/>
              <a:t>    </a:t>
            </a:r>
            <a:r>
              <a:rPr lang="en-US" altLang="ko-KR" sz="6400" dirty="0" err="1"/>
              <a:t>class_weight</a:t>
            </a:r>
            <a:r>
              <a:rPr lang="en-US" altLang="ko-KR" sz="6400" dirty="0"/>
              <a:t>='balanced',</a:t>
            </a:r>
          </a:p>
          <a:p>
            <a:pPr marL="0" indent="0">
              <a:buNone/>
            </a:pPr>
            <a:r>
              <a:rPr lang="en-US" altLang="ko-KR" sz="6400" dirty="0"/>
              <a:t>    </a:t>
            </a:r>
            <a:r>
              <a:rPr lang="en-US" altLang="ko-KR" sz="6400" dirty="0" err="1"/>
              <a:t>random_state</a:t>
            </a:r>
            <a:r>
              <a:rPr lang="en-US" altLang="ko-KR" sz="6400" dirty="0"/>
              <a:t>=1</a:t>
            </a:r>
          </a:p>
          <a:p>
            <a:pPr marL="0" indent="0">
              <a:buNone/>
            </a:pPr>
            <a:r>
              <a:rPr lang="en-US" altLang="ko-KR" sz="6400" dirty="0"/>
              <a:t>)</a:t>
            </a:r>
          </a:p>
          <a:p>
            <a:pPr marL="0" indent="0">
              <a:buNone/>
            </a:pPr>
            <a:br>
              <a:rPr lang="en-US" altLang="ko-KR" sz="6400" dirty="0"/>
            </a:br>
            <a:r>
              <a:rPr lang="en-US" altLang="ko-KR" sz="6400" dirty="0" err="1"/>
              <a:t>ada_model</a:t>
            </a:r>
            <a:r>
              <a:rPr lang="en-US" altLang="ko-KR" sz="6400" dirty="0"/>
              <a:t>=</a:t>
            </a:r>
            <a:r>
              <a:rPr lang="en-US" altLang="ko-KR" sz="6400" dirty="0" err="1"/>
              <a:t>AdaBoostClassifier</a:t>
            </a:r>
            <a:r>
              <a:rPr lang="en-US" altLang="ko-KR" sz="6400" dirty="0"/>
              <a:t>(</a:t>
            </a:r>
          </a:p>
          <a:p>
            <a:pPr marL="0" indent="0">
              <a:buNone/>
            </a:pPr>
            <a:r>
              <a:rPr lang="en-US" altLang="ko-KR" sz="6400" dirty="0"/>
              <a:t>    </a:t>
            </a:r>
            <a:r>
              <a:rPr lang="en-US" altLang="ko-KR" sz="6400" dirty="0" err="1"/>
              <a:t>base_estimator</a:t>
            </a:r>
            <a:r>
              <a:rPr lang="en-US" altLang="ko-KR" sz="6400" dirty="0"/>
              <a:t>=</a:t>
            </a:r>
            <a:r>
              <a:rPr lang="en-US" altLang="ko-KR" sz="6400" dirty="0" err="1"/>
              <a:t>base_model</a:t>
            </a:r>
            <a:r>
              <a:rPr lang="en-US" altLang="ko-KR" sz="6400" dirty="0"/>
              <a:t>,</a:t>
            </a:r>
          </a:p>
          <a:p>
            <a:pPr marL="0" indent="0">
              <a:buNone/>
            </a:pPr>
            <a:r>
              <a:rPr lang="en-US" altLang="ko-KR" sz="6400" dirty="0"/>
              <a:t>    </a:t>
            </a:r>
            <a:r>
              <a:rPr lang="en-US" altLang="ko-KR" sz="6400" dirty="0" err="1"/>
              <a:t>n_estimators</a:t>
            </a:r>
            <a:r>
              <a:rPr lang="en-US" altLang="ko-KR" sz="6400" dirty="0"/>
              <a:t>=1000,</a:t>
            </a:r>
          </a:p>
          <a:p>
            <a:pPr marL="0" indent="0">
              <a:buNone/>
            </a:pPr>
            <a:r>
              <a:rPr lang="en-US" altLang="ko-KR" sz="6400" dirty="0"/>
              <a:t>    </a:t>
            </a:r>
            <a:r>
              <a:rPr lang="en-US" altLang="ko-KR" sz="6400" dirty="0" err="1"/>
              <a:t>learning_rate</a:t>
            </a:r>
            <a:r>
              <a:rPr lang="en-US" altLang="ko-KR" sz="6400" dirty="0"/>
              <a:t>=1.,</a:t>
            </a:r>
          </a:p>
          <a:p>
            <a:pPr marL="0" indent="0">
              <a:buNone/>
            </a:pPr>
            <a:r>
              <a:rPr lang="en-US" altLang="ko-KR" sz="6400" dirty="0"/>
              <a:t>    </a:t>
            </a:r>
            <a:r>
              <a:rPr lang="en-US" altLang="ko-KR" sz="6400" dirty="0" err="1"/>
              <a:t>random_state</a:t>
            </a:r>
            <a:r>
              <a:rPr lang="en-US" altLang="ko-KR" sz="6400" dirty="0"/>
              <a:t>=1</a:t>
            </a:r>
          </a:p>
          <a:p>
            <a:pPr marL="0" indent="0">
              <a:buNone/>
            </a:pPr>
            <a:r>
              <a:rPr lang="en-US" altLang="ko-KR" sz="6400" dirty="0"/>
              <a:t>).fit(</a:t>
            </a:r>
            <a:r>
              <a:rPr lang="en-US" altLang="ko-KR" sz="6400" dirty="0" err="1"/>
              <a:t>x_train,y_train</a:t>
            </a:r>
            <a:r>
              <a:rPr lang="en-US" altLang="ko-KR" sz="6400" dirty="0"/>
              <a:t>)</a:t>
            </a:r>
          </a:p>
          <a:p>
            <a:pPr marL="0" indent="0">
              <a:buNone/>
            </a:pPr>
            <a:br>
              <a:rPr lang="en-US" altLang="ko-KR" sz="6400" dirty="0"/>
            </a:br>
            <a:r>
              <a:rPr lang="en-US" altLang="ko-KR" sz="6400" dirty="0"/>
              <a:t>print('</a:t>
            </a:r>
            <a:r>
              <a:rPr lang="ko-KR" altLang="en-US" sz="6400" dirty="0"/>
              <a:t>정확도</a:t>
            </a:r>
            <a:r>
              <a:rPr lang="en-US" altLang="ko-KR" sz="6400" dirty="0"/>
              <a:t>(</a:t>
            </a:r>
            <a:r>
              <a:rPr lang="en-US" altLang="ko-KR" sz="6400" dirty="0" err="1"/>
              <a:t>ada_model</a:t>
            </a:r>
            <a:r>
              <a:rPr lang="en-US" altLang="ko-KR" sz="6400" dirty="0"/>
              <a:t>):',</a:t>
            </a:r>
            <a:r>
              <a:rPr lang="en-US" altLang="ko-KR" sz="6400" dirty="0" err="1"/>
              <a:t>ada_model.score</a:t>
            </a:r>
            <a:r>
              <a:rPr lang="en-US" altLang="ko-KR" sz="6400" dirty="0"/>
              <a:t>(</a:t>
            </a:r>
            <a:r>
              <a:rPr lang="en-US" altLang="ko-KR" sz="6400" dirty="0" err="1"/>
              <a:t>x_test,y_test</a:t>
            </a:r>
            <a:r>
              <a:rPr lang="en-US" altLang="ko-KR" sz="6400" dirty="0"/>
              <a:t>))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D9DEE2-179D-437A-8AE7-BC0414278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57620"/>
            <a:ext cx="4997082" cy="34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418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465C4E-9F68-45D8-8F40-7DF6506A4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#gradient boosting</a:t>
            </a:r>
          </a:p>
          <a:p>
            <a:pPr marL="0" indent="0">
              <a:buNone/>
            </a:pPr>
            <a:r>
              <a:rPr lang="en-US" altLang="ko-KR" dirty="0"/>
              <a:t>from </a:t>
            </a:r>
            <a:r>
              <a:rPr lang="en-US" altLang="ko-KR" dirty="0" err="1"/>
              <a:t>sklearn.ensemble</a:t>
            </a:r>
            <a:r>
              <a:rPr lang="en-US" altLang="ko-KR" dirty="0"/>
              <a:t> import </a:t>
            </a:r>
            <a:r>
              <a:rPr lang="en-US" altLang="ko-KR" dirty="0" err="1"/>
              <a:t>GradientBoostingClassifier</a:t>
            </a:r>
            <a:endParaRPr lang="en-US" altLang="ko-KR" dirty="0"/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 err="1"/>
              <a:t>gb_model</a:t>
            </a:r>
            <a:r>
              <a:rPr lang="en-US" altLang="ko-KR" dirty="0"/>
              <a:t>=</a:t>
            </a:r>
            <a:r>
              <a:rPr lang="en-US" altLang="ko-KR" dirty="0" err="1"/>
              <a:t>GradientBoostingClassifier</a:t>
            </a:r>
            <a:r>
              <a:rPr lang="en-US" altLang="ko-KR" dirty="0"/>
              <a:t>(</a:t>
            </a:r>
          </a:p>
          <a:p>
            <a:pPr marL="0" indent="0">
              <a:buNone/>
            </a:pPr>
            <a:r>
              <a:rPr lang="en-US" altLang="ko-KR" dirty="0"/>
              <a:t>    </a:t>
            </a:r>
            <a:r>
              <a:rPr lang="en-US" altLang="ko-KR" dirty="0" err="1"/>
              <a:t>learning_rate</a:t>
            </a:r>
            <a:r>
              <a:rPr lang="en-US" altLang="ko-KR" dirty="0"/>
              <a:t>=0.1,</a:t>
            </a:r>
          </a:p>
          <a:p>
            <a:pPr marL="0" indent="0">
              <a:buNone/>
            </a:pPr>
            <a:r>
              <a:rPr lang="en-US" altLang="ko-KR" dirty="0"/>
              <a:t>    </a:t>
            </a:r>
            <a:r>
              <a:rPr lang="en-US" altLang="ko-KR" dirty="0" err="1"/>
              <a:t>n_estimators</a:t>
            </a:r>
            <a:r>
              <a:rPr lang="en-US" altLang="ko-KR" dirty="0"/>
              <a:t>=10000,</a:t>
            </a:r>
          </a:p>
          <a:p>
            <a:pPr marL="0" indent="0">
              <a:buNone/>
            </a:pPr>
            <a:r>
              <a:rPr lang="en-US" altLang="ko-KR" dirty="0"/>
              <a:t>   </a:t>
            </a:r>
            <a:r>
              <a:rPr lang="en-US" altLang="ko-KR" dirty="0" err="1"/>
              <a:t>max_depth</a:t>
            </a:r>
            <a:r>
              <a:rPr lang="en-US" altLang="ko-KR" dirty="0"/>
              <a:t>=3,#</a:t>
            </a:r>
            <a:r>
              <a:rPr lang="ko-KR" altLang="en-US" dirty="0"/>
              <a:t>보통 </a:t>
            </a:r>
            <a:r>
              <a:rPr lang="en-US" altLang="ko-KR" dirty="0"/>
              <a:t>5</a:t>
            </a:r>
            <a:r>
              <a:rPr lang="ko-KR" altLang="en-US" dirty="0"/>
              <a:t>이상 두지 않는다</a:t>
            </a:r>
          </a:p>
          <a:p>
            <a:pPr marL="0" indent="0">
              <a:buNone/>
            </a:pPr>
            <a:r>
              <a:rPr lang="ko-KR" altLang="en-US" dirty="0"/>
              <a:t>    </a:t>
            </a:r>
            <a:r>
              <a:rPr lang="en-US" altLang="ko-KR" dirty="0" err="1"/>
              <a:t>max_features</a:t>
            </a:r>
            <a:r>
              <a:rPr lang="en-US" altLang="ko-KR" dirty="0"/>
              <a:t>=0.6,</a:t>
            </a:r>
          </a:p>
          <a:p>
            <a:pPr marL="0" indent="0">
              <a:buNone/>
            </a:pPr>
            <a:r>
              <a:rPr lang="en-US" altLang="ko-KR" dirty="0"/>
              <a:t>    subsample=0.7, #</a:t>
            </a:r>
            <a:r>
              <a:rPr lang="ko-KR" altLang="en-US" dirty="0" err="1"/>
              <a:t>과적합</a:t>
            </a:r>
            <a:r>
              <a:rPr lang="ko-KR" altLang="en-US" dirty="0"/>
              <a:t> 방지 </a:t>
            </a:r>
            <a:r>
              <a:rPr lang="ko-KR" altLang="en-US" dirty="0" err="1"/>
              <a:t>하이퍼</a:t>
            </a:r>
            <a:r>
              <a:rPr lang="ko-KR" altLang="en-US" dirty="0"/>
              <a:t> 파라미터</a:t>
            </a:r>
          </a:p>
          <a:p>
            <a:pPr marL="0" indent="0">
              <a:buNone/>
            </a:pPr>
            <a:r>
              <a:rPr lang="ko-KR" altLang="en-US" dirty="0"/>
              <a:t>    </a:t>
            </a:r>
            <a:r>
              <a:rPr lang="en-US" altLang="ko-KR" dirty="0" err="1"/>
              <a:t>random_state</a:t>
            </a:r>
            <a:r>
              <a:rPr lang="en-US" altLang="ko-KR" dirty="0"/>
              <a:t>=1).fit(</a:t>
            </a:r>
            <a:r>
              <a:rPr lang="en-US" altLang="ko-KR" dirty="0" err="1"/>
              <a:t>x_train,y_train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print('</a:t>
            </a:r>
            <a:r>
              <a:rPr lang="ko-KR" altLang="en-US" dirty="0"/>
              <a:t>정확도</a:t>
            </a:r>
            <a:r>
              <a:rPr lang="en-US" altLang="ko-KR" dirty="0"/>
              <a:t>(</a:t>
            </a:r>
            <a:r>
              <a:rPr lang="en-US" altLang="ko-KR" dirty="0" err="1"/>
              <a:t>gb_model</a:t>
            </a:r>
            <a:r>
              <a:rPr lang="en-US" altLang="ko-KR" dirty="0"/>
              <a:t>):', </a:t>
            </a:r>
            <a:r>
              <a:rPr lang="en-US" altLang="ko-KR" dirty="0" err="1"/>
              <a:t>gb_model.score</a:t>
            </a:r>
            <a:r>
              <a:rPr lang="en-US" altLang="ko-KR" dirty="0"/>
              <a:t>(</a:t>
            </a:r>
            <a:r>
              <a:rPr lang="en-US" altLang="ko-KR" dirty="0" err="1"/>
              <a:t>x_test,y_test</a:t>
            </a:r>
            <a:r>
              <a:rPr lang="en-US" altLang="ko-KR" dirty="0"/>
              <a:t>))</a:t>
            </a: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dirty="0"/>
              <a:t>print("feature importance::",</a:t>
            </a:r>
            <a:r>
              <a:rPr lang="en-US" altLang="ko-KR" dirty="0" err="1"/>
              <a:t>gb_model.feature_importances</a:t>
            </a:r>
            <a:r>
              <a:rPr lang="en-US" altLang="ko-KR" dirty="0"/>
              <a:t>_)</a:t>
            </a:r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DB63004-8A75-43D2-94B0-F39F471F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Boosting </a:t>
            </a:r>
            <a:r>
              <a:rPr lang="ko-KR" altLang="en-US" sz="2400" dirty="0"/>
              <a:t>앙상블 </a:t>
            </a:r>
            <a:r>
              <a:rPr lang="en-US" altLang="ko-KR" sz="2400" dirty="0"/>
              <a:t>(gradient boosting model)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4AA761-50F4-4A34-AAF7-201F37D2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66" y="3429000"/>
            <a:ext cx="6019907" cy="49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4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0A620-08C6-45B0-BBAF-5A183698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67" y="794598"/>
            <a:ext cx="1712686" cy="578304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Age:</a:t>
            </a:r>
            <a:r>
              <a:rPr lang="ko-KR" altLang="en-US" sz="1400" dirty="0"/>
              <a:t> 나이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6EBA1423-C4EC-4D45-9FCD-7C22CF3F5169}"/>
              </a:ext>
            </a:extLst>
          </p:cNvPr>
          <p:cNvSpPr txBox="1">
            <a:spLocks/>
          </p:cNvSpPr>
          <p:nvPr/>
        </p:nvSpPr>
        <p:spPr>
          <a:xfrm>
            <a:off x="885367" y="1275375"/>
            <a:ext cx="3106057" cy="578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Sex: </a:t>
            </a:r>
            <a:r>
              <a:rPr lang="ko-KR" altLang="en-US" sz="1400" dirty="0"/>
              <a:t>성별</a:t>
            </a:r>
            <a:r>
              <a:rPr lang="en-US" altLang="ko-KR" sz="1400" dirty="0"/>
              <a:t>(1=</a:t>
            </a:r>
            <a:r>
              <a:rPr lang="ko-KR" altLang="en-US" sz="1400" dirty="0"/>
              <a:t>남성</a:t>
            </a:r>
            <a:r>
              <a:rPr lang="en-US" altLang="ko-KR" sz="1400" dirty="0"/>
              <a:t>,0=</a:t>
            </a:r>
            <a:r>
              <a:rPr lang="ko-KR" altLang="en-US" sz="1400" dirty="0"/>
              <a:t>여성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0B66D88-22BE-4BCF-9D62-6D73A6BD7990}"/>
              </a:ext>
            </a:extLst>
          </p:cNvPr>
          <p:cNvSpPr txBox="1">
            <a:spLocks/>
          </p:cNvSpPr>
          <p:nvPr/>
        </p:nvSpPr>
        <p:spPr>
          <a:xfrm>
            <a:off x="885370" y="1849481"/>
            <a:ext cx="2975429" cy="578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Cp: </a:t>
            </a:r>
            <a:r>
              <a:rPr lang="ko-KR" altLang="en-US" sz="1400" dirty="0"/>
              <a:t>가슴 통증 정도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2224070-3ECF-437E-97F5-020D42BE347D}"/>
              </a:ext>
            </a:extLst>
          </p:cNvPr>
          <p:cNvSpPr txBox="1">
            <a:spLocks/>
          </p:cNvSpPr>
          <p:nvPr/>
        </p:nvSpPr>
        <p:spPr>
          <a:xfrm>
            <a:off x="885370" y="2376962"/>
            <a:ext cx="3744687" cy="578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err="1"/>
              <a:t>Trestbps</a:t>
            </a:r>
            <a:r>
              <a:rPr lang="en-US" altLang="ko-KR" sz="1400" dirty="0"/>
              <a:t>: </a:t>
            </a:r>
            <a:r>
              <a:rPr lang="ko-KR" altLang="en-US" sz="1400" dirty="0"/>
              <a:t>휴식 혈압</a:t>
            </a:r>
            <a:r>
              <a:rPr lang="en-US" altLang="ko-KR" sz="1400" dirty="0"/>
              <a:t>(</a:t>
            </a:r>
            <a:r>
              <a:rPr lang="ko-KR" altLang="en-US" sz="1400" dirty="0"/>
              <a:t>병원 </a:t>
            </a:r>
            <a:r>
              <a:rPr lang="ko-KR" altLang="en-US" sz="1400" dirty="0" err="1"/>
              <a:t>입원시</a:t>
            </a:r>
            <a:r>
              <a:rPr lang="ko-KR" altLang="en-US" sz="1400" dirty="0"/>
              <a:t> </a:t>
            </a:r>
            <a:r>
              <a:rPr lang="en-US" altLang="ko-KR" sz="1400" dirty="0"/>
              <a:t>mm Hg</a:t>
            </a:r>
            <a:endParaRPr lang="ko-KR" altLang="en-US" sz="14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9167FDE-2067-43EB-8BC0-50EA366AB00C}"/>
              </a:ext>
            </a:extLst>
          </p:cNvPr>
          <p:cNvSpPr txBox="1">
            <a:spLocks/>
          </p:cNvSpPr>
          <p:nvPr/>
        </p:nvSpPr>
        <p:spPr>
          <a:xfrm>
            <a:off x="885367" y="2900245"/>
            <a:ext cx="3744687" cy="578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Chol: </a:t>
            </a:r>
            <a:r>
              <a:rPr lang="ko-KR" altLang="en-US" sz="1400" dirty="0"/>
              <a:t>혈청 콜레스테롤</a:t>
            </a:r>
            <a:r>
              <a:rPr lang="en-US" altLang="ko-KR" sz="1400" dirty="0"/>
              <a:t>(mg/dl</a:t>
            </a:r>
            <a:r>
              <a:rPr lang="ko-KR" altLang="en-US" sz="1400" dirty="0"/>
              <a:t> 단위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280C820E-EC0B-4BB0-9E7D-809A3EAC6560}"/>
              </a:ext>
            </a:extLst>
          </p:cNvPr>
          <p:cNvSpPr txBox="1">
            <a:spLocks/>
          </p:cNvSpPr>
          <p:nvPr/>
        </p:nvSpPr>
        <p:spPr>
          <a:xfrm>
            <a:off x="885368" y="3506742"/>
            <a:ext cx="3744687" cy="578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 </a:t>
            </a:r>
            <a:r>
              <a:rPr lang="en-US" altLang="ko-KR" sz="1400" dirty="0" err="1"/>
              <a:t>Fbs</a:t>
            </a:r>
            <a:r>
              <a:rPr lang="en-US" altLang="ko-KR" sz="1400" dirty="0"/>
              <a:t>:</a:t>
            </a:r>
            <a:r>
              <a:rPr lang="ko-KR" altLang="en-US" sz="1400" dirty="0"/>
              <a:t>고정혈당 </a:t>
            </a:r>
            <a:r>
              <a:rPr lang="en-US" altLang="ko-KR" sz="1400" dirty="0"/>
              <a:t>120mg/dl</a:t>
            </a:r>
            <a:r>
              <a:rPr lang="ko-KR" altLang="en-US" sz="1400" dirty="0"/>
              <a:t>이하</a:t>
            </a:r>
            <a:r>
              <a:rPr lang="en-US" altLang="ko-KR" sz="1400" dirty="0"/>
              <a:t>(1=</a:t>
            </a:r>
            <a:r>
              <a:rPr lang="ko-KR" altLang="en-US" sz="1400" dirty="0"/>
              <a:t>참 </a:t>
            </a:r>
            <a:r>
              <a:rPr lang="en-US" altLang="ko-KR" sz="1400" dirty="0"/>
              <a:t>0=</a:t>
            </a:r>
            <a:r>
              <a:rPr lang="ko-KR" altLang="en-US" sz="1400" dirty="0"/>
              <a:t>거짓</a:t>
            </a:r>
            <a:r>
              <a:rPr lang="en-US" altLang="ko-KR" sz="1400" dirty="0"/>
              <a:t>) </a:t>
            </a:r>
            <a:endParaRPr lang="ko-KR" altLang="en-US" sz="14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B98460A9-150F-46B3-8FB6-823B45670F0D}"/>
              </a:ext>
            </a:extLst>
          </p:cNvPr>
          <p:cNvSpPr txBox="1">
            <a:spLocks/>
          </p:cNvSpPr>
          <p:nvPr/>
        </p:nvSpPr>
        <p:spPr>
          <a:xfrm>
            <a:off x="885367" y="4080939"/>
            <a:ext cx="3744687" cy="578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 </a:t>
            </a:r>
            <a:r>
              <a:rPr lang="en-US" altLang="ko-KR" sz="1400" dirty="0" err="1"/>
              <a:t>restecg</a:t>
            </a:r>
            <a:r>
              <a:rPr lang="en-US" altLang="ko-KR" sz="1400" dirty="0"/>
              <a:t>:</a:t>
            </a:r>
            <a:r>
              <a:rPr lang="ko-KR" altLang="en-US" sz="1400" dirty="0"/>
              <a:t>휴식중인 심전도의 결과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E4E7762-E28B-44AC-9860-0B4AD27A98CE}"/>
              </a:ext>
            </a:extLst>
          </p:cNvPr>
          <p:cNvSpPr txBox="1">
            <a:spLocks/>
          </p:cNvSpPr>
          <p:nvPr/>
        </p:nvSpPr>
        <p:spPr>
          <a:xfrm>
            <a:off x="885367" y="4563881"/>
            <a:ext cx="3744687" cy="578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err="1"/>
              <a:t>Thalach</a:t>
            </a:r>
            <a:r>
              <a:rPr lang="en-US" altLang="ko-KR" sz="1400" dirty="0"/>
              <a:t>:</a:t>
            </a:r>
            <a:r>
              <a:rPr lang="ko-KR" altLang="en-US" sz="1400" dirty="0"/>
              <a:t>최대 심박수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C417055B-1202-4CD6-A706-7E10B36E873F}"/>
              </a:ext>
            </a:extLst>
          </p:cNvPr>
          <p:cNvSpPr txBox="1">
            <a:spLocks/>
          </p:cNvSpPr>
          <p:nvPr/>
        </p:nvSpPr>
        <p:spPr>
          <a:xfrm>
            <a:off x="885366" y="5051855"/>
            <a:ext cx="3744687" cy="578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Target: </a:t>
            </a:r>
            <a:r>
              <a:rPr lang="ko-KR" altLang="en-US" sz="1400" dirty="0"/>
              <a:t>심장병 존재여부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A91C9B-1C9C-4F04-9D46-087B6E16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078" y="409575"/>
            <a:ext cx="26670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13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91EF0-0FE1-4ACD-98FF-E9FB8EDB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3686" cy="1325563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Stacking </a:t>
            </a:r>
            <a:r>
              <a:rPr lang="ko-KR" altLang="en-US" sz="2400" dirty="0"/>
              <a:t>앙상블</a:t>
            </a:r>
            <a:r>
              <a:rPr lang="en-US" altLang="ko-KR" sz="2400" dirty="0"/>
              <a:t>:</a:t>
            </a:r>
            <a:r>
              <a:rPr lang="ko-KR" altLang="en-US" sz="2400" dirty="0"/>
              <a:t> 서로 다른 모델들을 조합하여 최고의 성능을 내는 모델 생성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DF3477F-0860-436D-9FF8-8923DDBE4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개별 모델이 예측한 데이터를 다시 </a:t>
            </a:r>
            <a:r>
              <a:rPr lang="en-US" altLang="ko-KR" sz="1800" dirty="0"/>
              <a:t>training set</a:t>
            </a:r>
            <a:r>
              <a:rPr lang="ko-KR" altLang="en-US" sz="1800" dirty="0"/>
              <a:t>으로 사용하여 학습 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ko-KR" altLang="en-US" sz="1800" dirty="0"/>
              <a:t>원본 </a:t>
            </a:r>
            <a:r>
              <a:rPr lang="en-US" altLang="ko-KR" sz="1800" dirty="0" err="1"/>
              <a:t>tringing</a:t>
            </a:r>
            <a:r>
              <a:rPr lang="en-US" altLang="ko-KR" sz="1800" dirty="0"/>
              <a:t> data</a:t>
            </a:r>
            <a:r>
              <a:rPr lang="ko-KR" altLang="en-US" sz="1800" dirty="0"/>
              <a:t>를 </a:t>
            </a:r>
            <a:r>
              <a:rPr lang="en-US" altLang="ko-KR" sz="1800" dirty="0"/>
              <a:t>3</a:t>
            </a:r>
            <a:r>
              <a:rPr lang="ko-KR" altLang="en-US" sz="1800" dirty="0"/>
              <a:t>개의 </a:t>
            </a:r>
            <a:r>
              <a:rPr lang="ko-KR" altLang="en-US" sz="1800" dirty="0" err="1"/>
              <a:t>머신러닝</a:t>
            </a:r>
            <a:r>
              <a:rPr lang="ko-KR" altLang="en-US" sz="1800" dirty="0"/>
              <a:t> 모델이 학습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각 모델마다 </a:t>
            </a:r>
            <a:r>
              <a:rPr lang="en-US" altLang="ko-KR" sz="1800" dirty="0" err="1"/>
              <a:t>x_test</a:t>
            </a:r>
            <a:r>
              <a:rPr lang="ko-KR" altLang="en-US" sz="1800" dirty="0"/>
              <a:t>를 넣어서 </a:t>
            </a:r>
            <a:r>
              <a:rPr lang="ko-KR" altLang="en-US" sz="1800" dirty="0" err="1"/>
              <a:t>예측후</a:t>
            </a:r>
            <a:r>
              <a:rPr lang="ko-KR" altLang="en-US" sz="1800" dirty="0"/>
              <a:t> </a:t>
            </a:r>
            <a:r>
              <a:rPr lang="en-US" altLang="ko-KR" sz="1800" dirty="0"/>
              <a:t>predict </a:t>
            </a:r>
            <a:r>
              <a:rPr lang="ko-KR" altLang="en-US" sz="1800" dirty="0" err="1"/>
              <a:t>뽑아냄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3</a:t>
            </a:r>
            <a:r>
              <a:rPr lang="ko-KR" altLang="en-US" sz="1800" dirty="0"/>
              <a:t>개의 </a:t>
            </a:r>
            <a:r>
              <a:rPr lang="en-US" altLang="ko-KR" sz="1800" dirty="0"/>
              <a:t>predict</a:t>
            </a:r>
            <a:r>
              <a:rPr lang="ko-KR" altLang="en-US" sz="1800" dirty="0"/>
              <a:t>를 다시 학습 데이터로 사용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최종 모델을 하나 선정해 </a:t>
            </a:r>
            <a:r>
              <a:rPr lang="ko-KR" altLang="en-US" sz="1800" dirty="0" err="1"/>
              <a:t>학습후</a:t>
            </a:r>
            <a:r>
              <a:rPr lang="ko-KR" altLang="en-US" sz="1800" dirty="0"/>
              <a:t> 최종평가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필요한 모델</a:t>
            </a:r>
            <a:r>
              <a:rPr lang="en-US" altLang="ko-KR" sz="1800" dirty="0"/>
              <a:t>:</a:t>
            </a:r>
          </a:p>
          <a:p>
            <a:pPr marL="0" indent="0">
              <a:buNone/>
            </a:pPr>
            <a:r>
              <a:rPr lang="ko-KR" altLang="en-US" sz="1800" dirty="0"/>
              <a:t>개별 모델</a:t>
            </a:r>
            <a:r>
              <a:rPr lang="en-US" altLang="ko-KR" sz="1800" dirty="0"/>
              <a:t>(</a:t>
            </a:r>
            <a:r>
              <a:rPr lang="ko-KR" altLang="en-US" sz="1800" dirty="0"/>
              <a:t>복수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ko-KR" altLang="en-US" sz="1800" dirty="0"/>
              <a:t>최종 모델 </a:t>
            </a:r>
            <a:r>
              <a:rPr lang="en-US" altLang="ko-KR" sz="1800" dirty="0"/>
              <a:t>(</a:t>
            </a:r>
            <a:r>
              <a:rPr lang="ko-KR" altLang="en-US" sz="1800" dirty="0"/>
              <a:t>하나</a:t>
            </a:r>
            <a:r>
              <a:rPr lang="en-US" altLang="ko-KR" sz="1800" dirty="0"/>
              <a:t>)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671ECF9-C073-4951-88D8-9F2F83E93886}"/>
              </a:ext>
            </a:extLst>
          </p:cNvPr>
          <p:cNvSpPr txBox="1">
            <a:spLocks/>
          </p:cNvSpPr>
          <p:nvPr/>
        </p:nvSpPr>
        <p:spPr>
          <a:xfrm>
            <a:off x="838200" y="3258231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100B9C-1CA7-4F7F-8DF0-D6FBD312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4001294"/>
            <a:ext cx="80295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35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1102B0-133B-41FA-808A-4520BBD7D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068"/>
            <a:ext cx="10515600" cy="6550932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ko-KR" sz="1600" dirty="0"/>
            </a:br>
            <a:r>
              <a:rPr lang="en-US" altLang="ko-KR" sz="1600" dirty="0" err="1"/>
              <a:t>svm</a:t>
            </a:r>
            <a:r>
              <a:rPr lang="en-US" altLang="ko-KR" sz="1600" dirty="0"/>
              <a:t> = SVC(kernel = '</a:t>
            </a:r>
            <a:r>
              <a:rPr lang="en-US" altLang="ko-KR" sz="1600" dirty="0" err="1"/>
              <a:t>rbf</a:t>
            </a:r>
            <a:r>
              <a:rPr lang="en-US" altLang="ko-KR" sz="1600" dirty="0"/>
              <a:t>')</a:t>
            </a:r>
          </a:p>
          <a:p>
            <a:pPr marL="0" indent="0">
              <a:buNone/>
            </a:pPr>
            <a:r>
              <a:rPr lang="en-US" altLang="ko-KR" sz="1600" dirty="0"/>
              <a:t>rf = </a:t>
            </a:r>
            <a:r>
              <a:rPr lang="en-US" altLang="ko-KR" sz="1600" dirty="0" err="1"/>
              <a:t>RandomForestClassifier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n_estimators</a:t>
            </a:r>
            <a:r>
              <a:rPr lang="en-US" altLang="ko-KR" sz="1600" dirty="0"/>
              <a:t> = 10)</a:t>
            </a:r>
          </a:p>
          <a:p>
            <a:pPr marL="0" indent="0">
              <a:buNone/>
            </a:pPr>
            <a:r>
              <a:rPr lang="en-US" altLang="ko-KR" sz="1600" dirty="0" err="1"/>
              <a:t>lr</a:t>
            </a:r>
            <a:r>
              <a:rPr lang="en-US" altLang="ko-KR" sz="1600" dirty="0"/>
              <a:t>=</a:t>
            </a:r>
            <a:r>
              <a:rPr lang="en-US" altLang="ko-KR" sz="1600" dirty="0" err="1"/>
              <a:t>LogisticRegression</a:t>
            </a:r>
            <a:r>
              <a:rPr lang="en-US" altLang="ko-KR" sz="1600" dirty="0"/>
              <a:t>()</a:t>
            </a:r>
          </a:p>
          <a:p>
            <a:pPr marL="0" indent="0">
              <a:buNone/>
            </a:pPr>
            <a:br>
              <a:rPr lang="en-US" altLang="ko-KR" sz="1600" dirty="0"/>
            </a:br>
            <a:r>
              <a:rPr lang="en-US" altLang="ko-KR" sz="1600" dirty="0" err="1"/>
              <a:t>svm_train,svm_test</a:t>
            </a:r>
            <a:r>
              <a:rPr lang="en-US" altLang="ko-KR" sz="1600" dirty="0"/>
              <a:t>=</a:t>
            </a:r>
            <a:r>
              <a:rPr lang="en-US" altLang="ko-KR" sz="1600" dirty="0" err="1"/>
              <a:t>get_stacking_data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svm,x_train,y_train,x_test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 err="1"/>
              <a:t>rf_train,rf_test</a:t>
            </a:r>
            <a:r>
              <a:rPr lang="en-US" altLang="ko-KR" sz="1600" dirty="0"/>
              <a:t>=</a:t>
            </a:r>
            <a:r>
              <a:rPr lang="en-US" altLang="ko-KR" sz="1600" dirty="0" err="1"/>
              <a:t>get_stacking_data</a:t>
            </a:r>
            <a:r>
              <a:rPr lang="en-US" altLang="ko-KR" sz="1600" dirty="0"/>
              <a:t>(</a:t>
            </a:r>
            <a:r>
              <a:rPr lang="en-US" altLang="ko-KR" sz="1600" dirty="0" err="1"/>
              <a:t>rf,x_train,y_train,x_test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 err="1"/>
              <a:t>lr_train,lr_test</a:t>
            </a:r>
            <a:r>
              <a:rPr lang="en-US" altLang="ko-KR" sz="1600" dirty="0"/>
              <a:t>=</a:t>
            </a:r>
            <a:r>
              <a:rPr lang="en-US" altLang="ko-KR" sz="1600" dirty="0" err="1"/>
              <a:t>get_stacking_data</a:t>
            </a:r>
            <a:r>
              <a:rPr lang="en-US" altLang="ko-KR" sz="1600" dirty="0"/>
              <a:t>(</a:t>
            </a:r>
            <a:r>
              <a:rPr lang="en-US" altLang="ko-KR" sz="1600" dirty="0" err="1"/>
              <a:t>lr,x_train,y_train,x_test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br>
              <a:rPr lang="en-US" altLang="ko-KR" sz="1600" dirty="0"/>
            </a:br>
            <a:r>
              <a:rPr lang="en-US" altLang="ko-KR" sz="1600" dirty="0" err="1"/>
              <a:t>new_x_train</a:t>
            </a:r>
            <a:r>
              <a:rPr lang="en-US" altLang="ko-KR" sz="1600" dirty="0"/>
              <a:t>=</a:t>
            </a:r>
            <a:r>
              <a:rPr lang="en-US" altLang="ko-KR" sz="1600" dirty="0" err="1"/>
              <a:t>np.concatenate</a:t>
            </a:r>
            <a:r>
              <a:rPr lang="en-US" altLang="ko-KR" sz="1600" dirty="0"/>
              <a:t>((</a:t>
            </a:r>
            <a:r>
              <a:rPr lang="en-US" altLang="ko-KR" sz="1600" dirty="0" err="1"/>
              <a:t>svm_train,rf_train,lr_train</a:t>
            </a:r>
            <a:r>
              <a:rPr lang="en-US" altLang="ko-KR" sz="1600" dirty="0"/>
              <a:t>),axis=1)</a:t>
            </a:r>
          </a:p>
          <a:p>
            <a:pPr marL="0" indent="0">
              <a:buNone/>
            </a:pPr>
            <a:r>
              <a:rPr lang="en-US" altLang="ko-KR" sz="1600" dirty="0" err="1"/>
              <a:t>new_x_test</a:t>
            </a:r>
            <a:r>
              <a:rPr lang="en-US" altLang="ko-KR" sz="1600" dirty="0"/>
              <a:t>=</a:t>
            </a:r>
            <a:r>
              <a:rPr lang="en-US" altLang="ko-KR" sz="1600" dirty="0" err="1"/>
              <a:t>np.concatenate</a:t>
            </a:r>
            <a:r>
              <a:rPr lang="en-US" altLang="ko-KR" sz="1600" dirty="0"/>
              <a:t>((</a:t>
            </a:r>
            <a:r>
              <a:rPr lang="en-US" altLang="ko-KR" sz="1600" dirty="0" err="1"/>
              <a:t>svm_test,rf_test,lr_test</a:t>
            </a:r>
            <a:r>
              <a:rPr lang="en-US" altLang="ko-KR" sz="1600" dirty="0"/>
              <a:t>),axis=1)</a:t>
            </a:r>
          </a:p>
          <a:p>
            <a:pPr marL="0" indent="0">
              <a:buNone/>
            </a:pPr>
            <a:br>
              <a:rPr lang="en-US" altLang="ko-KR" sz="1600" dirty="0"/>
            </a:br>
            <a:r>
              <a:rPr lang="en-US" altLang="ko-KR" sz="1600" dirty="0" err="1"/>
              <a:t>knn</a:t>
            </a:r>
            <a:r>
              <a:rPr lang="en-US" altLang="ko-KR" sz="1600" dirty="0"/>
              <a:t>=</a:t>
            </a:r>
            <a:r>
              <a:rPr lang="en-US" altLang="ko-KR" sz="1600" dirty="0" err="1"/>
              <a:t>KNeighborsClassifier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n_neighbors</a:t>
            </a:r>
            <a:r>
              <a:rPr lang="en-US" altLang="ko-KR" sz="1600" dirty="0"/>
              <a:t>=2,n_jobs=-1)     </a:t>
            </a:r>
          </a:p>
          <a:p>
            <a:pPr marL="0" indent="0">
              <a:buNone/>
            </a:pPr>
            <a:br>
              <a:rPr lang="en-US" altLang="ko-KR" sz="1600" dirty="0"/>
            </a:br>
            <a:r>
              <a:rPr lang="en-US" altLang="ko-KR" sz="1600" dirty="0" err="1"/>
              <a:t>knn.fit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new_x_train,y_train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 err="1"/>
              <a:t>stack_pred</a:t>
            </a:r>
            <a:r>
              <a:rPr lang="en-US" altLang="ko-KR" sz="1600" dirty="0"/>
              <a:t>=</a:t>
            </a:r>
            <a:r>
              <a:rPr lang="en-US" altLang="ko-KR" sz="1600" dirty="0" err="1"/>
              <a:t>knn.predict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new_x_test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print("</a:t>
            </a:r>
            <a:r>
              <a:rPr lang="ko-KR" altLang="en-US" sz="1600" dirty="0"/>
              <a:t>정확도</a:t>
            </a:r>
            <a:r>
              <a:rPr lang="en-US" altLang="ko-KR" sz="1600" dirty="0"/>
              <a:t>: ",(</a:t>
            </a:r>
            <a:r>
              <a:rPr lang="en-US" altLang="ko-KR" sz="1600" dirty="0" err="1"/>
              <a:t>sklearn.metrics.accuracy_score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stack_pred,y_test</a:t>
            </a:r>
            <a:r>
              <a:rPr lang="en-US" altLang="ko-KR" sz="1600" dirty="0"/>
              <a:t>)))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24F8F0-0FC0-4E72-8B8C-AA3594036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155" y="3667805"/>
            <a:ext cx="3892982" cy="14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67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80701-1E75-44BC-8CBD-FFD8F448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42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The </a:t>
            </a:r>
            <a:r>
              <a:rPr lang="en-US" altLang="ko-KR" sz="1200" dirty="0" err="1"/>
              <a:t>acuuracy</a:t>
            </a:r>
            <a:r>
              <a:rPr lang="en-US" altLang="ko-KR" sz="1200" dirty="0"/>
              <a:t> of the model = TP+TN/(TP+TN+FP+FN) =  0.8524590163934426 </a:t>
            </a:r>
          </a:p>
          <a:p>
            <a:pPr marL="0" indent="0">
              <a:buNone/>
            </a:pPr>
            <a:r>
              <a:rPr lang="en-US" altLang="ko-KR" sz="1200" dirty="0"/>
              <a:t> The </a:t>
            </a:r>
            <a:r>
              <a:rPr lang="en-US" altLang="ko-KR" sz="1200" dirty="0" err="1"/>
              <a:t>Missclassification</a:t>
            </a:r>
            <a:r>
              <a:rPr lang="en-US" altLang="ko-KR" sz="1200" dirty="0"/>
              <a:t> = 1-Accuracy =  0.14754098360655743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Sensitivity or True Positive Rate = TP/(TP+FN) =  0.9117647058823529 </a:t>
            </a:r>
          </a:p>
          <a:p>
            <a:pPr marL="0" indent="0">
              <a:buNone/>
            </a:pPr>
            <a:r>
              <a:rPr lang="en-US" altLang="ko-KR" sz="1200" dirty="0"/>
              <a:t> Specificity or True Negative Rate = TN/(TN+FP) =  0.7777777777777778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Positive Predictive value = TP/(TP+FP) =  0.8378378378378378 </a:t>
            </a:r>
          </a:p>
          <a:p>
            <a:pPr marL="0" indent="0">
              <a:buNone/>
            </a:pPr>
            <a:r>
              <a:rPr lang="en-US" altLang="ko-KR" sz="1200" dirty="0"/>
              <a:t> Negative predictive Value = TN/(TN+FN) =  0.875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Positive Likelihood Ratio = Sensitivity/(1-Specificity) =  4.102941176470589 </a:t>
            </a:r>
          </a:p>
          <a:p>
            <a:pPr marL="0" indent="0">
              <a:buNone/>
            </a:pPr>
            <a:r>
              <a:rPr lang="en-US" altLang="ko-KR" sz="1200" dirty="0"/>
              <a:t> Negative likelihood Ratio = (1-Sensitivity)/Specificity =  0.11344537815126053 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E1067D6-72A2-4865-B511-2BF8AA10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871" y="1579901"/>
            <a:ext cx="6126844" cy="1687345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sensitivity:</a:t>
            </a:r>
            <a:r>
              <a:rPr lang="ko-KR" altLang="en-US" sz="1400" dirty="0"/>
              <a:t>실제 질병이 있는 사람들이 검사를 통해 양성이라고 판단될 확률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specificity:</a:t>
            </a:r>
            <a:r>
              <a:rPr lang="ko-KR" altLang="en-US" sz="1400" dirty="0"/>
              <a:t>특이도는 질병이 없는  사람들이 검사를 통해 음성이라고 판단될 확률</a:t>
            </a:r>
            <a:br>
              <a:rPr lang="en-US" altLang="ko-KR" sz="1400" dirty="0"/>
            </a:br>
            <a:r>
              <a:rPr lang="ko-KR" altLang="en-US" sz="1400" dirty="0"/>
              <a:t> 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941A36-74C3-413B-BC12-E5B25C5EE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314" y="0"/>
            <a:ext cx="3403146" cy="184919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85D55EA-4166-4C27-8E99-7A6348EC253C}"/>
              </a:ext>
            </a:extLst>
          </p:cNvPr>
          <p:cNvSpPr txBox="1">
            <a:spLocks/>
          </p:cNvSpPr>
          <p:nvPr/>
        </p:nvSpPr>
        <p:spPr>
          <a:xfrm>
            <a:off x="5780314" y="2423574"/>
            <a:ext cx="6126844" cy="168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ko-KR" sz="1400" dirty="0"/>
            </a:br>
            <a:r>
              <a:rPr lang="ko-KR" altLang="en-US" sz="1400" dirty="0"/>
              <a:t> </a:t>
            </a:r>
            <a:endParaRPr lang="ko-KR" altLang="en-US" sz="12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0707A3B-EE02-4B2B-85E5-774880697344}"/>
              </a:ext>
            </a:extLst>
          </p:cNvPr>
          <p:cNvSpPr txBox="1">
            <a:spLocks/>
          </p:cNvSpPr>
          <p:nvPr/>
        </p:nvSpPr>
        <p:spPr>
          <a:xfrm>
            <a:off x="5901871" y="2457403"/>
            <a:ext cx="6126844" cy="168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PPV:</a:t>
            </a:r>
            <a:r>
              <a:rPr lang="ko-KR" altLang="en-US" sz="1400" dirty="0"/>
              <a:t>검사 결과가 양성이 나온 사람이 실제 질병이 있을 확률</a:t>
            </a:r>
            <a:endParaRPr lang="en-US" altLang="ko-KR" sz="1400" dirty="0"/>
          </a:p>
          <a:p>
            <a:r>
              <a:rPr lang="en-US" altLang="ko-KR" sz="1400" dirty="0"/>
              <a:t>NPV:</a:t>
            </a:r>
            <a:r>
              <a:rPr lang="ko-KR" altLang="en-US" sz="1400" dirty="0"/>
              <a:t>검사 결과가 음성이 나온 사람이 실제 질병이 없을 확률</a:t>
            </a:r>
            <a:endParaRPr lang="en-US" altLang="ko-KR" sz="1400" dirty="0"/>
          </a:p>
          <a:p>
            <a:r>
              <a:rPr lang="ko-KR" altLang="en-US" sz="1400" dirty="0"/>
              <a:t>실질적 의사들이 </a:t>
            </a:r>
            <a:r>
              <a:rPr lang="ko-KR" altLang="en-US" sz="1400" dirty="0" err="1"/>
              <a:t>알고싶은</a:t>
            </a:r>
            <a:r>
              <a:rPr lang="ko-KR" altLang="en-US" sz="1400" dirty="0"/>
              <a:t> 정보</a:t>
            </a:r>
            <a:br>
              <a:rPr lang="en-US" altLang="ko-KR" sz="1400" dirty="0"/>
            </a:br>
            <a:r>
              <a:rPr lang="ko-KR" altLang="en-US" sz="1400" dirty="0"/>
              <a:t> </a:t>
            </a:r>
            <a:endParaRPr lang="ko-KR" altLang="en-US" sz="12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C6BD2FA-8499-4C2B-88D7-73FCA3CA212F}"/>
              </a:ext>
            </a:extLst>
          </p:cNvPr>
          <p:cNvSpPr txBox="1">
            <a:spLocks/>
          </p:cNvSpPr>
          <p:nvPr/>
        </p:nvSpPr>
        <p:spPr>
          <a:xfrm>
            <a:off x="5901871" y="3145955"/>
            <a:ext cx="6126844" cy="168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LR:</a:t>
            </a:r>
            <a:r>
              <a:rPr lang="ko-KR" altLang="en-US" sz="1400" dirty="0"/>
              <a:t>검사 결과의 전반적인 </a:t>
            </a:r>
            <a:r>
              <a:rPr lang="ko-KR" altLang="en-US" sz="1400" dirty="0" err="1"/>
              <a:t>판별력</a:t>
            </a:r>
            <a:r>
              <a:rPr lang="ko-KR" altLang="en-US" sz="1400" dirty="0"/>
              <a:t> 지표</a:t>
            </a:r>
            <a:r>
              <a:rPr lang="en-US" altLang="ko-KR" sz="1400" dirty="0"/>
              <a:t>, </a:t>
            </a:r>
            <a:r>
              <a:rPr lang="ko-KR" altLang="en-US" sz="1400" dirty="0"/>
              <a:t>임상적 실용성이 </a:t>
            </a:r>
            <a:r>
              <a:rPr lang="en-US" altLang="ko-KR" sz="1400" dirty="0"/>
              <a:t>sensitivity </a:t>
            </a:r>
            <a:r>
              <a:rPr lang="en-US" altLang="ko-KR" sz="1400" dirty="0" err="1"/>
              <a:t>spescivity</a:t>
            </a:r>
            <a:r>
              <a:rPr lang="en-US" altLang="ko-KR" sz="1400" dirty="0"/>
              <a:t> </a:t>
            </a:r>
            <a:r>
              <a:rPr lang="ko-KR" altLang="en-US" sz="1400" dirty="0"/>
              <a:t>보다 크다</a:t>
            </a:r>
            <a:br>
              <a:rPr lang="en-US" altLang="ko-KR" sz="1400" dirty="0"/>
            </a:br>
            <a:r>
              <a:rPr lang="ko-KR" altLang="en-US" sz="1400" dirty="0"/>
              <a:t> </a:t>
            </a:r>
            <a:endParaRPr lang="ko-KR" altLang="en-US" sz="12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DB62A96-7791-4A7F-B60E-4DE5CA4D408D}"/>
              </a:ext>
            </a:extLst>
          </p:cNvPr>
          <p:cNvSpPr txBox="1">
            <a:spLocks/>
          </p:cNvSpPr>
          <p:nvPr/>
        </p:nvSpPr>
        <p:spPr>
          <a:xfrm>
            <a:off x="5901871" y="4227565"/>
            <a:ext cx="6126844" cy="168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LR+:</a:t>
            </a:r>
            <a:r>
              <a:rPr lang="ko-KR" altLang="en-US" sz="1400" dirty="0"/>
              <a:t>질병이 없는 사람이 검사 결과가 양성이 나올 확률에 비해 질병이 있는 사람이 검사 결과가 양성으로 </a:t>
            </a:r>
            <a:r>
              <a:rPr lang="ko-KR" altLang="en-US" sz="1400" dirty="0" err="1"/>
              <a:t>나올확률이</a:t>
            </a:r>
            <a:r>
              <a:rPr lang="ko-KR" altLang="en-US" sz="1400" dirty="0"/>
              <a:t> 얼마나 큰지 알려준다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LR-:</a:t>
            </a:r>
            <a:r>
              <a:rPr lang="ko-KR" altLang="en-US" sz="1400" dirty="0"/>
              <a:t>질병이 없는 사람이 검사 결과가 음성이 나올 확률에 비해 질병이 있는 사람이 검사 결과가 음성이 나올 확률이 얼마나 큰지 알려준다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3213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61330-B6D2-426E-B27A-A4DEBEE6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Roc curve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31844-2ED9-45E0-9E31-16BB24414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814" y="19399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600" dirty="0"/>
              <a:t>Cutoff value:</a:t>
            </a:r>
            <a:r>
              <a:rPr lang="ko-KR" altLang="en-US" sz="1600" dirty="0"/>
              <a:t> 검사결과가 혈중 농도 혈압같이 연속형 변수로 </a:t>
            </a:r>
            <a:r>
              <a:rPr lang="ko-KR" altLang="en-US" sz="1600" dirty="0" err="1"/>
              <a:t>측정되는경우</a:t>
            </a:r>
            <a:r>
              <a:rPr lang="ko-KR" altLang="en-US" sz="1600" dirty="0"/>
              <a:t> 해당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검사 결과를 양성 음성으로 나누는 기준이 되는 수치를 </a:t>
            </a:r>
            <a:r>
              <a:rPr lang="en-US" altLang="ko-KR" sz="1600" dirty="0"/>
              <a:t>cutoff value 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FPR</a:t>
            </a:r>
            <a:r>
              <a:rPr lang="ko-KR" altLang="en-US" sz="1600" dirty="0"/>
              <a:t>과 </a:t>
            </a:r>
            <a:r>
              <a:rPr lang="en-US" altLang="ko-KR" sz="1600" dirty="0"/>
              <a:t>TPR</a:t>
            </a:r>
            <a:r>
              <a:rPr lang="ko-KR" altLang="en-US" sz="1600" dirty="0"/>
              <a:t>을 각각 </a:t>
            </a:r>
            <a:r>
              <a:rPr lang="en-US" altLang="ko-KR" sz="1600" dirty="0" err="1"/>
              <a:t>xy</a:t>
            </a:r>
            <a:r>
              <a:rPr lang="ko-KR" altLang="en-US" sz="1600" dirty="0"/>
              <a:t>축에 놓고 </a:t>
            </a:r>
            <a:r>
              <a:rPr lang="en-US" altLang="ko-KR" sz="1600" dirty="0"/>
              <a:t>cutoff value </a:t>
            </a:r>
            <a:r>
              <a:rPr lang="ko-KR" altLang="en-US" sz="1600" dirty="0"/>
              <a:t>마다 </a:t>
            </a:r>
            <a:r>
              <a:rPr lang="en-US" altLang="ko-KR" sz="1600" dirty="0"/>
              <a:t>plot</a:t>
            </a:r>
            <a:r>
              <a:rPr lang="ko-KR" altLang="en-US" sz="1600" dirty="0"/>
              <a:t>을 찍어 이은 곡선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Roc </a:t>
            </a:r>
            <a:r>
              <a:rPr lang="ko-KR" altLang="en-US" sz="1600" dirty="0"/>
              <a:t>커브는 면적이 </a:t>
            </a:r>
            <a:r>
              <a:rPr lang="en-US" altLang="ko-KR" sz="1600" dirty="0"/>
              <a:t>1</a:t>
            </a:r>
            <a:r>
              <a:rPr lang="ko-KR" altLang="en-US" sz="1600" dirty="0"/>
              <a:t>에 가까울수록 좋은 성능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해당 심장병 검사에서 </a:t>
            </a:r>
            <a:r>
              <a:rPr lang="en-US" altLang="ko-KR" sz="1600" dirty="0"/>
              <a:t>FP</a:t>
            </a:r>
            <a:r>
              <a:rPr lang="ko-KR" altLang="en-US" sz="1600" dirty="0"/>
              <a:t>가 작을수록 </a:t>
            </a:r>
            <a:r>
              <a:rPr lang="en-US" altLang="ko-KR" sz="1600" dirty="0"/>
              <a:t>TR</a:t>
            </a:r>
            <a:r>
              <a:rPr lang="ko-KR" altLang="en-US" sz="1600" dirty="0"/>
              <a:t>이 높을 수록 좋으므로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왼쪽 상단부에 있을수록 최적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동일 질병에 대해서 </a:t>
            </a:r>
            <a:r>
              <a:rPr lang="ko-KR" altLang="en-US" sz="1600" dirty="0" err="1"/>
              <a:t>여러검사를</a:t>
            </a:r>
            <a:r>
              <a:rPr lang="ko-KR" altLang="en-US" sz="1600" dirty="0"/>
              <a:t> 비교하여 </a:t>
            </a:r>
            <a:r>
              <a:rPr lang="ko-KR" altLang="en-US" sz="1600" dirty="0" err="1"/>
              <a:t>어떤검사가</a:t>
            </a:r>
            <a:r>
              <a:rPr lang="ko-KR" altLang="en-US" sz="1600" dirty="0"/>
              <a:t> 우수한지 파악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Curve </a:t>
            </a:r>
            <a:r>
              <a:rPr lang="ko-KR" altLang="en-US" sz="1600" dirty="0"/>
              <a:t>아랫면적을 </a:t>
            </a:r>
            <a:r>
              <a:rPr lang="en-US" altLang="ko-KR" sz="1600" dirty="0"/>
              <a:t>AUC </a:t>
            </a:r>
            <a:r>
              <a:rPr lang="ko-KR" altLang="en-US" sz="1600" dirty="0"/>
              <a:t>라고 하는데 </a:t>
            </a:r>
            <a:r>
              <a:rPr lang="en-US" altLang="ko-KR" sz="1600" dirty="0"/>
              <a:t>AUC</a:t>
            </a:r>
            <a:r>
              <a:rPr lang="ko-KR" altLang="en-US" sz="1600" dirty="0"/>
              <a:t>가 </a:t>
            </a:r>
            <a:r>
              <a:rPr lang="ko-KR" altLang="en-US" sz="1600" dirty="0" err="1"/>
              <a:t>큰검사</a:t>
            </a:r>
            <a:r>
              <a:rPr lang="ko-KR" altLang="en-US" sz="1600" dirty="0"/>
              <a:t> 일수록 우수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모델 </a:t>
            </a:r>
            <a:r>
              <a:rPr lang="en-US" altLang="ko-KR" sz="1600" dirty="0"/>
              <a:t>AUC:0.9106753812636165</a:t>
            </a:r>
          </a:p>
          <a:p>
            <a:pPr marL="0" indent="0">
              <a:buNone/>
            </a:pPr>
            <a:r>
              <a:rPr lang="ko-KR" altLang="en-US" sz="1600" dirty="0"/>
              <a:t> 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A7683B-77BA-4C77-A28E-EC44C3A93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2290763"/>
            <a:ext cx="4068665" cy="291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71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DCC5B-7D31-42AE-8993-323C458C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28D35D-9FAC-415D-ABFC-DAF3CF1BD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21" y="1951037"/>
            <a:ext cx="5034901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149744-503B-49BB-A459-3AC13AE3D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795" y="2838985"/>
            <a:ext cx="3942396" cy="32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0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50D7B-4084-4E4A-9F25-EC09FF1B5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1179058"/>
            <a:ext cx="7686675" cy="545782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710FE328-4DEC-496D-8372-DA292D51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0" y="600754"/>
            <a:ext cx="5123547" cy="578304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Distribution of age vs sex with the target class</a:t>
            </a:r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4CC426-A569-4C0E-82CD-6E978877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212" y="3026001"/>
            <a:ext cx="6953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5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AF7C6-A6DC-4BD3-8676-729674BD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5"/>
            <a:ext cx="11868150" cy="1325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P value:</a:t>
            </a:r>
            <a:r>
              <a:rPr lang="ko-KR" altLang="en-US" sz="2000" dirty="0"/>
              <a:t>주어진 표본의 유의 확률은 </a:t>
            </a:r>
            <a:r>
              <a:rPr lang="ko-KR" altLang="en-US" sz="2000" dirty="0" err="1"/>
              <a:t>귀무가설을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가정했을때</a:t>
            </a:r>
            <a:r>
              <a:rPr lang="ko-KR" altLang="en-US" sz="2000" dirty="0"/>
              <a:t> 표본이상으로 극단적인 결과를 얻을 확률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B333831-2981-4F49-933A-EFE797C2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581" y="2140858"/>
            <a:ext cx="4407076" cy="1531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P</a:t>
            </a:r>
            <a:r>
              <a:rPr lang="ko-KR" altLang="en-US" sz="1600" dirty="0"/>
              <a:t>값이 </a:t>
            </a:r>
            <a:r>
              <a:rPr lang="en-US" altLang="ko-KR" sz="1600" dirty="0"/>
              <a:t>0.05 </a:t>
            </a:r>
            <a:r>
              <a:rPr lang="ko-KR" altLang="en-US" sz="1600" dirty="0"/>
              <a:t>보다 커서 심장질환 확률과 통계적으로 유의미한 관계가 낮은 특성을 보여준다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CD9570C-9FA4-4F38-9FC0-29BE2FB1A5BB}"/>
              </a:ext>
            </a:extLst>
          </p:cNvPr>
          <p:cNvSpPr txBox="1">
            <a:spLocks/>
          </p:cNvSpPr>
          <p:nvPr/>
        </p:nvSpPr>
        <p:spPr>
          <a:xfrm>
            <a:off x="6420581" y="3037001"/>
            <a:ext cx="4537704" cy="153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/>
              <a:t>그래서 </a:t>
            </a:r>
            <a:r>
              <a:rPr lang="en-US" altLang="ko-KR" sz="1600" dirty="0"/>
              <a:t>backward elimination approach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모든 속성의 </a:t>
            </a:r>
            <a:r>
              <a:rPr lang="en-US" altLang="ko-KR" sz="1600" dirty="0"/>
              <a:t>p</a:t>
            </a:r>
            <a:r>
              <a:rPr lang="ko-KR" altLang="en-US" sz="1600" dirty="0"/>
              <a:t>값이 </a:t>
            </a:r>
            <a:r>
              <a:rPr lang="en-US" altLang="ko-KR" sz="1600" dirty="0"/>
              <a:t>0.05</a:t>
            </a:r>
            <a:r>
              <a:rPr lang="ko-KR" altLang="en-US" sz="1600" dirty="0"/>
              <a:t>미만이 </a:t>
            </a:r>
            <a:r>
              <a:rPr lang="ko-KR" altLang="en-US" sz="1600" dirty="0" err="1"/>
              <a:t>되도록하는</a:t>
            </a:r>
            <a:r>
              <a:rPr lang="ko-KR" altLang="en-US" sz="1600" dirty="0"/>
              <a:t> 기법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A4B780-2A06-49E4-9196-BD3E4DF2D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54603"/>
            <a:ext cx="55340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9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87BE7-C8A0-4C2A-AE05-68AF0245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" y="327025"/>
            <a:ext cx="11196638" cy="13255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Odds ratio:</a:t>
            </a:r>
            <a:r>
              <a:rPr lang="ko-KR" altLang="en-US" sz="2000" dirty="0"/>
              <a:t>한그룹에서 동일한 사례가 발생할 확률을 </a:t>
            </a:r>
            <a:r>
              <a:rPr lang="ko-KR" altLang="en-US" sz="2000" dirty="0" err="1"/>
              <a:t>다른그룹에서</a:t>
            </a:r>
            <a:r>
              <a:rPr lang="ko-KR" altLang="en-US" sz="2000" dirty="0"/>
              <a:t> 발생할 확률과 비교한 값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7A987-30D0-48FD-A775-C8A33AC18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2791619"/>
            <a:ext cx="6572250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남성은 여성에 비해 심장병 </a:t>
            </a:r>
            <a:r>
              <a:rPr lang="ko-KR" altLang="en-US" sz="1600" dirty="0" err="1"/>
              <a:t>걸릴확률이</a:t>
            </a:r>
            <a:r>
              <a:rPr lang="ko-KR" altLang="en-US" sz="1600" dirty="0"/>
              <a:t> </a:t>
            </a:r>
            <a:r>
              <a:rPr lang="en-US" altLang="ko-KR" sz="1600" dirty="0"/>
              <a:t>76%</a:t>
            </a:r>
            <a:r>
              <a:rPr lang="ko-KR" altLang="en-US" sz="1600" dirty="0"/>
              <a:t> 낮다</a:t>
            </a:r>
            <a:endParaRPr lang="en-US" altLang="ko-KR" sz="1600" dirty="0"/>
          </a:p>
          <a:p>
            <a:r>
              <a:rPr lang="ko-KR" altLang="en-US" sz="1600" dirty="0"/>
              <a:t>가슴통증이 커질수록 확률이 </a:t>
            </a:r>
            <a:r>
              <a:rPr lang="en-US" altLang="ko-KR" sz="1600" dirty="0"/>
              <a:t>119%</a:t>
            </a:r>
            <a:r>
              <a:rPr lang="ko-KR" altLang="en-US" sz="1600" dirty="0"/>
              <a:t> 증가한다</a:t>
            </a:r>
            <a:endParaRPr lang="en-US" altLang="ko-KR" sz="1600" dirty="0"/>
          </a:p>
          <a:p>
            <a:r>
              <a:rPr lang="ko-KR" altLang="en-US" sz="1600" dirty="0"/>
              <a:t>최대 </a:t>
            </a:r>
            <a:r>
              <a:rPr lang="ko-KR" altLang="en-US" sz="1600" dirty="0" err="1"/>
              <a:t>심박수랑</a:t>
            </a:r>
            <a:r>
              <a:rPr lang="ko-KR" altLang="en-US" sz="1600" dirty="0"/>
              <a:t> 심장병은 상관이 크게 없다</a:t>
            </a:r>
            <a:endParaRPr lang="en-US" altLang="ko-KR" sz="1600" dirty="0"/>
          </a:p>
          <a:p>
            <a:r>
              <a:rPr lang="ko-KR" altLang="en-US" sz="1600" dirty="0"/>
              <a:t>운동유도 협심증이 있는 사람은 심장병 </a:t>
            </a:r>
            <a:r>
              <a:rPr lang="ko-KR" altLang="en-US" sz="1600" dirty="0" err="1"/>
              <a:t>걸릴확률이</a:t>
            </a:r>
            <a:r>
              <a:rPr lang="ko-KR" altLang="en-US" sz="1600" dirty="0"/>
              <a:t> </a:t>
            </a:r>
            <a:r>
              <a:rPr lang="en-US" altLang="ko-KR" sz="1600" dirty="0"/>
              <a:t>64</a:t>
            </a:r>
            <a:r>
              <a:rPr lang="ko-KR" altLang="en-US" sz="1600" dirty="0"/>
              <a:t>프로 높다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44F0D8-EFA4-4FC3-AA0A-06CA725F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1" y="2662237"/>
            <a:ext cx="3990975" cy="153352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9012CC0-82EE-4E51-9D69-664282D18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076" y="4987813"/>
            <a:ext cx="2506813" cy="136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4C8A0B-425A-4C9B-8424-A3E0383926F7}"/>
              </a:ext>
            </a:extLst>
          </p:cNvPr>
          <p:cNvSpPr/>
          <p:nvPr/>
        </p:nvSpPr>
        <p:spPr>
          <a:xfrm>
            <a:off x="858611" y="52054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Gold standard(+)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Gold standard(-)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에 비해 몇배나 </a:t>
            </a:r>
            <a:r>
              <a:rPr lang="en-US" altLang="ko-KR" dirty="0">
                <a:solidFill>
                  <a:srgbClr val="000000"/>
                </a:solidFill>
                <a:latin typeface="Tahoma" panose="020B0604030504040204" pitchFamily="34" charset="0"/>
              </a:rPr>
              <a:t>Finding(+)</a:t>
            </a:r>
            <a:r>
              <a:rPr lang="ko-KR" altLang="en-US" dirty="0">
                <a:solidFill>
                  <a:srgbClr val="000000"/>
                </a:solidFill>
                <a:latin typeface="Tahoma" panose="020B0604030504040204" pitchFamily="34" charset="0"/>
              </a:rPr>
              <a:t>를 가지고 있는가에 대한 확률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21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0C31D6-C5BC-4EFE-948E-1C6E9E3B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Data processing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5327A-1917-4D62-B593-E0DB815BE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x = </a:t>
            </a:r>
            <a:r>
              <a:rPr lang="en-US" altLang="ko-KR" sz="1200" dirty="0" err="1"/>
              <a:t>heart_df.iloc</a:t>
            </a:r>
            <a:r>
              <a:rPr lang="en-US" altLang="ko-KR" sz="1200" dirty="0"/>
              <a:t>[:, :-1].values</a:t>
            </a:r>
          </a:p>
          <a:p>
            <a:pPr marL="0" indent="0">
              <a:buNone/>
            </a:pPr>
            <a:r>
              <a:rPr lang="en-US" altLang="ko-KR" sz="1200" dirty="0"/>
              <a:t>y = </a:t>
            </a:r>
            <a:r>
              <a:rPr lang="en-US" altLang="ko-KR" sz="1200" dirty="0" err="1"/>
              <a:t>heart_df.iloc</a:t>
            </a:r>
            <a:r>
              <a:rPr lang="en-US" altLang="ko-KR" sz="1200" dirty="0"/>
              <a:t>[:, -1].values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sklearn.model_selection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train_test_split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x_train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x_test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train_test_split</a:t>
            </a:r>
            <a:r>
              <a:rPr lang="en-US" altLang="ko-KR" sz="1200" dirty="0"/>
              <a:t>(x, y, </a:t>
            </a:r>
            <a:r>
              <a:rPr lang="en-US" altLang="ko-KR" sz="1200" dirty="0" err="1"/>
              <a:t>test_size</a:t>
            </a:r>
            <a:r>
              <a:rPr lang="en-US" altLang="ko-KR" sz="1200" dirty="0"/>
              <a:t> = 0.2, </a:t>
            </a:r>
            <a:r>
              <a:rPr lang="en-US" altLang="ko-KR" sz="1200" dirty="0" err="1"/>
              <a:t>random_state</a:t>
            </a:r>
            <a:r>
              <a:rPr lang="en-US" altLang="ko-KR" sz="1200" dirty="0"/>
              <a:t> = 0)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sklearn.preprocessing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StandardScaler</a:t>
            </a:r>
            <a:r>
              <a:rPr lang="en-US" altLang="ko-KR" sz="1200" dirty="0"/>
              <a:t> as ss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 err="1"/>
              <a:t>sc</a:t>
            </a:r>
            <a:r>
              <a:rPr lang="en-US" altLang="ko-KR" sz="1200" dirty="0"/>
              <a:t> = ss()</a:t>
            </a:r>
          </a:p>
          <a:p>
            <a:pPr marL="0" indent="0">
              <a:buNone/>
            </a:pPr>
            <a:r>
              <a:rPr lang="en-US" altLang="ko-KR" sz="1200" dirty="0" err="1"/>
              <a:t>x_train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sc.fit_transform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x_train</a:t>
            </a:r>
            <a:r>
              <a:rPr lang="en-US" altLang="ko-KR" sz="1200" dirty="0"/>
              <a:t>)#</a:t>
            </a:r>
            <a:r>
              <a:rPr lang="ko-KR" altLang="en-US" sz="1200" dirty="0"/>
              <a:t>스케일링 </a:t>
            </a:r>
            <a:r>
              <a:rPr lang="en-US" altLang="ko-KR" sz="1200" dirty="0" err="1"/>
              <a:t>standardscaler</a:t>
            </a:r>
            <a:r>
              <a:rPr lang="en-US" altLang="ko-KR" sz="1200" dirty="0"/>
              <a:t> </a:t>
            </a:r>
            <a:r>
              <a:rPr lang="ko-KR" altLang="en-US" sz="1200" dirty="0"/>
              <a:t>적용 평균이 </a:t>
            </a:r>
            <a:r>
              <a:rPr lang="en-US" altLang="ko-KR" sz="1200" dirty="0"/>
              <a:t>0</a:t>
            </a:r>
            <a:r>
              <a:rPr lang="ko-KR" altLang="en-US" sz="1200" dirty="0"/>
              <a:t>과 표준편차가 </a:t>
            </a:r>
            <a:r>
              <a:rPr lang="en-US" altLang="ko-KR" sz="1200" dirty="0"/>
              <a:t>1</a:t>
            </a:r>
            <a:r>
              <a:rPr lang="ko-KR" altLang="en-US" sz="1200" dirty="0" err="1"/>
              <a:t>이되도록</a:t>
            </a:r>
            <a:r>
              <a:rPr lang="ko-KR" altLang="en-US" sz="1200" dirty="0"/>
              <a:t> 변환</a:t>
            </a:r>
          </a:p>
          <a:p>
            <a:pPr marL="0" indent="0">
              <a:buNone/>
            </a:pPr>
            <a:r>
              <a:rPr lang="en-US" altLang="ko-KR" sz="1200" dirty="0" err="1"/>
              <a:t>x_test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sc.transform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x_test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850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51954B-A7DF-4D53-BFA9-5AC620139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58" y="1016000"/>
            <a:ext cx="10515600" cy="52977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400" dirty="0"/>
              <a:t>##############</a:t>
            </a:r>
            <a:r>
              <a:rPr lang="en-US" altLang="ko-KR" sz="1400" dirty="0" err="1"/>
              <a:t>svm</a:t>
            </a:r>
            <a:r>
              <a:rPr lang="en-US" altLang="ko-KR" sz="1400" dirty="0"/>
              <a:t>#################</a:t>
            </a:r>
          </a:p>
          <a:p>
            <a:pPr marL="0" indent="0">
              <a:buNone/>
            </a:pPr>
            <a:r>
              <a:rPr lang="en-US" altLang="ko-KR" sz="1400" dirty="0"/>
              <a:t>from </a:t>
            </a:r>
            <a:r>
              <a:rPr lang="en-US" altLang="ko-KR" sz="1400" dirty="0" err="1"/>
              <a:t>sklearn.svm</a:t>
            </a:r>
            <a:r>
              <a:rPr lang="en-US" altLang="ko-KR" sz="1400" dirty="0"/>
              <a:t> import SVC</a:t>
            </a:r>
          </a:p>
          <a:p>
            <a:pPr marL="0" indent="0">
              <a:buNone/>
            </a:pPr>
            <a:r>
              <a:rPr lang="en-US" altLang="ko-KR" sz="1400" dirty="0"/>
              <a:t>classifier = SVC(kernel = '</a:t>
            </a:r>
            <a:r>
              <a:rPr lang="en-US" altLang="ko-KR" sz="1400" dirty="0" err="1"/>
              <a:t>rbf</a:t>
            </a:r>
            <a:r>
              <a:rPr lang="en-US" altLang="ko-KR" sz="1400" dirty="0"/>
              <a:t>')</a:t>
            </a:r>
          </a:p>
          <a:p>
            <a:pPr marL="0" indent="0">
              <a:buNone/>
            </a:pPr>
            <a:r>
              <a:rPr lang="en-US" altLang="ko-KR" sz="1400" dirty="0" err="1"/>
              <a:t>classifier.fit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x_train</a:t>
            </a:r>
            <a:r>
              <a:rPr lang="en-US" altLang="ko-KR" sz="1400" dirty="0"/>
              <a:t>, </a:t>
            </a:r>
            <a:r>
              <a:rPr lang="en-US" altLang="ko-KR" sz="1400" dirty="0" err="1"/>
              <a:t>y_train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/>
              <a:t># Predicting the Test set results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 err="1"/>
              <a:t>y_pred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classifier.predict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x_train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print('Accuracy for train set for </a:t>
            </a:r>
            <a:r>
              <a:rPr lang="en-US" altLang="ko-KR" sz="1400" dirty="0" err="1"/>
              <a:t>svm</a:t>
            </a:r>
            <a:r>
              <a:rPr lang="en-US" altLang="ko-KR" sz="1400" dirty="0"/>
              <a:t>={}'.format(</a:t>
            </a:r>
            <a:r>
              <a:rPr lang="en-US" altLang="ko-KR" sz="1400" dirty="0" err="1"/>
              <a:t>sklearn.metrics.accuracy_score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y_train,y_pred</a:t>
            </a:r>
            <a:r>
              <a:rPr lang="en-US" altLang="ko-KR" sz="1400" dirty="0"/>
              <a:t>)))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 err="1"/>
              <a:t>y_pred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classifier.predict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x_test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print('Accuracy for test set for </a:t>
            </a:r>
            <a:r>
              <a:rPr lang="en-US" altLang="ko-KR" sz="1400" dirty="0" err="1"/>
              <a:t>svm</a:t>
            </a:r>
            <a:r>
              <a:rPr lang="en-US" altLang="ko-KR" sz="1400" dirty="0"/>
              <a:t>={}'.format(</a:t>
            </a:r>
            <a:r>
              <a:rPr lang="en-US" altLang="ko-KR" sz="1400" dirty="0" err="1"/>
              <a:t>sklearn.metrics.accuracy_score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y_test,y_pred</a:t>
            </a:r>
            <a:r>
              <a:rPr lang="en-US" altLang="ko-KR" sz="1400" dirty="0"/>
              <a:t>)))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7BC58AF-86E3-4A1F-AB8D-0B0E3151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9343" y="1741655"/>
            <a:ext cx="6168572" cy="1687345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Accuracy for training set for </a:t>
            </a:r>
            <a:r>
              <a:rPr lang="en-US" altLang="ko-KR" sz="1800" b="1" dirty="0" err="1"/>
              <a:t>svm</a:t>
            </a:r>
            <a:r>
              <a:rPr lang="en-US" altLang="ko-KR" sz="1800" b="1" dirty="0"/>
              <a:t> = 0.8925619834710</a:t>
            </a:r>
            <a:br>
              <a:rPr lang="en-US" altLang="ko-KR" sz="1800" b="1" dirty="0"/>
            </a:br>
            <a:r>
              <a:rPr lang="en-US" altLang="ko-KR" sz="1800" b="1" dirty="0"/>
              <a:t>Accuracy for test set for </a:t>
            </a:r>
            <a:r>
              <a:rPr lang="en-US" altLang="ko-KR" sz="1800" b="1" dirty="0" err="1"/>
              <a:t>svm</a:t>
            </a:r>
            <a:r>
              <a:rPr lang="en-US" altLang="ko-KR" sz="1800" b="1" dirty="0"/>
              <a:t> = 0.8688524590163934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98259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3F3F31D-6F49-41EE-8C20-B0969E61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477564"/>
            <a:ext cx="101926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###############   Naive Bayes##############</a:t>
            </a:r>
          </a:p>
          <a:p>
            <a:pPr marL="0" indent="0">
              <a:buNone/>
            </a:pPr>
            <a:r>
              <a:rPr lang="en-US" altLang="ko-KR" sz="1400" dirty="0"/>
              <a:t>from </a:t>
            </a:r>
            <a:r>
              <a:rPr lang="en-US" altLang="ko-KR" sz="1400" dirty="0" err="1"/>
              <a:t>sklearn.naive_bayes</a:t>
            </a:r>
            <a:r>
              <a:rPr lang="en-US" altLang="ko-KR" sz="1400" dirty="0"/>
              <a:t> import </a:t>
            </a:r>
            <a:r>
              <a:rPr lang="en-US" altLang="ko-KR" sz="1400" dirty="0" err="1"/>
              <a:t>GaussianNB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classifier = </a:t>
            </a:r>
            <a:r>
              <a:rPr lang="en-US" altLang="ko-KR" sz="1400" dirty="0" err="1"/>
              <a:t>GaussianNB</a:t>
            </a:r>
            <a:r>
              <a:rPr lang="en-US" altLang="ko-KR" sz="1400" dirty="0"/>
              <a:t>()</a:t>
            </a:r>
          </a:p>
          <a:p>
            <a:pPr marL="0" indent="0">
              <a:buNone/>
            </a:pPr>
            <a:r>
              <a:rPr lang="en-US" altLang="ko-KR" sz="1400" dirty="0" err="1"/>
              <a:t>classifier.fit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x_train</a:t>
            </a:r>
            <a:r>
              <a:rPr lang="en-US" altLang="ko-KR" sz="1400" dirty="0"/>
              <a:t>, </a:t>
            </a:r>
            <a:r>
              <a:rPr lang="en-US" altLang="ko-KR" sz="1400" dirty="0" err="1"/>
              <a:t>y_train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/>
              <a:t># Predicting the Test set results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 err="1"/>
              <a:t>y_pred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classifier.predict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x_train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print('Accuracy for train set for Naive Bayes  ={}'.format(</a:t>
            </a:r>
            <a:r>
              <a:rPr lang="en-US" altLang="ko-KR" sz="1400" dirty="0" err="1"/>
              <a:t>sklearn.metrics.accuracy_score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y_train,y_pred</a:t>
            </a:r>
            <a:r>
              <a:rPr lang="en-US" altLang="ko-KR" sz="1400" dirty="0"/>
              <a:t>)))</a:t>
            </a:r>
          </a:p>
          <a:p>
            <a:pPr marL="0" indent="0">
              <a:buNone/>
            </a:pPr>
            <a:br>
              <a:rPr lang="en-US" altLang="ko-KR" sz="1400" dirty="0"/>
            </a:br>
            <a:r>
              <a:rPr lang="en-US" altLang="ko-KR" sz="1400" dirty="0" err="1"/>
              <a:t>y_pred</a:t>
            </a:r>
            <a:r>
              <a:rPr lang="en-US" altLang="ko-KR" sz="1400" dirty="0"/>
              <a:t> = </a:t>
            </a:r>
            <a:r>
              <a:rPr lang="en-US" altLang="ko-KR" sz="1400" dirty="0" err="1"/>
              <a:t>classifier.predict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x_test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print('Accuracy for test set for Naive Bayes ={}'.format(</a:t>
            </a:r>
            <a:r>
              <a:rPr lang="en-US" altLang="ko-KR" sz="1400" dirty="0" err="1"/>
              <a:t>sklearn.metrics.accuracy_score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y_test,y_pred</a:t>
            </a:r>
            <a:r>
              <a:rPr lang="en-US" altLang="ko-KR" sz="1400" dirty="0"/>
              <a:t>)))</a:t>
            </a:r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D6DD741-61B9-45C9-827C-2EC2D51A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4414" y="1517423"/>
            <a:ext cx="6995887" cy="1687345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Accuracy for training set for Naive Bayes = 0.834710743801</a:t>
            </a:r>
            <a:br>
              <a:rPr lang="en-US" altLang="ko-KR" sz="1800" b="1" dirty="0"/>
            </a:br>
            <a:r>
              <a:rPr lang="en-US" altLang="ko-KR" sz="1800" b="1" dirty="0"/>
              <a:t>Accuracy for test set for Naive Bayes = 0.85245901639344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6148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2300</Words>
  <Application>Microsoft Office PowerPoint</Application>
  <PresentationFormat>와이드스크린</PresentationFormat>
  <Paragraphs>215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Tahoma</vt:lpstr>
      <vt:lpstr>Office 테마</vt:lpstr>
      <vt:lpstr>Heart Disease UCI</vt:lpstr>
      <vt:lpstr>Age: 나이</vt:lpstr>
      <vt:lpstr>PowerPoint 프레젠테이션</vt:lpstr>
      <vt:lpstr>Distribution of age vs sex with the target class</vt:lpstr>
      <vt:lpstr>P value:주어진 표본의 유의 확률은 귀무가설을 가정했을때 표본이상으로 극단적인 결과를 얻을 확률</vt:lpstr>
      <vt:lpstr>Odds ratio:한그룹에서 동일한 사례가 발생할 확률을 다른그룹에서 발생할 확률과 비교한 값 </vt:lpstr>
      <vt:lpstr>Data processing</vt:lpstr>
      <vt:lpstr>Accuracy for training set for svm = 0.8925619834710 Accuracy for test set for svm = 0.8688524590163934</vt:lpstr>
      <vt:lpstr>Accuracy for training set for Naive Bayes = 0.834710743801 Accuracy for test set for Naive Bayes = 0.85245901639344</vt:lpstr>
      <vt:lpstr>Accuracy for training set for Decision Tree = 1.0 Accuracy for test set for Decision Tree = 0.80327868852459</vt:lpstr>
      <vt:lpstr>Accuracy for training set for Random Forest = 0.9793388429 Accuracy for test set for Random Forest = 0.8360655737704</vt:lpstr>
      <vt:lpstr> The acuuracy of the model = TP+TN/(TP+TN+FP+FN) =  0.852459016393442  The Missclassification = 1-Accuracy =  0.14754098360655743 </vt:lpstr>
      <vt:lpstr> 정확도= TP+TN/(TP+TN+FP+FN) =  0.852459016393442 오분류율= 1-Accuracy =  0.14754098360655743 </vt:lpstr>
      <vt:lpstr>앙상블: 머신러닝에서 여러개의 모델을 학습시켜 그 모델들의 예측결과들을 이용해 하나의 모델보다 더 나은 값을 예측하는 방법을 말한다.  </vt:lpstr>
      <vt:lpstr>Voting 앙상블:하나의 데이터셋을 가지고 여러가지 머신러닝 클래스에게 물어봐서 과반수 투표 </vt:lpstr>
      <vt:lpstr>bagging:여러가지 데이터셋을 가지고 1개의 알고리즘으로 여러개의 예측기 생성 </vt:lpstr>
      <vt:lpstr>Boosting 앙상블:취합을 하지 않고 점진적으로 학습시키면서 연결한다. </vt:lpstr>
      <vt:lpstr>Boosting 앙상블 (adaptive model)</vt:lpstr>
      <vt:lpstr>Boosting 앙상블 (gradient boosting model)</vt:lpstr>
      <vt:lpstr>Stacking 앙상블: 서로 다른 모델들을 조합하여 최고의 성능을 내는 모델 생성</vt:lpstr>
      <vt:lpstr>PowerPoint 프레젠테이션</vt:lpstr>
      <vt:lpstr>sensitivity:실제 질병이 있는 사람들이 검사를 통해 양성이라고 판단될 확률  specificity:특이도는 질병이 없는  사람들이 검사를 통해 음성이라고 판단될 확률  </vt:lpstr>
      <vt:lpstr>Roc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UCI</dc:title>
  <dc:creator>bhang solchan</dc:creator>
  <cp:lastModifiedBy>bhang solchan</cp:lastModifiedBy>
  <cp:revision>23</cp:revision>
  <dcterms:created xsi:type="dcterms:W3CDTF">2020-02-01T17:22:59Z</dcterms:created>
  <dcterms:modified xsi:type="dcterms:W3CDTF">2020-02-14T08:41:33Z</dcterms:modified>
</cp:coreProperties>
</file>