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13716000" cx="24377650"/>
  <p:notesSz cx="6858000" cy="9144000"/>
  <p:embeddedFontLst>
    <p:embeddedFont>
      <p:font typeface="Nuni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Nunito-bold.fntdata"/><Relationship Id="rId23" Type="http://schemas.openxmlformats.org/officeDocument/2006/relationships/slide" Target="slides/slide19.xml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Nunito-boldItalic.fntdata"/><Relationship Id="rId25" Type="http://schemas.openxmlformats.org/officeDocument/2006/relationships/slide" Target="slides/slide21.xml"/><Relationship Id="rId47" Type="http://schemas.openxmlformats.org/officeDocument/2006/relationships/font" Target="fonts/Nuni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414dd604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414dd6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9414dd604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414dd60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414dd60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9414dd604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414dd604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414dd6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9414dd604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94125b24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94125b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94125b24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414dd60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414dd6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9414dd60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806c71a2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806c71a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a806c71a2_2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414dd6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414dd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9414dd60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8f624fa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8f624f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8f624fad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a8f624fad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a8f624f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8a8f624fad_1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a8f624fad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a8f624fa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8a8f624fad_1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94125b246_3_0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8" name="Google Shape;268;g894125b246_3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93fe1a2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93fe1a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93fe1a2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3fe1a23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3fe1a2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93fe1a235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93fe1a23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93fe1a2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893fe1a235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8f624fad_4_0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6" name="Google Shape;306;g8a8f624fad_4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8f624fad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a8f624fa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8a8f624fad_4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a8f624fad_4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a8f624fa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8a8f624fad_4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806c71a2_0_4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1" name="Google Shape;331;g8a806c71a2_0_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a806c71a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a806c71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影片</a:t>
            </a:r>
            <a:endParaRPr/>
          </a:p>
        </p:txBody>
      </p:sp>
      <p:sp>
        <p:nvSpPr>
          <p:cNvPr id="343" name="Google Shape;343;g8a806c71a2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a8f624fad_3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a8f624fa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影片</a:t>
            </a:r>
            <a:endParaRPr/>
          </a:p>
        </p:txBody>
      </p:sp>
      <p:sp>
        <p:nvSpPr>
          <p:cNvPr id="350" name="Google Shape;350;g8a8f624fad_3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414dd60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414dd6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9414dd60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a806c71a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a806c71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8a806c71a2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806c71a2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806c71a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a806c71a2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8f624fad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8f624fa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8a8f624fad_3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f742afb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1f742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81f742afb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1f742afb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1f742af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1f742afbd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93fe1a23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93fe1a2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893fe1a235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a806c71a2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a806c71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a806c71a2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a8f624fad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a8f624fa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8a8f624fad_3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9414dd604_0_102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9" name="Google Shape;429;g89414dd604_0_10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9414dd604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9414dd6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89414dd604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414dd60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414dd6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9414dd604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a806c71a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a806c71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8a806c71a2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414dd60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414dd6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9414dd604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414dd60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414dd6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9414dd604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414dd604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414dd6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9414dd604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414dd60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414dd6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9414dd604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414dd604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414dd6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9414dd604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youtu.be/CPld1YES2a8" TargetMode="External"/><Relationship Id="rId4" Type="http://schemas.openxmlformats.org/officeDocument/2006/relationships/hyperlink" Target="https://reurl.cc/Y15bAD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820147" y="5734650"/>
            <a:ext cx="23715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分析不同地區熱門音樂排行榜的音樂類型差異 </a:t>
            </a:r>
            <a:endParaRPr b="1" sz="7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-- 以 Spotify 作為資料集</a:t>
            </a:r>
            <a:endParaRPr b="1" sz="7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633625" y="8610525"/>
            <a:ext cx="2126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 6: R07725049吳姿君、R08725008周若涓、R08725010陳亦珊、R08725030徐薇尹</a:t>
            </a:r>
            <a:endParaRPr sz="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75" name="Google Shape;175;p13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liveness:</a:t>
            </a:r>
            <a:r>
              <a:rPr lang="en-US" sz="6000"/>
              <a:t> </a:t>
            </a:r>
            <a:r>
              <a:rPr lang="en-US" sz="5000"/>
              <a:t>檢測</a:t>
            </a:r>
            <a:r>
              <a:rPr lang="en-US" sz="5000"/>
              <a:t>歌曲中是否有</a:t>
            </a:r>
            <a:r>
              <a:rPr lang="en-US" sz="5000"/>
              <a:t>觀眾</a:t>
            </a:r>
            <a:r>
              <a:rPr lang="en-US" sz="5000"/>
              <a:t>的聲音</a:t>
            </a:r>
            <a:r>
              <a:rPr lang="en-US" sz="5000"/>
              <a:t>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較高的活躍度值表示增加了</a:t>
            </a:r>
            <a:r>
              <a:rPr lang="en-US" sz="5000"/>
              <a:t>現場歌曲</a:t>
            </a:r>
            <a:r>
              <a:rPr lang="en-US" sz="5000"/>
              <a:t>的可能性, 大於0.8的值很可能會顯示該軌道處於活動狀態。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pic>
        <p:nvPicPr>
          <p:cNvPr id="176" name="Google Shape;1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600" y="7845175"/>
            <a:ext cx="12232674" cy="55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84" name="Google Shape;184;p14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valence:</a:t>
            </a:r>
            <a:r>
              <a:rPr lang="en-US" sz="6000"/>
              <a:t> </a:t>
            </a:r>
            <a:r>
              <a:rPr lang="en-US" sz="5000"/>
              <a:t>描述</a:t>
            </a:r>
            <a:r>
              <a:rPr lang="en-US" sz="5000"/>
              <a:t>歌曲</a:t>
            </a:r>
            <a:r>
              <a:rPr lang="en-US" sz="5000"/>
              <a:t>傳達的音樂積極性。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值高的</a:t>
            </a:r>
            <a:r>
              <a:rPr lang="en-US" sz="5000"/>
              <a:t>歌曲</a:t>
            </a:r>
            <a:r>
              <a:rPr lang="en-US" sz="5000"/>
              <a:t>聽起來更積極(例如快樂、開朗、</a:t>
            </a:r>
            <a:r>
              <a:rPr lang="en-US" sz="5000"/>
              <a:t>欣喜</a:t>
            </a:r>
            <a:r>
              <a:rPr lang="en-US" sz="5000"/>
              <a:t>), 而值低的</a:t>
            </a:r>
            <a:r>
              <a:rPr lang="en-US" sz="5000"/>
              <a:t>歌曲</a:t>
            </a:r>
            <a:r>
              <a:rPr lang="en-US" sz="5000"/>
              <a:t>聽起來更消極(例如悲傷、沮喪、憤怒)。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pic>
        <p:nvPicPr>
          <p:cNvPr id="185" name="Google Shape;1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600" y="8075800"/>
            <a:ext cx="12579600" cy="5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93" name="Google Shape;193;p15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tempo:</a:t>
            </a:r>
            <a:r>
              <a:rPr lang="en-US" sz="5000"/>
              <a:t> 曲目的總體估計速度, 以每分鐘心跳數（BPM）為單位。 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用音樂術語來說, 節奏是指給定樂曲的速度或節奏, 它直接來自平均拍子持續時間。 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資料型態為 float。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5000"/>
          </a:p>
        </p:txBody>
      </p:sp>
      <p:pic>
        <p:nvPicPr>
          <p:cNvPr id="194" name="Google Shape;1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7163250"/>
            <a:ext cx="14258881" cy="63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General</a:t>
            </a:r>
            <a:r>
              <a:rPr lang="en-US" sz="12000"/>
              <a:t> data</a:t>
            </a:r>
            <a:endParaRPr sz="12000"/>
          </a:p>
        </p:txBody>
      </p:sp>
      <p:sp>
        <p:nvSpPr>
          <p:cNvPr id="202" name="Google Shape;202;p16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選出有超過 100 萬</a:t>
            </a:r>
            <a:r>
              <a:rPr lang="en-US" sz="5000"/>
              <a:t>followers 的歌單，很多人聽代表是屬於 general 的資料</a:t>
            </a:r>
            <a:endParaRPr sz="5000"/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例如: </a:t>
            </a:r>
            <a:r>
              <a:rPr i="1" lang="en-US" sz="5000"/>
              <a:t>Global Viral 50</a:t>
            </a:r>
            <a:r>
              <a:rPr lang="en-US" sz="5000"/>
              <a:t>, </a:t>
            </a:r>
            <a:r>
              <a:rPr i="1" lang="en-US" sz="5000"/>
              <a:t>Global Top 50, Today’s Top Hits, Confidence Boost, Happy Beats</a:t>
            </a:r>
            <a:r>
              <a:rPr lang="en-US" sz="5000"/>
              <a:t>, etc.</a:t>
            </a:r>
            <a:endParaRPr sz="5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03" name="Google Shape;2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349" y="7412625"/>
            <a:ext cx="4304650" cy="60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8396" y="7412625"/>
            <a:ext cx="4304670" cy="60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9475" y="7412624"/>
            <a:ext cx="4304134" cy="60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6826" y="7412625"/>
            <a:ext cx="4304125" cy="60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General data</a:t>
            </a:r>
            <a:endParaRPr sz="12000"/>
          </a:p>
        </p:txBody>
      </p:sp>
      <p:sp>
        <p:nvSpPr>
          <p:cNvPr id="214" name="Google Shape;214;p17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General data 的 table 有以下 attributes: track_id, danceability,</a:t>
            </a:r>
            <a:r>
              <a:rPr lang="en-US" sz="5000"/>
              <a:t> 	</a:t>
            </a:r>
            <a:r>
              <a:rPr lang="en-US" sz="5000"/>
              <a:t>energy, key, </a:t>
            </a:r>
            <a:r>
              <a:rPr lang="en-US" sz="5000"/>
              <a:t>l</a:t>
            </a:r>
            <a:r>
              <a:rPr lang="en-US" sz="5000"/>
              <a:t>oudness	, mode, speechiness, acousticness, instrumentalness, liveness, valence, tempo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共收集了 2038 首歌曲</a:t>
            </a:r>
            <a:endParaRPr sz="5000"/>
          </a:p>
        </p:txBody>
      </p: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50" y="7584725"/>
            <a:ext cx="21394774" cy="5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Musical Cities</a:t>
            </a:r>
            <a:r>
              <a:rPr lang="en-US" sz="12000"/>
              <a:t> data</a:t>
            </a:r>
            <a:endParaRPr sz="12000"/>
          </a:p>
        </p:txBody>
      </p:sp>
      <p:sp>
        <p:nvSpPr>
          <p:cNvPr id="223" name="Google Shape;223;p18"/>
          <p:cNvSpPr txBox="1"/>
          <p:nvPr/>
        </p:nvSpPr>
        <p:spPr>
          <a:xfrm>
            <a:off x="1248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從 Musical map of the world 找出 city，以及每個 city 的 top list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Musical Cities data 共收集了 3400 筆，其中包含 33 個 cities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例如: Taipei, Tokyo, London, Wellington, Berlin, Madrid, Amsterdam 等</a:t>
            </a:r>
            <a:endParaRPr sz="5000"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18280" l="0" r="0" t="0"/>
          <a:stretch/>
        </p:blipFill>
        <p:spPr>
          <a:xfrm>
            <a:off x="4628350" y="6877625"/>
            <a:ext cx="13616876" cy="59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How to get the Data?</a:t>
            </a:r>
            <a:endParaRPr sz="12000"/>
          </a:p>
        </p:txBody>
      </p:sp>
      <p:sp>
        <p:nvSpPr>
          <p:cNvPr id="232" name="Google Shape;232;p19"/>
          <p:cNvSpPr txBox="1"/>
          <p:nvPr/>
        </p:nvSpPr>
        <p:spPr>
          <a:xfrm>
            <a:off x="1248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複製各個 city 的 playlist_id(每個playlist 都有 100首歌)</a:t>
            </a:r>
            <a:endParaRPr sz="5000"/>
          </a:p>
          <a:p>
            <a:pPr indent="-546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e.g. 2WxMWXBdooAvIG0w4LfrS8</a:t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透過 Spotify 的 </a:t>
            </a:r>
            <a:r>
              <a:rPr b="1" i="1" lang="en-US" sz="5000"/>
              <a:t>Get a Playlist API</a:t>
            </a:r>
            <a:r>
              <a:rPr lang="en-US" sz="5000"/>
              <a:t>，得到 playlist 的詳細資料，如playlist 的 owner, followers, track</a:t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650" y="432975"/>
            <a:ext cx="4850857" cy="65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/>
          <p:nvPr/>
        </p:nvSpPr>
        <p:spPr>
          <a:xfrm>
            <a:off x="21109500" y="2005350"/>
            <a:ext cx="679200" cy="87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2675" y="8412876"/>
            <a:ext cx="7325550" cy="54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/>
          <p:nvPr/>
        </p:nvSpPr>
        <p:spPr>
          <a:xfrm>
            <a:off x="14802675" y="10709325"/>
            <a:ext cx="3207000" cy="617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How to get the Data?</a:t>
            </a:r>
            <a:endParaRPr sz="12000"/>
          </a:p>
        </p:txBody>
      </p:sp>
      <p:sp>
        <p:nvSpPr>
          <p:cNvPr id="244" name="Google Shape;244;p20"/>
          <p:cNvSpPr txBox="1"/>
          <p:nvPr/>
        </p:nvSpPr>
        <p:spPr>
          <a:xfrm>
            <a:off x="1307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利用 JSON Editor，萃取 track 的 100 個items，得到track 相關資料的table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需要的只有 track.id 欄位</a:t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575" y="5003725"/>
            <a:ext cx="10634699" cy="85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/>
          <p:nvPr/>
        </p:nvSpPr>
        <p:spPr>
          <a:xfrm>
            <a:off x="9876700" y="5635825"/>
            <a:ext cx="3207000" cy="65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11430175" y="11515900"/>
            <a:ext cx="3207000" cy="398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How to get the Data?</a:t>
            </a:r>
            <a:endParaRPr sz="12000"/>
          </a:p>
        </p:txBody>
      </p:sp>
      <p:sp>
        <p:nvSpPr>
          <p:cNvPr id="255" name="Google Shape;255;p21"/>
          <p:cNvSpPr txBox="1"/>
          <p:nvPr/>
        </p:nvSpPr>
        <p:spPr>
          <a:xfrm>
            <a:off x="1307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再將各個國家的 playlist 的 track.id 欄位, 丟進 Spotify 的 </a:t>
            </a:r>
            <a:r>
              <a:rPr b="1" i="1" lang="en-US" sz="5000"/>
              <a:t>Get Audio Features for Several Tracks API </a:t>
            </a:r>
            <a:r>
              <a:rPr lang="en-US" sz="5000"/>
              <a:t>(這個 API 有一個限制，每次只能丟入 100 個 track.id)</a:t>
            </a:r>
            <a:endParaRPr b="1" i="1" sz="5000"/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得到音訊的 feature attributes，如 danceability, energy, key, loudness, mode, speechiness, acousticness, instrumentalness, liveness, valence, tempo 等</a:t>
            </a:r>
            <a:endParaRPr sz="50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025" y="8409175"/>
            <a:ext cx="6747350" cy="5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How to get the Data?</a:t>
            </a:r>
            <a:endParaRPr sz="12000"/>
          </a:p>
        </p:txBody>
      </p:sp>
      <p:sp>
        <p:nvSpPr>
          <p:cNvPr id="264" name="Google Shape;264;p22"/>
          <p:cNvSpPr txBox="1"/>
          <p:nvPr/>
        </p:nvSpPr>
        <p:spPr>
          <a:xfrm>
            <a:off x="1307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透過 API 得到 feature attribute 的 JSON file</a:t>
            </a:r>
            <a:endParaRPr sz="50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125" y="3003075"/>
            <a:ext cx="8292333" cy="107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4874575" y="4984125"/>
            <a:ext cx="122229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Collect data 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1" name="Google Shape;101;p5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02" name="Google Shape;102;p5"/>
            <p:cNvSpPr/>
            <p:nvPr/>
          </p:nvSpPr>
          <p:spPr>
            <a:xfrm>
              <a:off x="2099658" y="6974920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777142" y="4477832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525459" y="4477832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858390" y="4477832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6" name="Google Shape;106;p5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3979313" y="5082350"/>
            <a:ext cx="134133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Music Style Prediction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272" name="Google Shape;272;p23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76" name="Google Shape;276;p23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B243B"/>
                </a:solidFill>
                <a:highlight>
                  <a:srgbClr val="FFFFFF"/>
                </a:highlight>
              </a:rPr>
              <a:t>Data Preprocessing</a:t>
            </a:r>
            <a:endParaRPr b="1" sz="8000"/>
          </a:p>
        </p:txBody>
      </p:sp>
      <p:sp>
        <p:nvSpPr>
          <p:cNvPr id="284" name="Google Shape;284;p24"/>
          <p:cNvSpPr txBox="1"/>
          <p:nvPr/>
        </p:nvSpPr>
        <p:spPr>
          <a:xfrm>
            <a:off x="1248725" y="2197725"/>
            <a:ext cx="21880200" cy="10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Original Features</a:t>
            </a:r>
            <a:endParaRPr sz="4000"/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共有11個features。</a:t>
            </a:r>
            <a:endParaRPr sz="4000"/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Danceability, Energy, Key, Loudness, Mode, Speechiness, Acousticness, Instrumentalness, Liveness, Valence, Tempo. </a:t>
            </a:r>
            <a:endParaRPr sz="4000"/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皆為Numerical。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Normalization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標準化至 [0,1]區間。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>
                <a:solidFill>
                  <a:srgbClr val="1B243B"/>
                </a:solidFill>
              </a:rPr>
              <a:t>Before: ['0.508',  '0.445',  '8',  '-12.782',  '0',  '0.0827',  '0.641',  '0.0000549',  '0.0528',  '0.75',  '138.501']</a:t>
            </a:r>
            <a:endParaRPr sz="4000">
              <a:solidFill>
                <a:srgbClr val="1B243B"/>
              </a:solidFill>
            </a:endParaRPr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43B"/>
              </a:buClr>
              <a:buSzPts val="4000"/>
              <a:buChar char="○"/>
            </a:pPr>
            <a:r>
              <a:rPr lang="en-US" sz="4000">
                <a:solidFill>
                  <a:srgbClr val="1B243B"/>
                </a:solidFill>
              </a:rPr>
              <a:t>After: [0.508,   0.445,   0.6666666666666666,   0.7869666666666667,   0.0,   0.0827,   0.641,   5.49e-05,   0.0528,   0.75,   0.695]</a:t>
            </a:r>
            <a:endParaRPr sz="4000">
              <a:solidFill>
                <a:srgbClr val="1B24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B243B"/>
              </a:solidFill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>
                <a:solidFill>
                  <a:srgbClr val="1B243B"/>
                </a:solidFill>
                <a:highlight>
                  <a:srgbClr val="FFFFFF"/>
                </a:highlight>
              </a:rPr>
              <a:t>Dimensionality reduction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>
                <a:solidFill>
                  <a:srgbClr val="FF0000"/>
                </a:solidFill>
              </a:rPr>
              <a:t>PCA</a:t>
            </a:r>
            <a:r>
              <a:rPr lang="en-US" sz="4000"/>
              <a:t>, 降至5維。</a:t>
            </a:r>
            <a:endParaRPr sz="4000"/>
          </a:p>
          <a:p>
            <a:pPr indent="-482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>
                <a:solidFill>
                  <a:srgbClr val="1D2129"/>
                </a:solidFill>
                <a:highlight>
                  <a:srgbClr val="FFFFFF"/>
                </a:highlight>
              </a:rPr>
              <a:t>mode, acousticness, key, valence, liveness。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26" y="5123525"/>
            <a:ext cx="11880200" cy="78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B243B"/>
                </a:solidFill>
                <a:highlight>
                  <a:srgbClr val="FFFFFF"/>
                </a:highlight>
              </a:rPr>
              <a:t>曲風分類模型-</a:t>
            </a:r>
            <a:r>
              <a:rPr b="1" lang="en-US" sz="6000">
                <a:solidFill>
                  <a:srgbClr val="1D2129"/>
                </a:solidFill>
                <a:highlight>
                  <a:srgbClr val="FFFFFF"/>
                </a:highlight>
              </a:rPr>
              <a:t>訓練階段：Clustering</a:t>
            </a:r>
            <a:endParaRPr b="1" sz="6000">
              <a:solidFill>
                <a:srgbClr val="1D21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B243B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Method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K-Means. </a:t>
            </a:r>
            <a:r>
              <a:rPr lang="en-US" sz="4000">
                <a:solidFill>
                  <a:srgbClr val="1D2129"/>
                </a:solidFill>
                <a:highlight>
                  <a:srgbClr val="FFFFFF"/>
                </a:highlight>
              </a:rPr>
              <a:t>在k=10時，SSE開始進行收斂，且群個數不會太多、將sample分得太細碎，所以我們認為k=10是一個合理的選擇，並且進行1000次的iterations。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t/>
            </a:r>
            <a:endParaRPr sz="4000"/>
          </a:p>
        </p:txBody>
      </p:sp>
      <p:sp>
        <p:nvSpPr>
          <p:cNvPr id="294" name="Google Shape;294;p25"/>
          <p:cNvSpPr/>
          <p:nvPr/>
        </p:nvSpPr>
        <p:spPr>
          <a:xfrm>
            <a:off x="9673150" y="8740875"/>
            <a:ext cx="438000" cy="224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9413050" y="11694075"/>
            <a:ext cx="958200" cy="739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B243B"/>
                </a:solidFill>
                <a:highlight>
                  <a:srgbClr val="FFFFFF"/>
                </a:highlight>
              </a:rPr>
              <a:t>曲風分類模型-</a:t>
            </a:r>
            <a:r>
              <a:rPr b="1" lang="en-US" sz="6000">
                <a:solidFill>
                  <a:srgbClr val="1D2129"/>
                </a:solidFill>
                <a:highlight>
                  <a:srgbClr val="FFFFFF"/>
                </a:highlight>
              </a:rPr>
              <a:t>應用階段</a:t>
            </a:r>
            <a:endParaRPr b="1" sz="6000">
              <a:solidFill>
                <a:srgbClr val="1B24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B243B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1248725" y="29391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Steps:</a:t>
            </a:r>
            <a:endParaRPr sz="5000"/>
          </a:p>
          <a:p>
            <a:pPr indent="-546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○"/>
            </a:pPr>
            <a:r>
              <a:rPr lang="en-US" sz="5000">
                <a:solidFill>
                  <a:srgbClr val="1D2129"/>
                </a:solidFill>
              </a:rPr>
              <a:t>對要分類的sample做標準化的處理，所有特徵數值轉為[0,1]區間。</a:t>
            </a:r>
            <a:endParaRPr sz="5000">
              <a:solidFill>
                <a:srgbClr val="1D2129"/>
              </a:solidFill>
            </a:endParaRPr>
          </a:p>
          <a:p>
            <a:pPr indent="-546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○"/>
            </a:pPr>
            <a:r>
              <a:rPr lang="en-US" sz="5000">
                <a:solidFill>
                  <a:srgbClr val="1D2129"/>
                </a:solidFill>
              </a:rPr>
              <a:t>PCA降維保留上述五個特徵。</a:t>
            </a:r>
            <a:endParaRPr sz="5000">
              <a:solidFill>
                <a:srgbClr val="1D2129"/>
              </a:solidFill>
            </a:endParaRPr>
          </a:p>
          <a:p>
            <a:pPr indent="-546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○"/>
            </a:pPr>
            <a:r>
              <a:rPr lang="en-US" sz="5000">
                <a:solidFill>
                  <a:srgbClr val="1D2129"/>
                </a:solidFill>
              </a:rPr>
              <a:t>分別與10個centroids的特徵向量比較尤氏距離。</a:t>
            </a:r>
            <a:endParaRPr sz="5000">
              <a:solidFill>
                <a:srgbClr val="1D2129"/>
              </a:solidFill>
            </a:endParaRPr>
          </a:p>
          <a:p>
            <a:pPr indent="-546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○"/>
            </a:pPr>
            <a:r>
              <a:rPr lang="en-US" sz="5000">
                <a:solidFill>
                  <a:srgbClr val="1D2129"/>
                </a:solidFill>
              </a:rPr>
              <a:t>將曲風類別判給最近的那個群，曲風label即為該群編號。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/>
        </p:nvSpPr>
        <p:spPr>
          <a:xfrm>
            <a:off x="3979313" y="5082350"/>
            <a:ext cx="134133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City Result Vector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10" name="Google Shape;310;p27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14" name="Google Shape;314;p27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1533800" y="846375"/>
            <a:ext cx="218802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B243B"/>
                </a:solidFill>
                <a:highlight>
                  <a:srgbClr val="FFFFFF"/>
                </a:highlight>
              </a:rPr>
              <a:t>Cities music top list clustering</a:t>
            </a:r>
            <a:endParaRPr b="1" sz="6000">
              <a:solidFill>
                <a:srgbClr val="1B243B"/>
              </a:solidFill>
              <a:highlight>
                <a:srgbClr val="FFFFFF"/>
              </a:highlight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1248725" y="29391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使用 Music Style Prediction 訓練得到的分群模型，將 Musical Cities data 的城市 music top list 進行分類。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使用 Musical Cities data 將所有歌曲進行分群得到結果如下：</a:t>
            </a:r>
            <a:br>
              <a:rPr lang="en-US" sz="5000"/>
            </a:br>
            <a:r>
              <a:rPr lang="en-US" sz="5000"/>
              <a:t>		[427, 363, 324, 236, 179, 356, 414, 544, 284, 272]</a:t>
            </a:r>
            <a:endParaRPr sz="5000"/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以城市來計算各城市中的 top list 歌曲之分群結果，以 Taipei 為例結果如下</a:t>
            </a:r>
            <a:br>
              <a:rPr lang="en-US" sz="5000"/>
            </a:br>
            <a:r>
              <a:rPr lang="en-US" sz="5000"/>
              <a:t>		'Taipei': {0: 6, 1: 7, 2: 9, 3: 12, 4: 14, 5: 11, 6: 9, 7: 10, 8: 10, 9: 12}</a:t>
            </a:r>
            <a:endParaRPr sz="5000"/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計算各城市分群結果中各類別所佔比例，以 Taipei 為例結果如下：</a:t>
            </a:r>
            <a:br>
              <a:rPr lang="en-US" sz="5000"/>
            </a:br>
            <a:r>
              <a:rPr lang="en-US" sz="5000"/>
              <a:t>		['Taipei', 0.06, 0.07, 0.09, 0.12, 0.14, 0.11, 0.09, 0.1, 0.1, 0.12]</a:t>
            </a:r>
            <a:endParaRPr sz="5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125" y="0"/>
            <a:ext cx="19250750" cy="154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/>
        </p:nvSpPr>
        <p:spPr>
          <a:xfrm>
            <a:off x="4752136" y="4046947"/>
            <a:ext cx="10573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Application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4" name="Google Shape;334;p30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35" name="Google Shape;335;p30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9" name="Google Shape;339;p30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1847975" y="2935450"/>
            <a:ext cx="20738100" cy="9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</a:t>
            </a: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輸入spotify ID，得到：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○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和自己的播放清單相似程度最高的三座城市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○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播放清單的組成類型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並以圖表呈現。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比較方式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○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將user所有播放清單的每一首歌曲放入cluster model分為10類其中一類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○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計算所有歌曲的類型比例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○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與城市類型比較相似程度（Euclidean distance）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0" l="0" r="0" t="1234"/>
          <a:stretch/>
        </p:blipFill>
        <p:spPr>
          <a:xfrm>
            <a:off x="5241187" y="2845001"/>
            <a:ext cx="13895275" cy="108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Kinds of Data</a:t>
            </a:r>
            <a:endParaRPr sz="12000"/>
          </a:p>
        </p:txBody>
      </p:sp>
      <p:sp>
        <p:nvSpPr>
          <p:cNvPr id="114" name="Google Shape;114;p6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收集的資料分為: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General data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Musical Cities data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lang="en-US" sz="5000"/>
              <a:t>以上兩張 table 收集的 </a:t>
            </a:r>
            <a:r>
              <a:rPr lang="en-US" sz="5000"/>
              <a:t>attributes 包含 track_id, danceability, 	energy, key, loudness	, mode, speechiness, acousticness, instrumentalness, liveness, valence, tempo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5000"/>
              <a:buChar char="●"/>
            </a:pPr>
            <a:r>
              <a:rPr lang="en-US" sz="5000"/>
              <a:t>Musical Cities data 除了上述 attributes, 還會有 </a:t>
            </a:r>
            <a:r>
              <a:rPr b="1" lang="en-US" sz="5000"/>
              <a:t>city label</a:t>
            </a:r>
            <a:endParaRPr b="1"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程式架構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2099375" y="3162075"/>
            <a:ext cx="7843500" cy="143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Create </a:t>
            </a: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tkinter UI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2099375" y="8911425"/>
            <a:ext cx="7843500" cy="14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Request user playlist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2" name="Google Shape;362;p33"/>
          <p:cNvCxnSpPr>
            <a:stCxn id="360" idx="2"/>
            <a:endCxn id="361" idx="0"/>
          </p:cNvCxnSpPr>
          <p:nvPr/>
        </p:nvCxnSpPr>
        <p:spPr>
          <a:xfrm>
            <a:off x="6021125" y="4599375"/>
            <a:ext cx="0" cy="4312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3"/>
          <p:cNvSpPr/>
          <p:nvPr/>
        </p:nvSpPr>
        <p:spPr>
          <a:xfrm>
            <a:off x="2876525" y="5684488"/>
            <a:ext cx="6289200" cy="201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user input ID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user press </a:t>
            </a:r>
            <a:r>
              <a:rPr b="1" lang="en-US" sz="6000">
                <a:latin typeface="Nunito"/>
                <a:ea typeface="Nunito"/>
                <a:cs typeface="Nunito"/>
                <a:sym typeface="Nunito"/>
              </a:rPr>
              <a:t>Fetch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099375" y="11088175"/>
            <a:ext cx="7843500" cy="14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 user tracks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4446800" y="3162075"/>
            <a:ext cx="7843500" cy="143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Show charts</a:t>
            </a: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 UI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6" name="Google Shape;366;p33"/>
          <p:cNvCxnSpPr>
            <a:stCxn id="361" idx="2"/>
            <a:endCxn id="364" idx="0"/>
          </p:cNvCxnSpPr>
          <p:nvPr/>
        </p:nvCxnSpPr>
        <p:spPr>
          <a:xfrm>
            <a:off x="6021125" y="10348725"/>
            <a:ext cx="0" cy="739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3"/>
          <p:cNvSpPr/>
          <p:nvPr/>
        </p:nvSpPr>
        <p:spPr>
          <a:xfrm>
            <a:off x="16246200" y="10800775"/>
            <a:ext cx="4244700" cy="201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user press </a:t>
            </a:r>
            <a:r>
              <a:rPr b="1" lang="en-US" sz="6000">
                <a:latin typeface="Nunito"/>
                <a:ea typeface="Nunito"/>
                <a:cs typeface="Nunito"/>
                <a:sym typeface="Nunito"/>
              </a:rPr>
              <a:t>Create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33"/>
          <p:cNvCxnSpPr>
            <a:stCxn id="364" idx="3"/>
            <a:endCxn id="367" idx="1"/>
          </p:cNvCxnSpPr>
          <p:nvPr/>
        </p:nvCxnSpPr>
        <p:spPr>
          <a:xfrm>
            <a:off x="9942875" y="11806825"/>
            <a:ext cx="63033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3"/>
          <p:cNvSpPr/>
          <p:nvPr/>
        </p:nvSpPr>
        <p:spPr>
          <a:xfrm>
            <a:off x="14446800" y="5851950"/>
            <a:ext cx="7843500" cy="14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Output result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33"/>
          <p:cNvCxnSpPr>
            <a:stCxn id="371" idx="0"/>
            <a:endCxn id="369" idx="2"/>
          </p:cNvCxnSpPr>
          <p:nvPr/>
        </p:nvCxnSpPr>
        <p:spPr>
          <a:xfrm rot="10800000">
            <a:off x="18368550" y="7289175"/>
            <a:ext cx="0" cy="730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3"/>
          <p:cNvSpPr/>
          <p:nvPr/>
        </p:nvSpPr>
        <p:spPr>
          <a:xfrm>
            <a:off x="14446800" y="8019375"/>
            <a:ext cx="7843500" cy="2012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Load user data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Cal similarity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2" name="Google Shape;372;p33"/>
          <p:cNvCxnSpPr>
            <a:stCxn id="367" idx="0"/>
            <a:endCxn id="371" idx="2"/>
          </p:cNvCxnSpPr>
          <p:nvPr/>
        </p:nvCxnSpPr>
        <p:spPr>
          <a:xfrm rot="10800000">
            <a:off x="18368550" y="10031575"/>
            <a:ext cx="0" cy="769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3"/>
          <p:cNvCxnSpPr>
            <a:stCxn id="369" idx="0"/>
            <a:endCxn id="365" idx="2"/>
          </p:cNvCxnSpPr>
          <p:nvPr/>
        </p:nvCxnSpPr>
        <p:spPr>
          <a:xfrm rot="10800000">
            <a:off x="18368550" y="4599450"/>
            <a:ext cx="0" cy="1252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727650" y="3090575"/>
            <a:ext cx="8799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1 </a:t>
            </a:r>
            <a:endParaRPr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452" y="5215550"/>
            <a:ext cx="22360726" cy="73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727650" y="3090575"/>
            <a:ext cx="8799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2 </a:t>
            </a:r>
            <a:endParaRPr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314" y="4928075"/>
            <a:ext cx="20909026" cy="7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727650" y="3090575"/>
            <a:ext cx="8799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3 </a:t>
            </a:r>
            <a:endParaRPr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75" y="5113550"/>
            <a:ext cx="19295476" cy="76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727650" y="3090575"/>
            <a:ext cx="8799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4 </a:t>
            </a:r>
            <a:endParaRPr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175" y="4928075"/>
            <a:ext cx="19581126" cy="76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 CLIP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27650" y="3090575"/>
            <a:ext cx="225465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D2129"/>
                </a:solidFill>
              </a:rPr>
              <a:t>影片連結</a:t>
            </a:r>
            <a:endParaRPr sz="40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https://youtu.be/CPld1YES2a8</a:t>
            </a:r>
            <a:r>
              <a:rPr lang="en-US" sz="4000">
                <a:solidFill>
                  <a:srgbClr val="1D2129"/>
                </a:solidFill>
              </a:rPr>
              <a:t> </a:t>
            </a:r>
            <a:endParaRPr sz="40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hlink"/>
                </a:solidFill>
                <a:hlinkClick r:id="rId4"/>
              </a:rPr>
              <a:t>https://reurl.cc/Y15bAD</a:t>
            </a:r>
            <a:endParaRPr sz="40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D212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Analysis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1847975" y="2935450"/>
            <a:ext cx="20738100" cy="9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結果可看出對於不同user，10群cluster能夠有效區分歌曲不同曲風(分布皆不同)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不同user也能得出不同的相似城市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曲風並沒有受到語言干擾，ex.播放清單為亞洲地區，城市結果並非全部屬於亞洲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27650" y="761675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1847975" y="2935450"/>
            <a:ext cx="20738100" cy="9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偏好配對預測結果不僅可以提供使用者自我認識的樂趣，也可以因為音樂的連結，讓使用者對於不同城市產生興趣，甚至納入未來的造訪城市清單。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90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Nunito"/>
              <a:buChar char="●"/>
            </a:pPr>
            <a:r>
              <a:rPr lang="en-US" sz="5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在商業運用上，也可以藉此了解不同user的偏好相似度，並且開發以音樂播放清單配對為基礎的社交平台。</a:t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/>
        </p:nvSpPr>
        <p:spPr>
          <a:xfrm>
            <a:off x="5801236" y="4720372"/>
            <a:ext cx="10573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2" name="Google Shape;432;p41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433" name="Google Shape;433;p41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37" name="Google Shape;437;p41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Reference</a:t>
            </a:r>
            <a:endParaRPr sz="1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/>
          </a:p>
        </p:txBody>
      </p:sp>
      <p:sp>
        <p:nvSpPr>
          <p:cNvPr id="445" name="Google Shape;445;p42"/>
          <p:cNvSpPr txBox="1"/>
          <p:nvPr/>
        </p:nvSpPr>
        <p:spPr>
          <a:xfrm>
            <a:off x="1248725" y="383722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Get Audio Features for a Track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https://developer.spotify.com/documentation/web-api/reference/tracks/get-audio-features/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Discovering similarities across my Spotify music using data, clustering and visualization</a:t>
            </a:r>
            <a:endParaRPr sz="4000"/>
          </a:p>
          <a:p>
            <a:pPr indent="-4826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https://towardsdatascience.com/discovering-similarities-across-my-spotify-music-using-data-clustering-and-visualization-52b58e6f547b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Musical Map of the World</a:t>
            </a:r>
            <a:endParaRPr sz="4000"/>
          </a:p>
          <a:p>
            <a:pPr indent="-482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n-US" sz="4000"/>
              <a:t>https://spotifymaps.github.io/musicalcities/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</a:t>
            </a:r>
            <a:r>
              <a:rPr lang="en-US" sz="12000"/>
              <a:t>s of Data</a:t>
            </a:r>
            <a:endParaRPr sz="12000"/>
          </a:p>
        </p:txBody>
      </p:sp>
      <p:sp>
        <p:nvSpPr>
          <p:cNvPr id="122" name="Google Shape;122;p7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track_i</a:t>
            </a:r>
            <a:r>
              <a:rPr b="1" lang="en-US" sz="5000">
                <a:solidFill>
                  <a:srgbClr val="0B5394"/>
                </a:solidFill>
              </a:rPr>
              <a:t>d:</a:t>
            </a:r>
            <a:r>
              <a:rPr lang="en-US" sz="5000"/>
              <a:t> Spotify URI 的末尾有 </a:t>
            </a:r>
            <a:r>
              <a:rPr lang="en-US" sz="5000"/>
              <a:t>base-62 的 identifier, 透過不同的 identifier 可以</a:t>
            </a:r>
            <a:r>
              <a:rPr lang="en-US" sz="5000"/>
              <a:t>找到</a:t>
            </a:r>
            <a:r>
              <a:rPr lang="en-US" sz="5000"/>
              <a:t>不同的</a:t>
            </a:r>
            <a:r>
              <a:rPr lang="en-US" sz="5000"/>
              <a:t>藝術家、曲目、專輯、播放列表等</a:t>
            </a:r>
            <a:r>
              <a:rPr lang="en-US" sz="5000"/>
              <a:t>資料類型</a:t>
            </a:r>
            <a:r>
              <a:rPr lang="en-US" sz="5000"/>
              <a:t>。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danceability:</a:t>
            </a:r>
            <a:r>
              <a:rPr lang="en-US" sz="5000"/>
              <a:t> 舞蹈性是根據節奏、節奏穩定性、拍子強度和整體規律性等音樂元素的組合, 描述</a:t>
            </a:r>
            <a:r>
              <a:rPr lang="en-US" sz="5000"/>
              <a:t>歌曲</a:t>
            </a:r>
            <a:r>
              <a:rPr lang="en-US" sz="5000"/>
              <a:t>適合跳舞的方式。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775" y="8073125"/>
            <a:ext cx="12609950" cy="5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/>
        </p:nvSpPr>
        <p:spPr>
          <a:xfrm>
            <a:off x="787325" y="6027450"/>
            <a:ext cx="228030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END</a:t>
            </a:r>
            <a:endParaRPr b="1" sz="10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31" name="Google Shape;131;p8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energy:</a:t>
            </a:r>
            <a:r>
              <a:rPr lang="en-US" sz="5000"/>
              <a:t>  能量代表強度和活動的量度, 充滿活力的曲目</a:t>
            </a:r>
            <a:r>
              <a:rPr lang="en-US" sz="5000"/>
              <a:t>通常</a:t>
            </a:r>
            <a:r>
              <a:rPr lang="en-US" sz="5000"/>
              <a:t>會感覺快速, 響亮且嘈雜。 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例如: 金屬</a:t>
            </a:r>
            <a:r>
              <a:rPr lang="en-US" sz="5000"/>
              <a:t>樂</a:t>
            </a:r>
            <a:r>
              <a:rPr lang="en-US" sz="5000"/>
              <a:t>具有較高的能量, 而巴哈前奏</a:t>
            </a:r>
            <a:r>
              <a:rPr lang="en-US" sz="5000"/>
              <a:t>樂曲</a:t>
            </a:r>
            <a:r>
              <a:rPr lang="en-US" sz="5000"/>
              <a:t>的得分則較低。 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800" y="7618725"/>
            <a:ext cx="13212250" cy="5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40" name="Google Shape;140;p9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key:</a:t>
            </a:r>
            <a:r>
              <a:rPr lang="en-US" sz="5000"/>
              <a:t> </a:t>
            </a:r>
            <a:r>
              <a:rPr lang="en-US" sz="5000"/>
              <a:t>整體估計歌曲的調性, 資料型態為整數, 例如: 0 = C, 1 = C♯/ D♭, 2 = D, 依此類推。</a:t>
            </a:r>
            <a:endParaRPr sz="5000"/>
          </a:p>
          <a:p>
            <a:pPr indent="-546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loudness:</a:t>
            </a:r>
            <a:r>
              <a:rPr lang="en-US" sz="5000"/>
              <a:t> </a:t>
            </a:r>
            <a:r>
              <a:rPr lang="en-US" sz="5000"/>
              <a:t>歌曲的</a:t>
            </a:r>
            <a:r>
              <a:rPr lang="en-US" sz="5000"/>
              <a:t>的整體響度</a:t>
            </a:r>
            <a:r>
              <a:rPr lang="en-US" sz="5000"/>
              <a:t>平均值</a:t>
            </a:r>
            <a:r>
              <a:rPr lang="en-US" sz="5000"/>
              <a:t>, 以分貝（dB）為單位, 響度是聲音的質量, 與振幅</a:t>
            </a:r>
            <a:r>
              <a:rPr lang="en-US" sz="5000"/>
              <a:t>有主要</a:t>
            </a:r>
            <a:r>
              <a:rPr lang="en-US" sz="5000"/>
              <a:t>關聯。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資料型態為 float, </a:t>
            </a:r>
            <a:r>
              <a:rPr lang="en-US" sz="5000"/>
              <a:t>值的</a:t>
            </a:r>
            <a:r>
              <a:rPr lang="en-US" sz="5000"/>
              <a:t>通常介於 </a:t>
            </a:r>
            <a:r>
              <a:rPr lang="en-US" sz="5000"/>
              <a:t>-60 至 0 db。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r>
              <a:rPr lang="en-US" sz="5000"/>
              <a:t> </a:t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  <p:pic>
        <p:nvPicPr>
          <p:cNvPr id="141" name="Google Shape;1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00" y="8282075"/>
            <a:ext cx="12351176" cy="5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</a:t>
            </a:r>
            <a:r>
              <a:rPr lang="en-US" sz="12000"/>
              <a:t> of Data</a:t>
            </a:r>
            <a:endParaRPr sz="12000"/>
          </a:p>
        </p:txBody>
      </p:sp>
      <p:sp>
        <p:nvSpPr>
          <p:cNvPr id="149" name="Google Shape;149;p10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mode:</a:t>
            </a:r>
            <a:r>
              <a:rPr lang="en-US" sz="5000"/>
              <a:t> 模式為歌曲的形式, 可以知道其旋律內容的音階類型。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主要以 1 或 0 表示。</a:t>
            </a:r>
            <a:endParaRPr sz="6000"/>
          </a:p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speechiness:</a:t>
            </a:r>
            <a:r>
              <a:rPr lang="en-US" sz="6000"/>
              <a:t> </a:t>
            </a:r>
            <a:r>
              <a:rPr lang="en-US" sz="5000"/>
              <a:t>語音</a:t>
            </a:r>
            <a:r>
              <a:rPr lang="en-US" sz="5000"/>
              <a:t>可以</a:t>
            </a:r>
            <a:r>
              <a:rPr lang="en-US" sz="5000"/>
              <a:t>檢</a:t>
            </a:r>
            <a:r>
              <a:rPr lang="en-US" sz="5000"/>
              <a:t>測歌</a:t>
            </a:r>
            <a:r>
              <a:rPr lang="en-US" sz="5000"/>
              <a:t>曲目中是否存在</a:t>
            </a:r>
            <a:r>
              <a:rPr lang="en-US" sz="5000"/>
              <a:t>人說話的聲音</a:t>
            </a:r>
            <a:r>
              <a:rPr lang="en-US" sz="5000"/>
              <a:t>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說話成分越多</a:t>
            </a:r>
            <a:r>
              <a:rPr lang="en-US" sz="5000"/>
              <a:t>（例如脫口秀、有聲讀物、詩歌）, 屬性值就越接近1.0。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大於 0.66 的值</a:t>
            </a:r>
            <a:r>
              <a:rPr lang="en-US" sz="5000"/>
              <a:t>就可以知道歌</a:t>
            </a:r>
            <a:r>
              <a:rPr lang="en-US" sz="5000"/>
              <a:t>曲可能完全由口語組成。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介於 0.33 到 0.66 之間的值</a:t>
            </a:r>
            <a:r>
              <a:rPr lang="en-US" sz="5000"/>
              <a:t>表示</a:t>
            </a:r>
            <a:r>
              <a:rPr lang="en-US" sz="5000"/>
              <a:t>可能同時包含音樂和語音的曲目, 無論是否為分段(包括 rap)。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低於 0.33 的值最有可能代表音樂和其他非語音類曲目。 </a:t>
            </a:r>
            <a:endParaRPr sz="50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57" name="Google Shape;157;p11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acousticness:</a:t>
            </a:r>
            <a:r>
              <a:rPr lang="en-US" sz="6000"/>
              <a:t> </a:t>
            </a:r>
            <a:r>
              <a:rPr lang="en-US" sz="5000"/>
              <a:t>表示歌曲有多少出色的聲音(原聲吉他和手鼓), 或是電子聲有多少(即合成器和鼓機), 當出色的聲音越多, 值越高, 近年流行的acousticness 都呈現低的狀態。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sz="6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000" y="7316950"/>
            <a:ext cx="14250849" cy="6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/>
        </p:nvSpPr>
        <p:spPr>
          <a:xfrm>
            <a:off x="1381400" y="6939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1533800" y="846375"/>
            <a:ext cx="218802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Attributes of Data</a:t>
            </a:r>
            <a:endParaRPr sz="12000"/>
          </a:p>
        </p:txBody>
      </p:sp>
      <p:sp>
        <p:nvSpPr>
          <p:cNvPr id="166" name="Google Shape;166;p12"/>
          <p:cNvSpPr txBox="1"/>
          <p:nvPr/>
        </p:nvSpPr>
        <p:spPr>
          <a:xfrm>
            <a:off x="1248725" y="3091575"/>
            <a:ext cx="21880200" cy="8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●"/>
            </a:pPr>
            <a:r>
              <a:rPr b="1" lang="en-US" sz="5000">
                <a:solidFill>
                  <a:srgbClr val="0B5394"/>
                </a:solidFill>
              </a:rPr>
              <a:t>instrumentalness:</a:t>
            </a:r>
            <a:r>
              <a:rPr lang="en-US" sz="6000"/>
              <a:t> </a:t>
            </a:r>
            <a:r>
              <a:rPr lang="en-US" sz="5000"/>
              <a:t>歌曲</a:t>
            </a:r>
            <a:r>
              <a:rPr lang="en-US" sz="5000"/>
              <a:t>不包含人聲、</a:t>
            </a:r>
            <a:r>
              <a:rPr lang="en-US" sz="5000"/>
              <a:t>單純只有樂器的程度</a:t>
            </a:r>
            <a:r>
              <a:rPr lang="en-US" sz="5000"/>
              <a:t>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在這種情況下, </a:t>
            </a:r>
            <a:r>
              <a:rPr lang="en-US" sz="5000"/>
              <a:t>“Ooh” and “aah” </a:t>
            </a:r>
            <a:r>
              <a:rPr lang="en-US" sz="5000"/>
              <a:t>的聲音被視為樂器。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Rap </a:t>
            </a:r>
            <a:r>
              <a:rPr lang="en-US" sz="5000"/>
              <a:t>或</a:t>
            </a:r>
            <a:r>
              <a:rPr lang="en-US" sz="5000"/>
              <a:t>說話的聲音</a:t>
            </a:r>
            <a:r>
              <a:rPr lang="en-US" sz="5000"/>
              <a:t>顯然是“</a:t>
            </a:r>
            <a:r>
              <a:rPr lang="en-US" sz="5000"/>
              <a:t>人聲</a:t>
            </a:r>
            <a:r>
              <a:rPr lang="en-US" sz="5000"/>
              <a:t>”。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樂器性值越接近 1.0, 則曲目中沒有人聲內容的可能性越大。 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高於 0.5 的值表示為樂器</a:t>
            </a:r>
            <a:r>
              <a:rPr lang="en-US" sz="5000"/>
              <a:t>音樂。</a:t>
            </a:r>
            <a:endParaRPr sz="5000"/>
          </a:p>
          <a:p>
            <a:pPr indent="-609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Char char="○"/>
            </a:pPr>
            <a:r>
              <a:rPr lang="en-US" sz="5000"/>
              <a:t>資料型態為 float, 值介於 0 到 1 之間。</a:t>
            </a:r>
            <a:endParaRPr sz="5000"/>
          </a:p>
          <a:p>
            <a:pPr indent="-546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000"/>
              <a:buChar char="○"/>
            </a:pPr>
            <a:r>
              <a:rPr lang="en-US" sz="5000"/>
              <a:t>值的分布如圖: </a:t>
            </a:r>
            <a:endParaRPr b="1" sz="6000"/>
          </a:p>
        </p:txBody>
      </p:sp>
      <p:pic>
        <p:nvPicPr>
          <p:cNvPr id="167" name="Google Shape;1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75" y="8244550"/>
            <a:ext cx="10284550" cy="5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