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0" r:id="rId3"/>
    <p:sldId id="283" r:id="rId4"/>
    <p:sldId id="289" r:id="rId5"/>
    <p:sldId id="290" r:id="rId6"/>
    <p:sldId id="291" r:id="rId7"/>
    <p:sldId id="293" r:id="rId8"/>
    <p:sldId id="294" r:id="rId9"/>
    <p:sldId id="295" r:id="rId10"/>
    <p:sldId id="296" r:id="rId11"/>
    <p:sldId id="297" r:id="rId12"/>
    <p:sldId id="292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88" r:id="rId25"/>
    <p:sldId id="27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6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BD2"/>
    <a:srgbClr val="B1D1CE"/>
    <a:srgbClr val="D58584"/>
    <a:srgbClr val="658762"/>
    <a:srgbClr val="F6BBBF"/>
    <a:srgbClr val="E1F2EA"/>
    <a:srgbClr val="F86B74"/>
    <a:srgbClr val="43435B"/>
    <a:srgbClr val="948777"/>
    <a:srgbClr val="97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0" autoAdjust="0"/>
    <p:restoredTop sz="94712" autoAdjust="0"/>
  </p:normalViewPr>
  <p:slideViewPr>
    <p:cSldViewPr>
      <p:cViewPr varScale="1">
        <p:scale>
          <a:sx n="74" d="100"/>
          <a:sy n="74" d="100"/>
        </p:scale>
        <p:origin x="1368" y="72"/>
      </p:cViewPr>
      <p:guideLst>
        <p:guide pos="2880"/>
        <p:guide pos="204"/>
        <p:guide pos="5556"/>
        <p:guide orient="horz" pos="210"/>
        <p:guide orient="horz" pos="4088"/>
        <p:guide orient="horz" pos="2160"/>
        <p:guide orient="horz" pos="6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1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1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타원 11"/>
          <p:cNvSpPr/>
          <p:nvPr userDrawn="1"/>
        </p:nvSpPr>
        <p:spPr>
          <a:xfrm>
            <a:off x="2769326" y="503845"/>
            <a:ext cx="3605348" cy="36053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^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H="1">
            <a:off x="633273" y="4548525"/>
            <a:ext cx="230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633273" y="5965903"/>
            <a:ext cx="10699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 userDrawn="1"/>
        </p:nvGrpSpPr>
        <p:grpSpPr>
          <a:xfrm>
            <a:off x="3209172" y="1680173"/>
            <a:ext cx="2573256" cy="1560224"/>
            <a:chOff x="3285372" y="1613498"/>
            <a:chExt cx="2573256" cy="1560224"/>
          </a:xfrm>
        </p:grpSpPr>
        <p:sp>
          <p:nvSpPr>
            <p:cNvPr id="17" name="자유형 16"/>
            <p:cNvSpPr/>
            <p:nvPr userDrawn="1"/>
          </p:nvSpPr>
          <p:spPr>
            <a:xfrm>
              <a:off x="4116914" y="1842807"/>
              <a:ext cx="1741714" cy="1330915"/>
            </a:xfrm>
            <a:custGeom>
              <a:avLst/>
              <a:gdLst>
                <a:gd name="connsiteX0" fmla="*/ 78375 w 1741714"/>
                <a:gd name="connsiteY0" fmla="*/ 0 h 1330915"/>
                <a:gd name="connsiteX1" fmla="*/ 1663339 w 1741714"/>
                <a:gd name="connsiteY1" fmla="*/ 0 h 1330915"/>
                <a:gd name="connsiteX2" fmla="*/ 1741714 w 1741714"/>
                <a:gd name="connsiteY2" fmla="*/ 78375 h 1330915"/>
                <a:gd name="connsiteX3" fmla="*/ 1741714 w 1741714"/>
                <a:gd name="connsiteY3" fmla="*/ 1062448 h 1330915"/>
                <a:gd name="connsiteX4" fmla="*/ 1663339 w 1741714"/>
                <a:gd name="connsiteY4" fmla="*/ 1140823 h 1330915"/>
                <a:gd name="connsiteX5" fmla="*/ 1609451 w 1741714"/>
                <a:gd name="connsiteY5" fmla="*/ 1140823 h 1330915"/>
                <a:gd name="connsiteX6" fmla="*/ 1609451 w 1741714"/>
                <a:gd name="connsiteY6" fmla="*/ 1330915 h 1330915"/>
                <a:gd name="connsiteX7" fmla="*/ 1357810 w 1741714"/>
                <a:gd name="connsiteY7" fmla="*/ 1140823 h 1330915"/>
                <a:gd name="connsiteX8" fmla="*/ 78375 w 1741714"/>
                <a:gd name="connsiteY8" fmla="*/ 1140823 h 1330915"/>
                <a:gd name="connsiteX9" fmla="*/ 0 w 1741714"/>
                <a:gd name="connsiteY9" fmla="*/ 1062448 h 1330915"/>
                <a:gd name="connsiteX10" fmla="*/ 0 w 1741714"/>
                <a:gd name="connsiteY10" fmla="*/ 78375 h 1330915"/>
                <a:gd name="connsiteX11" fmla="*/ 78375 w 1741714"/>
                <a:gd name="connsiteY11" fmla="*/ 0 h 133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1714" h="1330915">
                  <a:moveTo>
                    <a:pt x="78375" y="0"/>
                  </a:moveTo>
                  <a:lnTo>
                    <a:pt x="1663339" y="0"/>
                  </a:lnTo>
                  <a:cubicBezTo>
                    <a:pt x="1706624" y="0"/>
                    <a:pt x="1741714" y="35090"/>
                    <a:pt x="1741714" y="78375"/>
                  </a:cubicBezTo>
                  <a:lnTo>
                    <a:pt x="1741714" y="1062448"/>
                  </a:lnTo>
                  <a:cubicBezTo>
                    <a:pt x="1741714" y="1105733"/>
                    <a:pt x="1706624" y="1140823"/>
                    <a:pt x="1663339" y="1140823"/>
                  </a:cubicBezTo>
                  <a:lnTo>
                    <a:pt x="1609451" y="1140823"/>
                  </a:lnTo>
                  <a:lnTo>
                    <a:pt x="1609451" y="1330915"/>
                  </a:lnTo>
                  <a:lnTo>
                    <a:pt x="1357810" y="1140823"/>
                  </a:lnTo>
                  <a:lnTo>
                    <a:pt x="78375" y="1140823"/>
                  </a:lnTo>
                  <a:cubicBezTo>
                    <a:pt x="35090" y="1140823"/>
                    <a:pt x="0" y="1105733"/>
                    <a:pt x="0" y="1062448"/>
                  </a:cubicBezTo>
                  <a:lnTo>
                    <a:pt x="0" y="78375"/>
                  </a:lnTo>
                  <a:cubicBezTo>
                    <a:pt x="0" y="35090"/>
                    <a:pt x="35090" y="0"/>
                    <a:pt x="78375" y="0"/>
                  </a:cubicBezTo>
                  <a:close/>
                </a:path>
              </a:pathLst>
            </a:custGeom>
            <a:solidFill>
              <a:srgbClr val="D58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 userDrawn="1"/>
          </p:nvCxnSpPr>
          <p:spPr>
            <a:xfrm flipH="1">
              <a:off x="4213771" y="1724657"/>
              <a:ext cx="1548000" cy="0"/>
            </a:xfrm>
            <a:prstGeom prst="line">
              <a:avLst/>
            </a:prstGeom>
            <a:ln w="38100">
              <a:solidFill>
                <a:srgbClr val="EEEC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자유형 18"/>
            <p:cNvSpPr/>
            <p:nvPr userDrawn="1"/>
          </p:nvSpPr>
          <p:spPr>
            <a:xfrm flipH="1">
              <a:off x="3285372" y="1613498"/>
              <a:ext cx="1060205" cy="810146"/>
            </a:xfrm>
            <a:custGeom>
              <a:avLst/>
              <a:gdLst>
                <a:gd name="connsiteX0" fmla="*/ 1012497 w 1060205"/>
                <a:gd name="connsiteY0" fmla="*/ 0 h 810146"/>
                <a:gd name="connsiteX1" fmla="*/ 47708 w 1060205"/>
                <a:gd name="connsiteY1" fmla="*/ 0 h 810146"/>
                <a:gd name="connsiteX2" fmla="*/ 0 w 1060205"/>
                <a:gd name="connsiteY2" fmla="*/ 47708 h 810146"/>
                <a:gd name="connsiteX3" fmla="*/ 0 w 1060205"/>
                <a:gd name="connsiteY3" fmla="*/ 646727 h 810146"/>
                <a:gd name="connsiteX4" fmla="*/ 47708 w 1060205"/>
                <a:gd name="connsiteY4" fmla="*/ 694435 h 810146"/>
                <a:gd name="connsiteX5" fmla="*/ 826518 w 1060205"/>
                <a:gd name="connsiteY5" fmla="*/ 694435 h 810146"/>
                <a:gd name="connsiteX6" fmla="*/ 979695 w 1060205"/>
                <a:gd name="connsiteY6" fmla="*/ 810146 h 810146"/>
                <a:gd name="connsiteX7" fmla="*/ 979695 w 1060205"/>
                <a:gd name="connsiteY7" fmla="*/ 694435 h 810146"/>
                <a:gd name="connsiteX8" fmla="*/ 1012497 w 1060205"/>
                <a:gd name="connsiteY8" fmla="*/ 694435 h 810146"/>
                <a:gd name="connsiteX9" fmla="*/ 1060205 w 1060205"/>
                <a:gd name="connsiteY9" fmla="*/ 646727 h 810146"/>
                <a:gd name="connsiteX10" fmla="*/ 1060205 w 1060205"/>
                <a:gd name="connsiteY10" fmla="*/ 47708 h 810146"/>
                <a:gd name="connsiteX11" fmla="*/ 1012497 w 1060205"/>
                <a:gd name="connsiteY11" fmla="*/ 0 h 81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60205" h="810146">
                  <a:moveTo>
                    <a:pt x="1012497" y="0"/>
                  </a:moveTo>
                  <a:lnTo>
                    <a:pt x="47708" y="0"/>
                  </a:lnTo>
                  <a:cubicBezTo>
                    <a:pt x="21360" y="0"/>
                    <a:pt x="0" y="21360"/>
                    <a:pt x="0" y="47708"/>
                  </a:cubicBezTo>
                  <a:lnTo>
                    <a:pt x="0" y="646727"/>
                  </a:lnTo>
                  <a:cubicBezTo>
                    <a:pt x="0" y="673075"/>
                    <a:pt x="21360" y="694435"/>
                    <a:pt x="47708" y="694435"/>
                  </a:cubicBezTo>
                  <a:lnTo>
                    <a:pt x="826518" y="694435"/>
                  </a:lnTo>
                  <a:lnTo>
                    <a:pt x="979695" y="810146"/>
                  </a:lnTo>
                  <a:lnTo>
                    <a:pt x="979695" y="694435"/>
                  </a:lnTo>
                  <a:lnTo>
                    <a:pt x="1012497" y="694435"/>
                  </a:lnTo>
                  <a:cubicBezTo>
                    <a:pt x="1038845" y="694435"/>
                    <a:pt x="1060205" y="673075"/>
                    <a:pt x="1060205" y="646727"/>
                  </a:cubicBezTo>
                  <a:lnTo>
                    <a:pt x="1060205" y="47708"/>
                  </a:lnTo>
                  <a:cubicBezTo>
                    <a:pt x="1060205" y="21360"/>
                    <a:pt x="1038845" y="0"/>
                    <a:pt x="1012497" y="0"/>
                  </a:cubicBezTo>
                  <a:close/>
                </a:path>
              </a:pathLst>
            </a:custGeom>
            <a:solidFill>
              <a:srgbClr val="B1D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 userDrawn="1"/>
        </p:nvCxnSpPr>
        <p:spPr>
          <a:xfrm flipH="1">
            <a:off x="3095328" y="1583694"/>
            <a:ext cx="6048672" cy="0"/>
          </a:xfrm>
          <a:prstGeom prst="line">
            <a:avLst/>
          </a:prstGeom>
          <a:ln w="12700">
            <a:solidFill>
              <a:srgbClr val="B1D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 userDrawn="1"/>
        </p:nvCxnSpPr>
        <p:spPr>
          <a:xfrm flipH="1">
            <a:off x="3095328" y="3796655"/>
            <a:ext cx="6048672" cy="0"/>
          </a:xfrm>
          <a:prstGeom prst="line">
            <a:avLst/>
          </a:prstGeom>
          <a:ln w="12700">
            <a:solidFill>
              <a:srgbClr val="B1D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 userDrawn="1"/>
        </p:nvSpPr>
        <p:spPr>
          <a:xfrm>
            <a:off x="0" y="0"/>
            <a:ext cx="3131840" cy="6858000"/>
          </a:xfrm>
          <a:prstGeom prst="rect">
            <a:avLst/>
          </a:prstGeom>
          <a:solidFill>
            <a:srgbClr val="B1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1" name="타원 70"/>
          <p:cNvSpPr/>
          <p:nvPr userDrawn="1"/>
        </p:nvSpPr>
        <p:spPr>
          <a:xfrm>
            <a:off x="358254" y="3796655"/>
            <a:ext cx="2415332" cy="24153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^</a:t>
            </a:r>
            <a:endParaRPr lang="ko-KR" altLang="en-US" dirty="0"/>
          </a:p>
        </p:txBody>
      </p:sp>
      <p:grpSp>
        <p:nvGrpSpPr>
          <p:cNvPr id="72" name="그룹 71"/>
          <p:cNvGrpSpPr/>
          <p:nvPr userDrawn="1"/>
        </p:nvGrpSpPr>
        <p:grpSpPr>
          <a:xfrm>
            <a:off x="680584" y="4587963"/>
            <a:ext cx="1770673" cy="1073600"/>
            <a:chOff x="3285372" y="1613498"/>
            <a:chExt cx="2573256" cy="1560224"/>
          </a:xfrm>
        </p:grpSpPr>
        <p:sp>
          <p:nvSpPr>
            <p:cNvPr id="76" name="자유형 75"/>
            <p:cNvSpPr/>
            <p:nvPr userDrawn="1"/>
          </p:nvSpPr>
          <p:spPr>
            <a:xfrm>
              <a:off x="4116914" y="1842807"/>
              <a:ext cx="1741714" cy="1330915"/>
            </a:xfrm>
            <a:custGeom>
              <a:avLst/>
              <a:gdLst>
                <a:gd name="connsiteX0" fmla="*/ 78375 w 1741714"/>
                <a:gd name="connsiteY0" fmla="*/ 0 h 1330915"/>
                <a:gd name="connsiteX1" fmla="*/ 1663339 w 1741714"/>
                <a:gd name="connsiteY1" fmla="*/ 0 h 1330915"/>
                <a:gd name="connsiteX2" fmla="*/ 1741714 w 1741714"/>
                <a:gd name="connsiteY2" fmla="*/ 78375 h 1330915"/>
                <a:gd name="connsiteX3" fmla="*/ 1741714 w 1741714"/>
                <a:gd name="connsiteY3" fmla="*/ 1062448 h 1330915"/>
                <a:gd name="connsiteX4" fmla="*/ 1663339 w 1741714"/>
                <a:gd name="connsiteY4" fmla="*/ 1140823 h 1330915"/>
                <a:gd name="connsiteX5" fmla="*/ 1609451 w 1741714"/>
                <a:gd name="connsiteY5" fmla="*/ 1140823 h 1330915"/>
                <a:gd name="connsiteX6" fmla="*/ 1609451 w 1741714"/>
                <a:gd name="connsiteY6" fmla="*/ 1330915 h 1330915"/>
                <a:gd name="connsiteX7" fmla="*/ 1357810 w 1741714"/>
                <a:gd name="connsiteY7" fmla="*/ 1140823 h 1330915"/>
                <a:gd name="connsiteX8" fmla="*/ 78375 w 1741714"/>
                <a:gd name="connsiteY8" fmla="*/ 1140823 h 1330915"/>
                <a:gd name="connsiteX9" fmla="*/ 0 w 1741714"/>
                <a:gd name="connsiteY9" fmla="*/ 1062448 h 1330915"/>
                <a:gd name="connsiteX10" fmla="*/ 0 w 1741714"/>
                <a:gd name="connsiteY10" fmla="*/ 78375 h 1330915"/>
                <a:gd name="connsiteX11" fmla="*/ 78375 w 1741714"/>
                <a:gd name="connsiteY11" fmla="*/ 0 h 133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1714" h="1330915">
                  <a:moveTo>
                    <a:pt x="78375" y="0"/>
                  </a:moveTo>
                  <a:lnTo>
                    <a:pt x="1663339" y="0"/>
                  </a:lnTo>
                  <a:cubicBezTo>
                    <a:pt x="1706624" y="0"/>
                    <a:pt x="1741714" y="35090"/>
                    <a:pt x="1741714" y="78375"/>
                  </a:cubicBezTo>
                  <a:lnTo>
                    <a:pt x="1741714" y="1062448"/>
                  </a:lnTo>
                  <a:cubicBezTo>
                    <a:pt x="1741714" y="1105733"/>
                    <a:pt x="1706624" y="1140823"/>
                    <a:pt x="1663339" y="1140823"/>
                  </a:cubicBezTo>
                  <a:lnTo>
                    <a:pt x="1609451" y="1140823"/>
                  </a:lnTo>
                  <a:lnTo>
                    <a:pt x="1609451" y="1330915"/>
                  </a:lnTo>
                  <a:lnTo>
                    <a:pt x="1357810" y="1140823"/>
                  </a:lnTo>
                  <a:lnTo>
                    <a:pt x="78375" y="1140823"/>
                  </a:lnTo>
                  <a:cubicBezTo>
                    <a:pt x="35090" y="1140823"/>
                    <a:pt x="0" y="1105733"/>
                    <a:pt x="0" y="1062448"/>
                  </a:cubicBezTo>
                  <a:lnTo>
                    <a:pt x="0" y="78375"/>
                  </a:lnTo>
                  <a:cubicBezTo>
                    <a:pt x="0" y="35090"/>
                    <a:pt x="35090" y="0"/>
                    <a:pt x="78375" y="0"/>
                  </a:cubicBezTo>
                  <a:close/>
                </a:path>
              </a:pathLst>
            </a:custGeom>
            <a:solidFill>
              <a:srgbClr val="D58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/>
            <p:nvPr userDrawn="1"/>
          </p:nvCxnSpPr>
          <p:spPr>
            <a:xfrm flipH="1">
              <a:off x="4213771" y="1724657"/>
              <a:ext cx="1548000" cy="0"/>
            </a:xfrm>
            <a:prstGeom prst="line">
              <a:avLst/>
            </a:prstGeom>
            <a:ln w="38100">
              <a:solidFill>
                <a:srgbClr val="EEEC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자유형 77"/>
            <p:cNvSpPr/>
            <p:nvPr userDrawn="1"/>
          </p:nvSpPr>
          <p:spPr>
            <a:xfrm flipH="1">
              <a:off x="3285372" y="1613498"/>
              <a:ext cx="1060205" cy="810146"/>
            </a:xfrm>
            <a:custGeom>
              <a:avLst/>
              <a:gdLst>
                <a:gd name="connsiteX0" fmla="*/ 1012497 w 1060205"/>
                <a:gd name="connsiteY0" fmla="*/ 0 h 810146"/>
                <a:gd name="connsiteX1" fmla="*/ 47708 w 1060205"/>
                <a:gd name="connsiteY1" fmla="*/ 0 h 810146"/>
                <a:gd name="connsiteX2" fmla="*/ 0 w 1060205"/>
                <a:gd name="connsiteY2" fmla="*/ 47708 h 810146"/>
                <a:gd name="connsiteX3" fmla="*/ 0 w 1060205"/>
                <a:gd name="connsiteY3" fmla="*/ 646727 h 810146"/>
                <a:gd name="connsiteX4" fmla="*/ 47708 w 1060205"/>
                <a:gd name="connsiteY4" fmla="*/ 694435 h 810146"/>
                <a:gd name="connsiteX5" fmla="*/ 826518 w 1060205"/>
                <a:gd name="connsiteY5" fmla="*/ 694435 h 810146"/>
                <a:gd name="connsiteX6" fmla="*/ 979695 w 1060205"/>
                <a:gd name="connsiteY6" fmla="*/ 810146 h 810146"/>
                <a:gd name="connsiteX7" fmla="*/ 979695 w 1060205"/>
                <a:gd name="connsiteY7" fmla="*/ 694435 h 810146"/>
                <a:gd name="connsiteX8" fmla="*/ 1012497 w 1060205"/>
                <a:gd name="connsiteY8" fmla="*/ 694435 h 810146"/>
                <a:gd name="connsiteX9" fmla="*/ 1060205 w 1060205"/>
                <a:gd name="connsiteY9" fmla="*/ 646727 h 810146"/>
                <a:gd name="connsiteX10" fmla="*/ 1060205 w 1060205"/>
                <a:gd name="connsiteY10" fmla="*/ 47708 h 810146"/>
                <a:gd name="connsiteX11" fmla="*/ 1012497 w 1060205"/>
                <a:gd name="connsiteY11" fmla="*/ 0 h 81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60205" h="810146">
                  <a:moveTo>
                    <a:pt x="1012497" y="0"/>
                  </a:moveTo>
                  <a:lnTo>
                    <a:pt x="47708" y="0"/>
                  </a:lnTo>
                  <a:cubicBezTo>
                    <a:pt x="21360" y="0"/>
                    <a:pt x="0" y="21360"/>
                    <a:pt x="0" y="47708"/>
                  </a:cubicBezTo>
                  <a:lnTo>
                    <a:pt x="0" y="646727"/>
                  </a:lnTo>
                  <a:cubicBezTo>
                    <a:pt x="0" y="673075"/>
                    <a:pt x="21360" y="694435"/>
                    <a:pt x="47708" y="694435"/>
                  </a:cubicBezTo>
                  <a:lnTo>
                    <a:pt x="826518" y="694435"/>
                  </a:lnTo>
                  <a:lnTo>
                    <a:pt x="979695" y="810146"/>
                  </a:lnTo>
                  <a:lnTo>
                    <a:pt x="979695" y="694435"/>
                  </a:lnTo>
                  <a:lnTo>
                    <a:pt x="1012497" y="694435"/>
                  </a:lnTo>
                  <a:cubicBezTo>
                    <a:pt x="1038845" y="694435"/>
                    <a:pt x="1060205" y="673075"/>
                    <a:pt x="1060205" y="646727"/>
                  </a:cubicBezTo>
                  <a:lnTo>
                    <a:pt x="1060205" y="47708"/>
                  </a:lnTo>
                  <a:cubicBezTo>
                    <a:pt x="1060205" y="21360"/>
                    <a:pt x="1038845" y="0"/>
                    <a:pt x="1012497" y="0"/>
                  </a:cubicBezTo>
                  <a:close/>
                </a:path>
              </a:pathLst>
            </a:custGeom>
            <a:solidFill>
              <a:srgbClr val="B1D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75" name="직선 연결선 74"/>
          <p:cNvCxnSpPr/>
          <p:nvPr userDrawn="1"/>
        </p:nvCxnSpPr>
        <p:spPr>
          <a:xfrm flipH="1" flipV="1">
            <a:off x="0" y="1557567"/>
            <a:ext cx="31318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/>
          <p:cNvCxnSpPr/>
          <p:nvPr userDrawn="1"/>
        </p:nvCxnSpPr>
        <p:spPr>
          <a:xfrm flipH="1">
            <a:off x="2626768" y="2901663"/>
            <a:ext cx="6517232" cy="0"/>
          </a:xfrm>
          <a:prstGeom prst="line">
            <a:avLst/>
          </a:prstGeom>
          <a:ln w="12700">
            <a:solidFill>
              <a:srgbClr val="B1D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87"/>
          <p:cNvGrpSpPr/>
          <p:nvPr/>
        </p:nvGrpSpPr>
        <p:grpSpPr>
          <a:xfrm>
            <a:off x="837727" y="1663340"/>
            <a:ext cx="1919306" cy="1919304"/>
            <a:chOff x="187048" y="1301745"/>
            <a:chExt cx="2656760" cy="2656760"/>
          </a:xfrm>
        </p:grpSpPr>
        <p:sp>
          <p:nvSpPr>
            <p:cNvPr id="50" name="타원 49"/>
            <p:cNvSpPr/>
            <p:nvPr/>
          </p:nvSpPr>
          <p:spPr>
            <a:xfrm>
              <a:off x="187048" y="1301745"/>
              <a:ext cx="2656760" cy="2656760"/>
            </a:xfrm>
            <a:prstGeom prst="ellipse">
              <a:avLst/>
            </a:prstGeom>
            <a:solidFill>
              <a:srgbClr val="B1D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1" name="자유형 50"/>
            <p:cNvSpPr/>
            <p:nvPr/>
          </p:nvSpPr>
          <p:spPr>
            <a:xfrm>
              <a:off x="1202281" y="2251114"/>
              <a:ext cx="1198484" cy="915811"/>
            </a:xfrm>
            <a:custGeom>
              <a:avLst/>
              <a:gdLst>
                <a:gd name="connsiteX0" fmla="*/ 78375 w 1741714"/>
                <a:gd name="connsiteY0" fmla="*/ 0 h 1330915"/>
                <a:gd name="connsiteX1" fmla="*/ 1663339 w 1741714"/>
                <a:gd name="connsiteY1" fmla="*/ 0 h 1330915"/>
                <a:gd name="connsiteX2" fmla="*/ 1741714 w 1741714"/>
                <a:gd name="connsiteY2" fmla="*/ 78375 h 1330915"/>
                <a:gd name="connsiteX3" fmla="*/ 1741714 w 1741714"/>
                <a:gd name="connsiteY3" fmla="*/ 1062448 h 1330915"/>
                <a:gd name="connsiteX4" fmla="*/ 1663339 w 1741714"/>
                <a:gd name="connsiteY4" fmla="*/ 1140823 h 1330915"/>
                <a:gd name="connsiteX5" fmla="*/ 1609451 w 1741714"/>
                <a:gd name="connsiteY5" fmla="*/ 1140823 h 1330915"/>
                <a:gd name="connsiteX6" fmla="*/ 1609451 w 1741714"/>
                <a:gd name="connsiteY6" fmla="*/ 1330915 h 1330915"/>
                <a:gd name="connsiteX7" fmla="*/ 1357810 w 1741714"/>
                <a:gd name="connsiteY7" fmla="*/ 1140823 h 1330915"/>
                <a:gd name="connsiteX8" fmla="*/ 78375 w 1741714"/>
                <a:gd name="connsiteY8" fmla="*/ 1140823 h 1330915"/>
                <a:gd name="connsiteX9" fmla="*/ 0 w 1741714"/>
                <a:gd name="connsiteY9" fmla="*/ 1062448 h 1330915"/>
                <a:gd name="connsiteX10" fmla="*/ 0 w 1741714"/>
                <a:gd name="connsiteY10" fmla="*/ 78375 h 1330915"/>
                <a:gd name="connsiteX11" fmla="*/ 78375 w 1741714"/>
                <a:gd name="connsiteY11" fmla="*/ 0 h 133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1714" h="1330915">
                  <a:moveTo>
                    <a:pt x="78375" y="0"/>
                  </a:moveTo>
                  <a:lnTo>
                    <a:pt x="1663339" y="0"/>
                  </a:lnTo>
                  <a:cubicBezTo>
                    <a:pt x="1706624" y="0"/>
                    <a:pt x="1741714" y="35090"/>
                    <a:pt x="1741714" y="78375"/>
                  </a:cubicBezTo>
                  <a:lnTo>
                    <a:pt x="1741714" y="1062448"/>
                  </a:lnTo>
                  <a:cubicBezTo>
                    <a:pt x="1741714" y="1105733"/>
                    <a:pt x="1706624" y="1140823"/>
                    <a:pt x="1663339" y="1140823"/>
                  </a:cubicBezTo>
                  <a:lnTo>
                    <a:pt x="1609451" y="1140823"/>
                  </a:lnTo>
                  <a:lnTo>
                    <a:pt x="1609451" y="1330915"/>
                  </a:lnTo>
                  <a:lnTo>
                    <a:pt x="1357810" y="1140823"/>
                  </a:lnTo>
                  <a:lnTo>
                    <a:pt x="78375" y="1140823"/>
                  </a:lnTo>
                  <a:cubicBezTo>
                    <a:pt x="35090" y="1140823"/>
                    <a:pt x="0" y="1105733"/>
                    <a:pt x="0" y="1062448"/>
                  </a:cubicBezTo>
                  <a:lnTo>
                    <a:pt x="0" y="78375"/>
                  </a:lnTo>
                  <a:cubicBezTo>
                    <a:pt x="0" y="35090"/>
                    <a:pt x="35090" y="0"/>
                    <a:pt x="78375" y="0"/>
                  </a:cubicBezTo>
                  <a:close/>
                </a:path>
              </a:pathLst>
            </a:custGeom>
            <a:solidFill>
              <a:srgbClr val="D58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1268929" y="2169814"/>
              <a:ext cx="1065188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자유형 52"/>
            <p:cNvSpPr/>
            <p:nvPr/>
          </p:nvSpPr>
          <p:spPr>
            <a:xfrm flipH="1">
              <a:off x="630092" y="2093325"/>
              <a:ext cx="729533" cy="557467"/>
            </a:xfrm>
            <a:custGeom>
              <a:avLst/>
              <a:gdLst>
                <a:gd name="connsiteX0" fmla="*/ 1012497 w 1060205"/>
                <a:gd name="connsiteY0" fmla="*/ 0 h 810146"/>
                <a:gd name="connsiteX1" fmla="*/ 47708 w 1060205"/>
                <a:gd name="connsiteY1" fmla="*/ 0 h 810146"/>
                <a:gd name="connsiteX2" fmla="*/ 0 w 1060205"/>
                <a:gd name="connsiteY2" fmla="*/ 47708 h 810146"/>
                <a:gd name="connsiteX3" fmla="*/ 0 w 1060205"/>
                <a:gd name="connsiteY3" fmla="*/ 646727 h 810146"/>
                <a:gd name="connsiteX4" fmla="*/ 47708 w 1060205"/>
                <a:gd name="connsiteY4" fmla="*/ 694435 h 810146"/>
                <a:gd name="connsiteX5" fmla="*/ 826518 w 1060205"/>
                <a:gd name="connsiteY5" fmla="*/ 694435 h 810146"/>
                <a:gd name="connsiteX6" fmla="*/ 979695 w 1060205"/>
                <a:gd name="connsiteY6" fmla="*/ 810146 h 810146"/>
                <a:gd name="connsiteX7" fmla="*/ 979695 w 1060205"/>
                <a:gd name="connsiteY7" fmla="*/ 694435 h 810146"/>
                <a:gd name="connsiteX8" fmla="*/ 1012497 w 1060205"/>
                <a:gd name="connsiteY8" fmla="*/ 694435 h 810146"/>
                <a:gd name="connsiteX9" fmla="*/ 1060205 w 1060205"/>
                <a:gd name="connsiteY9" fmla="*/ 646727 h 810146"/>
                <a:gd name="connsiteX10" fmla="*/ 1060205 w 1060205"/>
                <a:gd name="connsiteY10" fmla="*/ 47708 h 810146"/>
                <a:gd name="connsiteX11" fmla="*/ 1012497 w 1060205"/>
                <a:gd name="connsiteY11" fmla="*/ 0 h 81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60205" h="810146">
                  <a:moveTo>
                    <a:pt x="1012497" y="0"/>
                  </a:moveTo>
                  <a:lnTo>
                    <a:pt x="47708" y="0"/>
                  </a:lnTo>
                  <a:cubicBezTo>
                    <a:pt x="21360" y="0"/>
                    <a:pt x="0" y="21360"/>
                    <a:pt x="0" y="47708"/>
                  </a:cubicBezTo>
                  <a:lnTo>
                    <a:pt x="0" y="646727"/>
                  </a:lnTo>
                  <a:cubicBezTo>
                    <a:pt x="0" y="673075"/>
                    <a:pt x="21360" y="694435"/>
                    <a:pt x="47708" y="694435"/>
                  </a:cubicBezTo>
                  <a:lnTo>
                    <a:pt x="826518" y="694435"/>
                  </a:lnTo>
                  <a:lnTo>
                    <a:pt x="979695" y="810146"/>
                  </a:lnTo>
                  <a:lnTo>
                    <a:pt x="979695" y="694435"/>
                  </a:lnTo>
                  <a:lnTo>
                    <a:pt x="1012497" y="694435"/>
                  </a:lnTo>
                  <a:cubicBezTo>
                    <a:pt x="1038845" y="694435"/>
                    <a:pt x="1060205" y="673075"/>
                    <a:pt x="1060205" y="646727"/>
                  </a:cubicBezTo>
                  <a:lnTo>
                    <a:pt x="1060205" y="47708"/>
                  </a:lnTo>
                  <a:cubicBezTo>
                    <a:pt x="1060205" y="21360"/>
                    <a:pt x="1038845" y="0"/>
                    <a:pt x="1012497" y="0"/>
                  </a:cubicBezTo>
                  <a:close/>
                </a:path>
              </a:pathLst>
            </a:custGeom>
            <a:solidFill>
              <a:srgbClr val="EEEC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117569" y="281122"/>
            <a:ext cx="8987246" cy="6576878"/>
            <a:chOff x="117568" y="279836"/>
            <a:chExt cx="8987246" cy="6576878"/>
          </a:xfrm>
        </p:grpSpPr>
        <p:grpSp>
          <p:nvGrpSpPr>
            <p:cNvPr id="10" name="그룹 10"/>
            <p:cNvGrpSpPr/>
            <p:nvPr userDrawn="1"/>
          </p:nvGrpSpPr>
          <p:grpSpPr>
            <a:xfrm>
              <a:off x="178529" y="279836"/>
              <a:ext cx="540000" cy="373638"/>
              <a:chOff x="3285372" y="1613498"/>
              <a:chExt cx="2573256" cy="1560224"/>
            </a:xfrm>
          </p:grpSpPr>
          <p:sp>
            <p:nvSpPr>
              <p:cNvPr id="12" name="자유형 11"/>
              <p:cNvSpPr/>
              <p:nvPr userDrawn="1"/>
            </p:nvSpPr>
            <p:spPr>
              <a:xfrm>
                <a:off x="4116914" y="1842807"/>
                <a:ext cx="1741714" cy="1330915"/>
              </a:xfrm>
              <a:custGeom>
                <a:avLst/>
                <a:gdLst>
                  <a:gd name="connsiteX0" fmla="*/ 78375 w 1741714"/>
                  <a:gd name="connsiteY0" fmla="*/ 0 h 1330915"/>
                  <a:gd name="connsiteX1" fmla="*/ 1663339 w 1741714"/>
                  <a:gd name="connsiteY1" fmla="*/ 0 h 1330915"/>
                  <a:gd name="connsiteX2" fmla="*/ 1741714 w 1741714"/>
                  <a:gd name="connsiteY2" fmla="*/ 78375 h 1330915"/>
                  <a:gd name="connsiteX3" fmla="*/ 1741714 w 1741714"/>
                  <a:gd name="connsiteY3" fmla="*/ 1062448 h 1330915"/>
                  <a:gd name="connsiteX4" fmla="*/ 1663339 w 1741714"/>
                  <a:gd name="connsiteY4" fmla="*/ 1140823 h 1330915"/>
                  <a:gd name="connsiteX5" fmla="*/ 1609451 w 1741714"/>
                  <a:gd name="connsiteY5" fmla="*/ 1140823 h 1330915"/>
                  <a:gd name="connsiteX6" fmla="*/ 1609451 w 1741714"/>
                  <a:gd name="connsiteY6" fmla="*/ 1330915 h 1330915"/>
                  <a:gd name="connsiteX7" fmla="*/ 1357810 w 1741714"/>
                  <a:gd name="connsiteY7" fmla="*/ 1140823 h 1330915"/>
                  <a:gd name="connsiteX8" fmla="*/ 78375 w 1741714"/>
                  <a:gd name="connsiteY8" fmla="*/ 1140823 h 1330915"/>
                  <a:gd name="connsiteX9" fmla="*/ 0 w 1741714"/>
                  <a:gd name="connsiteY9" fmla="*/ 1062448 h 1330915"/>
                  <a:gd name="connsiteX10" fmla="*/ 0 w 1741714"/>
                  <a:gd name="connsiteY10" fmla="*/ 78375 h 1330915"/>
                  <a:gd name="connsiteX11" fmla="*/ 78375 w 1741714"/>
                  <a:gd name="connsiteY11" fmla="*/ 0 h 1330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41714" h="1330915">
                    <a:moveTo>
                      <a:pt x="78375" y="0"/>
                    </a:moveTo>
                    <a:lnTo>
                      <a:pt x="1663339" y="0"/>
                    </a:lnTo>
                    <a:cubicBezTo>
                      <a:pt x="1706624" y="0"/>
                      <a:pt x="1741714" y="35090"/>
                      <a:pt x="1741714" y="78375"/>
                    </a:cubicBezTo>
                    <a:lnTo>
                      <a:pt x="1741714" y="1062448"/>
                    </a:lnTo>
                    <a:cubicBezTo>
                      <a:pt x="1741714" y="1105733"/>
                      <a:pt x="1706624" y="1140823"/>
                      <a:pt x="1663339" y="1140823"/>
                    </a:cubicBezTo>
                    <a:lnTo>
                      <a:pt x="1609451" y="1140823"/>
                    </a:lnTo>
                    <a:lnTo>
                      <a:pt x="1609451" y="1330915"/>
                    </a:lnTo>
                    <a:lnTo>
                      <a:pt x="1357810" y="1140823"/>
                    </a:lnTo>
                    <a:lnTo>
                      <a:pt x="78375" y="1140823"/>
                    </a:lnTo>
                    <a:cubicBezTo>
                      <a:pt x="35090" y="1140823"/>
                      <a:pt x="0" y="1105733"/>
                      <a:pt x="0" y="1062448"/>
                    </a:cubicBezTo>
                    <a:lnTo>
                      <a:pt x="0" y="78375"/>
                    </a:lnTo>
                    <a:cubicBezTo>
                      <a:pt x="0" y="35090"/>
                      <a:pt x="35090" y="0"/>
                      <a:pt x="78375" y="0"/>
                    </a:cubicBezTo>
                    <a:close/>
                  </a:path>
                </a:pathLst>
              </a:custGeom>
              <a:solidFill>
                <a:srgbClr val="B1D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 userDrawn="1"/>
            </p:nvCxnSpPr>
            <p:spPr>
              <a:xfrm flipH="1">
                <a:off x="4213771" y="1724657"/>
                <a:ext cx="1548000" cy="0"/>
              </a:xfrm>
              <a:prstGeom prst="line">
                <a:avLst/>
              </a:prstGeom>
              <a:ln w="12700">
                <a:solidFill>
                  <a:srgbClr val="EEECE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자유형 13"/>
              <p:cNvSpPr/>
              <p:nvPr userDrawn="1"/>
            </p:nvSpPr>
            <p:spPr>
              <a:xfrm flipH="1">
                <a:off x="3285372" y="1613498"/>
                <a:ext cx="1060205" cy="810146"/>
              </a:xfrm>
              <a:custGeom>
                <a:avLst/>
                <a:gdLst>
                  <a:gd name="connsiteX0" fmla="*/ 1012497 w 1060205"/>
                  <a:gd name="connsiteY0" fmla="*/ 0 h 810146"/>
                  <a:gd name="connsiteX1" fmla="*/ 47708 w 1060205"/>
                  <a:gd name="connsiteY1" fmla="*/ 0 h 810146"/>
                  <a:gd name="connsiteX2" fmla="*/ 0 w 1060205"/>
                  <a:gd name="connsiteY2" fmla="*/ 47708 h 810146"/>
                  <a:gd name="connsiteX3" fmla="*/ 0 w 1060205"/>
                  <a:gd name="connsiteY3" fmla="*/ 646727 h 810146"/>
                  <a:gd name="connsiteX4" fmla="*/ 47708 w 1060205"/>
                  <a:gd name="connsiteY4" fmla="*/ 694435 h 810146"/>
                  <a:gd name="connsiteX5" fmla="*/ 826518 w 1060205"/>
                  <a:gd name="connsiteY5" fmla="*/ 694435 h 810146"/>
                  <a:gd name="connsiteX6" fmla="*/ 979695 w 1060205"/>
                  <a:gd name="connsiteY6" fmla="*/ 810146 h 810146"/>
                  <a:gd name="connsiteX7" fmla="*/ 979695 w 1060205"/>
                  <a:gd name="connsiteY7" fmla="*/ 694435 h 810146"/>
                  <a:gd name="connsiteX8" fmla="*/ 1012497 w 1060205"/>
                  <a:gd name="connsiteY8" fmla="*/ 694435 h 810146"/>
                  <a:gd name="connsiteX9" fmla="*/ 1060205 w 1060205"/>
                  <a:gd name="connsiteY9" fmla="*/ 646727 h 810146"/>
                  <a:gd name="connsiteX10" fmla="*/ 1060205 w 1060205"/>
                  <a:gd name="connsiteY10" fmla="*/ 47708 h 810146"/>
                  <a:gd name="connsiteX11" fmla="*/ 1012497 w 1060205"/>
                  <a:gd name="connsiteY11" fmla="*/ 0 h 810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60205" h="810146">
                    <a:moveTo>
                      <a:pt x="1012497" y="0"/>
                    </a:moveTo>
                    <a:lnTo>
                      <a:pt x="47708" y="0"/>
                    </a:lnTo>
                    <a:cubicBezTo>
                      <a:pt x="21360" y="0"/>
                      <a:pt x="0" y="21360"/>
                      <a:pt x="0" y="47708"/>
                    </a:cubicBezTo>
                    <a:lnTo>
                      <a:pt x="0" y="646727"/>
                    </a:lnTo>
                    <a:cubicBezTo>
                      <a:pt x="0" y="673075"/>
                      <a:pt x="21360" y="694435"/>
                      <a:pt x="47708" y="694435"/>
                    </a:cubicBezTo>
                    <a:lnTo>
                      <a:pt x="826518" y="694435"/>
                    </a:lnTo>
                    <a:lnTo>
                      <a:pt x="979695" y="810146"/>
                    </a:lnTo>
                    <a:lnTo>
                      <a:pt x="979695" y="694435"/>
                    </a:lnTo>
                    <a:lnTo>
                      <a:pt x="1012497" y="694435"/>
                    </a:lnTo>
                    <a:cubicBezTo>
                      <a:pt x="1038845" y="694435"/>
                      <a:pt x="1060205" y="673075"/>
                      <a:pt x="1060205" y="646727"/>
                    </a:cubicBezTo>
                    <a:lnTo>
                      <a:pt x="1060205" y="47708"/>
                    </a:lnTo>
                    <a:cubicBezTo>
                      <a:pt x="1060205" y="21360"/>
                      <a:pt x="1038845" y="0"/>
                      <a:pt x="1012497" y="0"/>
                    </a:cubicBezTo>
                    <a:close/>
                  </a:path>
                </a:pathLst>
              </a:custGeom>
              <a:solidFill>
                <a:srgbClr val="D585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11" name="자유형 10"/>
            <p:cNvSpPr/>
            <p:nvPr userDrawn="1"/>
          </p:nvSpPr>
          <p:spPr>
            <a:xfrm rot="16200000">
              <a:off x="4566191" y="2318091"/>
              <a:ext cx="90000" cy="8987246"/>
            </a:xfrm>
            <a:custGeom>
              <a:avLst/>
              <a:gdLst>
                <a:gd name="connsiteX0" fmla="*/ 68159 w 68159"/>
                <a:gd name="connsiteY0" fmla="*/ 22382 h 8987246"/>
                <a:gd name="connsiteX1" fmla="*/ 68159 w 68159"/>
                <a:gd name="connsiteY1" fmla="*/ 3991180 h 8987246"/>
                <a:gd name="connsiteX2" fmla="*/ 66675 w 68159"/>
                <a:gd name="connsiteY2" fmla="*/ 3991180 h 8987246"/>
                <a:gd name="connsiteX3" fmla="*/ 66675 w 68159"/>
                <a:gd name="connsiteY3" fmla="*/ 4686505 h 8987246"/>
                <a:gd name="connsiteX4" fmla="*/ 68159 w 68159"/>
                <a:gd name="connsiteY4" fmla="*/ 4686505 h 8987246"/>
                <a:gd name="connsiteX5" fmla="*/ 68159 w 68159"/>
                <a:gd name="connsiteY5" fmla="*/ 8964864 h 8987246"/>
                <a:gd name="connsiteX6" fmla="*/ 0 w 68159"/>
                <a:gd name="connsiteY6" fmla="*/ 8987246 h 8987246"/>
                <a:gd name="connsiteX7" fmla="*/ 0 w 68159"/>
                <a:gd name="connsiteY7" fmla="*/ 0 h 8987246"/>
                <a:gd name="connsiteX8" fmla="*/ 68159 w 68159"/>
                <a:gd name="connsiteY8" fmla="*/ 22382 h 898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159" h="8987246">
                  <a:moveTo>
                    <a:pt x="68159" y="22382"/>
                  </a:moveTo>
                  <a:lnTo>
                    <a:pt x="68159" y="3991180"/>
                  </a:lnTo>
                  <a:lnTo>
                    <a:pt x="66675" y="3991180"/>
                  </a:lnTo>
                  <a:lnTo>
                    <a:pt x="66675" y="4686505"/>
                  </a:lnTo>
                  <a:lnTo>
                    <a:pt x="68159" y="4686505"/>
                  </a:lnTo>
                  <a:lnTo>
                    <a:pt x="68159" y="8964864"/>
                  </a:lnTo>
                  <a:cubicBezTo>
                    <a:pt x="68159" y="8977225"/>
                    <a:pt x="37643" y="8987246"/>
                    <a:pt x="0" y="8987246"/>
                  </a:cubicBezTo>
                  <a:lnTo>
                    <a:pt x="0" y="0"/>
                  </a:lnTo>
                  <a:cubicBezTo>
                    <a:pt x="37643" y="0"/>
                    <a:pt x="68159" y="10021"/>
                    <a:pt x="68159" y="22382"/>
                  </a:cubicBezTo>
                  <a:close/>
                </a:path>
              </a:pathLst>
            </a:custGeom>
            <a:solidFill>
              <a:srgbClr val="B1D1CE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1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987824" y="1495676"/>
            <a:ext cx="3168352" cy="3168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^</a:t>
            </a:r>
            <a:endParaRPr lang="ko-KR" altLang="en-US" dirty="0"/>
          </a:p>
        </p:txBody>
      </p:sp>
      <p:pic>
        <p:nvPicPr>
          <p:cNvPr id="16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95536" y="3717032"/>
            <a:ext cx="8604956" cy="224887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ko-KR" altLang="en-US" sz="4800" b="1" dirty="0" smtClean="0">
                <a:solidFill>
                  <a:srgbClr val="D58584"/>
                </a:solidFill>
                <a:latin typeface="+mn-ea"/>
              </a:rPr>
              <a:t>영상처리 프로젝트</a:t>
            </a:r>
            <a:endParaRPr lang="en-US" altLang="ko-KR" sz="4800" b="1" dirty="0" smtClean="0">
              <a:solidFill>
                <a:srgbClr val="D58584"/>
              </a:solidFill>
              <a:latin typeface="+mn-ea"/>
            </a:endParaRPr>
          </a:p>
          <a:p>
            <a:pPr algn="ctr">
              <a:lnSpc>
                <a:spcPct val="90000"/>
              </a:lnSpc>
            </a:pPr>
            <a:r>
              <a:rPr lang="ko-KR" altLang="en-US" sz="4800" b="1" dirty="0" smtClean="0">
                <a:solidFill>
                  <a:srgbClr val="D58584"/>
                </a:solidFill>
                <a:latin typeface="+mn-ea"/>
              </a:rPr>
              <a:t>기말 발표</a:t>
            </a:r>
            <a:endParaRPr lang="en-US" altLang="ko-KR" sz="4800" b="1" dirty="0" smtClean="0">
              <a:solidFill>
                <a:srgbClr val="D58584"/>
              </a:solidFill>
              <a:latin typeface="+mn-ea"/>
            </a:endParaRPr>
          </a:p>
          <a:p>
            <a:pPr algn="r">
              <a:lnSpc>
                <a:spcPct val="90000"/>
              </a:lnSpc>
            </a:pPr>
            <a:r>
              <a:rPr lang="ko-KR" altLang="en-US" sz="3600" b="1" dirty="0" smtClean="0">
                <a:solidFill>
                  <a:schemeClr val="bg1"/>
                </a:solidFill>
                <a:latin typeface="+mn-ea"/>
              </a:rPr>
              <a:t>컴퓨터공학과 </a:t>
            </a:r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2013104054 </a:t>
            </a:r>
            <a:r>
              <a:rPr lang="ko-KR" altLang="en-US" sz="3600" b="1" dirty="0" smtClean="0">
                <a:solidFill>
                  <a:schemeClr val="bg1"/>
                </a:solidFill>
                <a:latin typeface="+mn-ea"/>
              </a:rPr>
              <a:t>김동현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671254" y="5965903"/>
            <a:ext cx="993982" cy="33855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2018. 05. 07</a:t>
            </a:r>
            <a:endParaRPr lang="ko-KR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21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54" y="2573"/>
            <a:ext cx="6992989" cy="807324"/>
          </a:xfrm>
          <a:prstGeom prst="rect">
            <a:avLst/>
          </a:prstGeom>
          <a:noFill/>
        </p:spPr>
        <p:txBody>
          <a:bodyPr wrap="none" lIns="828000" tIns="18000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기능구현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움직이는 당구공 검출</a:t>
            </a:r>
            <a:endParaRPr lang="en-US" altLang="ko-KR" sz="32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809897"/>
            <a:ext cx="6552728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err="1" smtClean="0">
                <a:solidFill>
                  <a:srgbClr val="FF0000"/>
                </a:solidFill>
                <a:latin typeface="+mn-ea"/>
              </a:rPr>
              <a:t>user</a:t>
            </a:r>
            <a:r>
              <a:rPr lang="en-US" altLang="ko-KR" sz="2400" b="1" spc="-50" dirty="0" err="1">
                <a:solidFill>
                  <a:srgbClr val="FF0000"/>
                </a:solidFill>
                <a:latin typeface="+mn-ea"/>
              </a:rPr>
              <a:t>B</a:t>
            </a:r>
            <a:r>
              <a:rPr lang="en-US" altLang="ko-KR" sz="2400" b="1" spc="-50" dirty="0" err="1" smtClean="0">
                <a:solidFill>
                  <a:srgbClr val="FF0000"/>
                </a:solidFill>
                <a:latin typeface="+mn-ea"/>
              </a:rPr>
              <a:t>allDetecion</a:t>
            </a:r>
            <a:r>
              <a:rPr lang="en-US" altLang="ko-KR" sz="2400" b="1" spc="-5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2400" b="1" spc="-50" dirty="0" smtClean="0">
                <a:solidFill>
                  <a:srgbClr val="FF0000"/>
                </a:solidFill>
                <a:latin typeface="+mn-ea"/>
              </a:rPr>
              <a:t>함수</a:t>
            </a:r>
            <a:endParaRPr lang="en-US" altLang="ko-KR" sz="2400" b="1" spc="-5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9752" y="3609195"/>
            <a:ext cx="3512372" cy="178672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중점 좌표 텍스트 파일로 저장</a:t>
            </a:r>
            <a:endParaRPr lang="en-US" altLang="ko-KR" sz="24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65981"/>
            <a:ext cx="2972311" cy="20282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566" y="1453562"/>
            <a:ext cx="3000794" cy="22958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865" y="4881363"/>
            <a:ext cx="2352261" cy="7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9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54" y="2573"/>
            <a:ext cx="6992989" cy="807324"/>
          </a:xfrm>
          <a:prstGeom prst="rect">
            <a:avLst/>
          </a:prstGeom>
          <a:noFill/>
        </p:spPr>
        <p:txBody>
          <a:bodyPr wrap="none" lIns="828000" tIns="18000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기능구현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움직이는 당구공 검출</a:t>
            </a:r>
            <a:endParaRPr lang="en-US" altLang="ko-KR" sz="32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679288"/>
            <a:ext cx="6552728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ko-KR" altLang="en-US" sz="2400" b="1" spc="-50" dirty="0" smtClean="0">
                <a:solidFill>
                  <a:srgbClr val="FF0000"/>
                </a:solidFill>
                <a:latin typeface="+mn-ea"/>
              </a:rPr>
              <a:t>당구공 궤적 표시하기</a:t>
            </a:r>
            <a:endParaRPr lang="en-US" altLang="ko-KR" sz="2400" b="1" spc="-5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85" y="3032956"/>
            <a:ext cx="6606575" cy="337471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231740" y="2096852"/>
            <a:ext cx="43204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103948" y="1705402"/>
            <a:ext cx="43204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447764" y="1916832"/>
            <a:ext cx="1908212" cy="396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556987" y="1349957"/>
            <a:ext cx="43204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4355976" y="1565981"/>
            <a:ext cx="1385098" cy="3508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76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54" y="2573"/>
            <a:ext cx="6992989" cy="807324"/>
          </a:xfrm>
          <a:prstGeom prst="rect">
            <a:avLst/>
          </a:prstGeom>
          <a:noFill/>
        </p:spPr>
        <p:txBody>
          <a:bodyPr wrap="none" lIns="828000" tIns="18000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기능구현 </a:t>
            </a:r>
            <a:r>
              <a:rPr lang="en-US" altLang="ko-KR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 궤적 예상 출력</a:t>
            </a:r>
            <a:endParaRPr lang="en-US" altLang="ko-KR" sz="32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319972" y="2323078"/>
            <a:ext cx="1000292" cy="4320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1710" y="809897"/>
            <a:ext cx="7526694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*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원래 계획 </a:t>
            </a: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 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공의 명암이  생기고 식별이 거의 </a:t>
            </a:r>
            <a:r>
              <a:rPr lang="ko-KR" altLang="en-US" sz="2400" b="1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안된다</a:t>
            </a: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en-US" altLang="ko-KR" sz="24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8872" y="3390240"/>
            <a:ext cx="6700460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*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수정 계획 </a:t>
            </a: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 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영상 내에서 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큐의 끝을 찾아보자</a:t>
            </a: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en-US" altLang="ko-KR" sz="24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3828603" y="5125861"/>
            <a:ext cx="1000292" cy="4320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2" y="1565981"/>
            <a:ext cx="3673227" cy="1791011"/>
          </a:xfrm>
          <a:prstGeom prst="rect">
            <a:avLst/>
          </a:prstGeom>
        </p:spPr>
      </p:pic>
      <p:sp>
        <p:nvSpPr>
          <p:cNvPr id="3" name="곱셈 기호 2"/>
          <p:cNvSpPr/>
          <p:nvPr/>
        </p:nvSpPr>
        <p:spPr>
          <a:xfrm>
            <a:off x="5741074" y="1565981"/>
            <a:ext cx="2268252" cy="168299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46324"/>
            <a:ext cx="2988332" cy="23911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698" y="4269278"/>
            <a:ext cx="3045628" cy="171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8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54" y="2573"/>
            <a:ext cx="6992989" cy="807324"/>
          </a:xfrm>
          <a:prstGeom prst="rect">
            <a:avLst/>
          </a:prstGeom>
          <a:noFill/>
        </p:spPr>
        <p:txBody>
          <a:bodyPr wrap="none" lIns="828000" tIns="18000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기능구현 </a:t>
            </a:r>
            <a:r>
              <a:rPr lang="en-US" altLang="ko-KR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 궤적 예상 출력</a:t>
            </a:r>
            <a:endParaRPr lang="en-US" altLang="ko-KR" sz="32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531372" y="2370255"/>
            <a:ext cx="1000292" cy="4320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1710" y="809897"/>
            <a:ext cx="7526694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*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치는 곳의 </a:t>
            </a:r>
            <a:r>
              <a:rPr lang="ko-KR" altLang="en-US" sz="2400" b="1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라벨링을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통해 부분을 구한다</a:t>
            </a: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en-US" altLang="ko-KR" sz="24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4" y="2000298"/>
            <a:ext cx="3992318" cy="10904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001" y="1565981"/>
            <a:ext cx="2245121" cy="19059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8036" y="4228019"/>
            <a:ext cx="7526694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en-US" altLang="ko-KR" sz="2800" b="1" spc="-5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2800" b="1" spc="-50" dirty="0" smtClean="0">
                <a:solidFill>
                  <a:srgbClr val="FF0000"/>
                </a:solidFill>
                <a:latin typeface="+mn-ea"/>
              </a:rPr>
              <a:t>어떻게 찾을 것인가</a:t>
            </a:r>
            <a:r>
              <a:rPr lang="en-US" altLang="ko-KR" sz="2800" b="1" spc="-50" dirty="0" smtClean="0">
                <a:solidFill>
                  <a:srgbClr val="FF0000"/>
                </a:solidFill>
                <a:latin typeface="+mn-ea"/>
              </a:rPr>
              <a:t>????</a:t>
            </a:r>
            <a:endParaRPr lang="en-US" altLang="ko-KR" sz="2800" b="1" spc="-5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1620" y="5140022"/>
            <a:ext cx="6878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단순히 큐의 모양</a:t>
            </a:r>
            <a:r>
              <a:rPr lang="en-US" altLang="ko-KR" dirty="0" smtClean="0"/>
              <a:t>????</a:t>
            </a:r>
          </a:p>
          <a:p>
            <a:r>
              <a:rPr lang="ko-KR" altLang="en-US" dirty="0" err="1" smtClean="0"/>
              <a:t>모든점에서</a:t>
            </a:r>
            <a:r>
              <a:rPr lang="ko-KR" altLang="en-US" dirty="0" smtClean="0"/>
              <a:t> 직선을 이루어서 가장 긴 </a:t>
            </a:r>
            <a:r>
              <a:rPr lang="ko-KR" altLang="en-US" dirty="0" err="1" smtClean="0"/>
              <a:t>큐의모양</a:t>
            </a:r>
            <a:r>
              <a:rPr lang="en-US" altLang="ko-KR" dirty="0" smtClean="0"/>
              <a:t>???</a:t>
            </a:r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err="1" smtClean="0">
                <a:sym typeface="Wingdings" panose="05000000000000000000" pitchFamily="2" charset="2"/>
              </a:rPr>
              <a:t>큐의끝은</a:t>
            </a:r>
            <a:r>
              <a:rPr lang="ko-KR" altLang="en-US" dirty="0" smtClean="0">
                <a:sym typeface="Wingdings" panose="05000000000000000000" pitchFamily="2" charset="2"/>
              </a:rPr>
              <a:t> 항상 최소와 </a:t>
            </a:r>
            <a:r>
              <a:rPr lang="ko-KR" altLang="en-US" dirty="0" err="1" smtClean="0">
                <a:sym typeface="Wingdings" panose="05000000000000000000" pitchFamily="2" charset="2"/>
              </a:rPr>
              <a:t>최대경계안에</a:t>
            </a:r>
            <a:r>
              <a:rPr lang="ko-KR" altLang="en-US" dirty="0" smtClean="0">
                <a:sym typeface="Wingdings" panose="05000000000000000000" pitchFamily="2" charset="2"/>
              </a:rPr>
              <a:t>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22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54" y="2573"/>
            <a:ext cx="6992989" cy="807324"/>
          </a:xfrm>
          <a:prstGeom prst="rect">
            <a:avLst/>
          </a:prstGeom>
          <a:noFill/>
        </p:spPr>
        <p:txBody>
          <a:bodyPr wrap="none" lIns="828000" tIns="18000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기능구현 </a:t>
            </a:r>
            <a:r>
              <a:rPr lang="en-US" altLang="ko-KR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 궤적 예상 출력</a:t>
            </a:r>
            <a:endParaRPr lang="en-US" altLang="ko-KR" sz="32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175956" y="2933017"/>
            <a:ext cx="1000292" cy="4320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1995" y="5356241"/>
            <a:ext cx="7526694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*Threshold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된 영상에서 지나가는 직선에서 </a:t>
            </a: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255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인 값 카운트</a:t>
            </a:r>
            <a:endParaRPr lang="en-US" altLang="ko-KR" sz="24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Wingdings" panose="05000000000000000000" pitchFamily="2" charset="2"/>
              </a:rPr>
              <a:t>최대 카운트가 큐의 형태를 가진다 그 점이 치는 </a:t>
            </a: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Wingdings" panose="05000000000000000000" pitchFamily="2" charset="2"/>
              </a:rPr>
              <a:t>point</a:t>
            </a:r>
            <a:endParaRPr lang="en-US" altLang="ko-KR" sz="24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2450" y="5240665"/>
            <a:ext cx="7526694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endParaRPr lang="en-US" altLang="ko-KR" sz="2800" b="1" spc="-5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29809"/>
            <a:ext cx="3319207" cy="282854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670122" y="1802348"/>
            <a:ext cx="2520280" cy="2463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24028" y="1415595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Min_y,min_x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62310" y="4337978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Max_y,max_x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51812" y="1328563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Min_y,max_x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11799" y="4363778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Max_y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min_x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635553" y="2526436"/>
            <a:ext cx="102239" cy="131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8" idx="2"/>
          </p:cNvCxnSpPr>
          <p:nvPr/>
        </p:nvCxnSpPr>
        <p:spPr>
          <a:xfrm flipV="1">
            <a:off x="5635553" y="1829809"/>
            <a:ext cx="2554849" cy="762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3"/>
          </p:cNvCxnSpPr>
          <p:nvPr/>
        </p:nvCxnSpPr>
        <p:spPr>
          <a:xfrm>
            <a:off x="5650526" y="2639032"/>
            <a:ext cx="2539876" cy="163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4"/>
          </p:cNvCxnSpPr>
          <p:nvPr/>
        </p:nvCxnSpPr>
        <p:spPr>
          <a:xfrm flipV="1">
            <a:off x="5686673" y="1828382"/>
            <a:ext cx="51119" cy="82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1"/>
          </p:cNvCxnSpPr>
          <p:nvPr/>
        </p:nvCxnSpPr>
        <p:spPr>
          <a:xfrm flipV="1">
            <a:off x="5650526" y="1802348"/>
            <a:ext cx="235271" cy="74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3"/>
          </p:cNvCxnSpPr>
          <p:nvPr/>
        </p:nvCxnSpPr>
        <p:spPr>
          <a:xfrm flipV="1">
            <a:off x="5650526" y="1791237"/>
            <a:ext cx="397638" cy="84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2"/>
          </p:cNvCxnSpPr>
          <p:nvPr/>
        </p:nvCxnSpPr>
        <p:spPr>
          <a:xfrm flipV="1">
            <a:off x="5635553" y="1784927"/>
            <a:ext cx="576517" cy="80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8" idx="6"/>
          </p:cNvCxnSpPr>
          <p:nvPr/>
        </p:nvCxnSpPr>
        <p:spPr>
          <a:xfrm flipV="1">
            <a:off x="5737792" y="1791237"/>
            <a:ext cx="766195" cy="80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" idx="6"/>
            <a:endCxn id="3" idx="0"/>
          </p:cNvCxnSpPr>
          <p:nvPr/>
        </p:nvCxnSpPr>
        <p:spPr>
          <a:xfrm flipV="1">
            <a:off x="5737792" y="1802348"/>
            <a:ext cx="1192470" cy="79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" idx="6"/>
          </p:cNvCxnSpPr>
          <p:nvPr/>
        </p:nvCxnSpPr>
        <p:spPr>
          <a:xfrm flipV="1">
            <a:off x="5737792" y="1791237"/>
            <a:ext cx="1714020" cy="80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8" idx="4"/>
          </p:cNvCxnSpPr>
          <p:nvPr/>
        </p:nvCxnSpPr>
        <p:spPr>
          <a:xfrm flipV="1">
            <a:off x="5686673" y="1958394"/>
            <a:ext cx="2503729" cy="69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8" idx="4"/>
          </p:cNvCxnSpPr>
          <p:nvPr/>
        </p:nvCxnSpPr>
        <p:spPr>
          <a:xfrm flipV="1">
            <a:off x="5686673" y="2205450"/>
            <a:ext cx="2611233" cy="45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5686672" y="2545754"/>
            <a:ext cx="2518703" cy="13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8" idx="2"/>
            <a:endCxn id="3" idx="3"/>
          </p:cNvCxnSpPr>
          <p:nvPr/>
        </p:nvCxnSpPr>
        <p:spPr>
          <a:xfrm>
            <a:off x="5635553" y="2592393"/>
            <a:ext cx="2554849" cy="44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8" idx="2"/>
          </p:cNvCxnSpPr>
          <p:nvPr/>
        </p:nvCxnSpPr>
        <p:spPr>
          <a:xfrm>
            <a:off x="5635553" y="2592393"/>
            <a:ext cx="2554849" cy="74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8" idx="3"/>
          </p:cNvCxnSpPr>
          <p:nvPr/>
        </p:nvCxnSpPr>
        <p:spPr>
          <a:xfrm>
            <a:off x="5650526" y="2639032"/>
            <a:ext cx="2539876" cy="116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" idx="4"/>
          </p:cNvCxnSpPr>
          <p:nvPr/>
        </p:nvCxnSpPr>
        <p:spPr>
          <a:xfrm>
            <a:off x="5686673" y="2658350"/>
            <a:ext cx="1899921" cy="163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8" idx="3"/>
            <a:endCxn id="3" idx="2"/>
          </p:cNvCxnSpPr>
          <p:nvPr/>
        </p:nvCxnSpPr>
        <p:spPr>
          <a:xfrm>
            <a:off x="5650526" y="2639032"/>
            <a:ext cx="1279736" cy="162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8" idx="4"/>
          </p:cNvCxnSpPr>
          <p:nvPr/>
        </p:nvCxnSpPr>
        <p:spPr>
          <a:xfrm>
            <a:off x="5686673" y="2658350"/>
            <a:ext cx="510424" cy="161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5635553" y="2547181"/>
            <a:ext cx="132608" cy="172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3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54" y="2573"/>
            <a:ext cx="6992989" cy="807324"/>
          </a:xfrm>
          <a:prstGeom prst="rect">
            <a:avLst/>
          </a:prstGeom>
          <a:noFill/>
        </p:spPr>
        <p:txBody>
          <a:bodyPr wrap="none" lIns="828000" tIns="18000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기능구현 </a:t>
            </a:r>
            <a:r>
              <a:rPr lang="en-US" altLang="ko-KR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 궤적 예상 출력</a:t>
            </a:r>
            <a:endParaRPr lang="en-US" altLang="ko-KR" sz="32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431041" y="2373305"/>
            <a:ext cx="1000292" cy="4320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67644" y="925981"/>
            <a:ext cx="7526694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*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각 당구공들의 </a:t>
            </a: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point 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파일에 저장한다</a:t>
            </a: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en-US" altLang="ko-KR" sz="24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694" y="3665086"/>
            <a:ext cx="7526694" cy="148514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800" b="1" spc="-50" dirty="0" smtClean="0">
                <a:solidFill>
                  <a:srgbClr val="FF0000"/>
                </a:solidFill>
                <a:latin typeface="+mn-ea"/>
              </a:rPr>
              <a:t>저장형태</a:t>
            </a:r>
            <a:endParaRPr lang="en-US" altLang="ko-KR" sz="2800" b="1" spc="-50" dirty="0" smtClean="0">
              <a:solidFill>
                <a:srgbClr val="FF0000"/>
              </a:solidFill>
              <a:latin typeface="+mn-ea"/>
            </a:endParaRPr>
          </a:p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en-US" altLang="ko-KR" sz="2800" b="1" spc="-50" dirty="0" smtClean="0">
                <a:solidFill>
                  <a:srgbClr val="FF0000"/>
                </a:solidFill>
                <a:latin typeface="+mn-ea"/>
              </a:rPr>
              <a:t>Color / </a:t>
            </a:r>
            <a:r>
              <a:rPr lang="en-US" altLang="ko-KR" sz="2800" b="1" spc="-50" dirty="0" err="1" smtClean="0">
                <a:solidFill>
                  <a:srgbClr val="FF0000"/>
                </a:solidFill>
                <a:latin typeface="+mn-ea"/>
              </a:rPr>
              <a:t>post_y</a:t>
            </a:r>
            <a:r>
              <a:rPr lang="en-US" altLang="ko-KR" sz="2800" b="1" spc="-50" dirty="0" smtClean="0">
                <a:solidFill>
                  <a:srgbClr val="FF0000"/>
                </a:solidFill>
                <a:latin typeface="+mn-ea"/>
              </a:rPr>
              <a:t> / </a:t>
            </a:r>
            <a:r>
              <a:rPr lang="en-US" altLang="ko-KR" sz="2800" b="1" spc="-50" dirty="0" err="1" smtClean="0">
                <a:solidFill>
                  <a:srgbClr val="FF0000"/>
                </a:solidFill>
                <a:latin typeface="+mn-ea"/>
              </a:rPr>
              <a:t>post_x</a:t>
            </a:r>
            <a:r>
              <a:rPr lang="en-US" altLang="ko-KR" sz="2800" b="1" spc="-50" dirty="0" smtClean="0">
                <a:solidFill>
                  <a:srgbClr val="FF0000"/>
                </a:solidFill>
                <a:latin typeface="+mn-ea"/>
              </a:rPr>
              <a:t> / </a:t>
            </a:r>
            <a:r>
              <a:rPr lang="en-US" altLang="ko-KR" sz="2800" b="1" spc="-50" dirty="0" err="1" smtClean="0">
                <a:solidFill>
                  <a:srgbClr val="FF0000"/>
                </a:solidFill>
                <a:latin typeface="+mn-ea"/>
              </a:rPr>
              <a:t>cur_y</a:t>
            </a:r>
            <a:r>
              <a:rPr lang="en-US" altLang="ko-KR" sz="2800" b="1" spc="-50" dirty="0" smtClean="0">
                <a:solidFill>
                  <a:srgbClr val="FF0000"/>
                </a:solidFill>
                <a:latin typeface="+mn-ea"/>
              </a:rPr>
              <a:t> / </a:t>
            </a:r>
            <a:r>
              <a:rPr lang="en-US" altLang="ko-KR" sz="2800" b="1" spc="-50" dirty="0" err="1" smtClean="0">
                <a:solidFill>
                  <a:srgbClr val="FF0000"/>
                </a:solidFill>
                <a:latin typeface="+mn-ea"/>
              </a:rPr>
              <a:t>cur_x</a:t>
            </a:r>
            <a:r>
              <a:rPr lang="en-US" altLang="ko-KR" sz="2800" b="1" spc="-50" dirty="0" smtClean="0">
                <a:solidFill>
                  <a:srgbClr val="FF0000"/>
                </a:solidFill>
                <a:latin typeface="+mn-ea"/>
              </a:rPr>
              <a:t> / radius</a:t>
            </a:r>
            <a:endParaRPr lang="en-US" altLang="ko-KR" sz="2800" b="1" spc="-5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69" y="2077403"/>
            <a:ext cx="3893068" cy="10492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746" y="1793167"/>
            <a:ext cx="3038899" cy="1476581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2951820" y="5793938"/>
            <a:ext cx="43204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429186" y="5315720"/>
            <a:ext cx="43204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599491" y="54998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1" idx="6"/>
          </p:cNvCxnSpPr>
          <p:nvPr/>
        </p:nvCxnSpPr>
        <p:spPr>
          <a:xfrm>
            <a:off x="4861234" y="5531744"/>
            <a:ext cx="1330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00192" y="53157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post_y,post_x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90419" y="588689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cur_y,cur_x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144984" y="60258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7" idx="0"/>
            <a:endCxn id="19" idx="7"/>
          </p:cNvCxnSpPr>
          <p:nvPr/>
        </p:nvCxnSpPr>
        <p:spPr>
          <a:xfrm flipH="1">
            <a:off x="3184008" y="5499848"/>
            <a:ext cx="1438343" cy="53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/>
          <p:nvPr/>
        </p:nvCxnSpPr>
        <p:spPr>
          <a:xfrm rot="10800000">
            <a:off x="2447765" y="5499848"/>
            <a:ext cx="1455415" cy="2940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1778" y="527756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진행방향을</a:t>
            </a:r>
            <a:endParaRPr lang="en-US" altLang="ko-KR" dirty="0" smtClean="0"/>
          </a:p>
          <a:p>
            <a:r>
              <a:rPr lang="ko-KR" altLang="en-US" dirty="0" smtClean="0"/>
              <a:t>알 </a:t>
            </a:r>
            <a:r>
              <a:rPr lang="ko-KR" altLang="en-US" dirty="0" err="1" smtClean="0"/>
              <a:t>수있다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19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54" y="2573"/>
            <a:ext cx="6992989" cy="807324"/>
          </a:xfrm>
          <a:prstGeom prst="rect">
            <a:avLst/>
          </a:prstGeom>
          <a:noFill/>
        </p:spPr>
        <p:txBody>
          <a:bodyPr wrap="none" lIns="828000" tIns="18000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기능구현 </a:t>
            </a:r>
            <a:r>
              <a:rPr lang="en-US" altLang="ko-KR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 궤적 예상 출력</a:t>
            </a:r>
            <a:endParaRPr lang="en-US" altLang="ko-KR" sz="32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431041" y="2373305"/>
            <a:ext cx="1000292" cy="4320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67644" y="925981"/>
            <a:ext cx="7526694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*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각 당구공들의 </a:t>
            </a: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point 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파일에 저장한다</a:t>
            </a: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en-US" altLang="ko-KR" sz="24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694" y="3665086"/>
            <a:ext cx="7526694" cy="148514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800" b="1" spc="-50" dirty="0" smtClean="0">
                <a:solidFill>
                  <a:srgbClr val="FF0000"/>
                </a:solidFill>
                <a:latin typeface="+mn-ea"/>
              </a:rPr>
              <a:t>저장형태</a:t>
            </a:r>
            <a:endParaRPr lang="en-US" altLang="ko-KR" sz="2800" b="1" spc="-50" dirty="0" smtClean="0">
              <a:solidFill>
                <a:srgbClr val="FF0000"/>
              </a:solidFill>
              <a:latin typeface="+mn-ea"/>
            </a:endParaRPr>
          </a:p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en-US" altLang="ko-KR" sz="2800" b="1" spc="-50" dirty="0" smtClean="0">
                <a:solidFill>
                  <a:srgbClr val="FF0000"/>
                </a:solidFill>
                <a:latin typeface="+mn-ea"/>
              </a:rPr>
              <a:t>Color / </a:t>
            </a:r>
            <a:r>
              <a:rPr lang="en-US" altLang="ko-KR" sz="2800" b="1" spc="-50" dirty="0" err="1" smtClean="0">
                <a:solidFill>
                  <a:srgbClr val="FF0000"/>
                </a:solidFill>
                <a:latin typeface="+mn-ea"/>
              </a:rPr>
              <a:t>post_y</a:t>
            </a:r>
            <a:r>
              <a:rPr lang="en-US" altLang="ko-KR" sz="2800" b="1" spc="-50" dirty="0" smtClean="0">
                <a:solidFill>
                  <a:srgbClr val="FF0000"/>
                </a:solidFill>
                <a:latin typeface="+mn-ea"/>
              </a:rPr>
              <a:t> / </a:t>
            </a:r>
            <a:r>
              <a:rPr lang="en-US" altLang="ko-KR" sz="2800" b="1" spc="-50" dirty="0" err="1" smtClean="0">
                <a:solidFill>
                  <a:srgbClr val="FF0000"/>
                </a:solidFill>
                <a:latin typeface="+mn-ea"/>
              </a:rPr>
              <a:t>post_x</a:t>
            </a:r>
            <a:r>
              <a:rPr lang="en-US" altLang="ko-KR" sz="2800" b="1" spc="-50" dirty="0" smtClean="0">
                <a:solidFill>
                  <a:srgbClr val="FF0000"/>
                </a:solidFill>
                <a:latin typeface="+mn-ea"/>
              </a:rPr>
              <a:t> / </a:t>
            </a:r>
            <a:r>
              <a:rPr lang="en-US" altLang="ko-KR" sz="2800" b="1" spc="-50" dirty="0" err="1" smtClean="0">
                <a:solidFill>
                  <a:srgbClr val="FF0000"/>
                </a:solidFill>
                <a:latin typeface="+mn-ea"/>
              </a:rPr>
              <a:t>cur_y</a:t>
            </a:r>
            <a:r>
              <a:rPr lang="en-US" altLang="ko-KR" sz="2800" b="1" spc="-50" dirty="0" smtClean="0">
                <a:solidFill>
                  <a:srgbClr val="FF0000"/>
                </a:solidFill>
                <a:latin typeface="+mn-ea"/>
              </a:rPr>
              <a:t> / </a:t>
            </a:r>
            <a:r>
              <a:rPr lang="en-US" altLang="ko-KR" sz="2800" b="1" spc="-50" dirty="0" err="1" smtClean="0">
                <a:solidFill>
                  <a:srgbClr val="FF0000"/>
                </a:solidFill>
                <a:latin typeface="+mn-ea"/>
              </a:rPr>
              <a:t>cur_x</a:t>
            </a:r>
            <a:r>
              <a:rPr lang="en-US" altLang="ko-KR" sz="2800" b="1" spc="-50" dirty="0" smtClean="0">
                <a:solidFill>
                  <a:srgbClr val="FF0000"/>
                </a:solidFill>
                <a:latin typeface="+mn-ea"/>
              </a:rPr>
              <a:t> / radius</a:t>
            </a:r>
            <a:endParaRPr lang="en-US" altLang="ko-KR" sz="2800" b="1" spc="-5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746" y="1793167"/>
            <a:ext cx="3038899" cy="1476581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2951820" y="5793938"/>
            <a:ext cx="43204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429186" y="5315720"/>
            <a:ext cx="43204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599491" y="54998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1" idx="6"/>
          </p:cNvCxnSpPr>
          <p:nvPr/>
        </p:nvCxnSpPr>
        <p:spPr>
          <a:xfrm>
            <a:off x="4861234" y="5531744"/>
            <a:ext cx="1330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00192" y="53157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post_y,post_x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90419" y="588689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cur_y,cur_x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144984" y="60258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7" idx="0"/>
            <a:endCxn id="19" idx="7"/>
          </p:cNvCxnSpPr>
          <p:nvPr/>
        </p:nvCxnSpPr>
        <p:spPr>
          <a:xfrm flipH="1">
            <a:off x="3184008" y="5499848"/>
            <a:ext cx="1438343" cy="53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/>
          <p:nvPr/>
        </p:nvCxnSpPr>
        <p:spPr>
          <a:xfrm rot="10800000">
            <a:off x="2447765" y="5499848"/>
            <a:ext cx="1455415" cy="2940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1778" y="527756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진행방향을</a:t>
            </a:r>
            <a:endParaRPr lang="en-US" altLang="ko-KR" dirty="0" smtClean="0"/>
          </a:p>
          <a:p>
            <a:r>
              <a:rPr lang="ko-KR" altLang="en-US" dirty="0" smtClean="0"/>
              <a:t>알 </a:t>
            </a:r>
            <a:r>
              <a:rPr lang="ko-KR" altLang="en-US" dirty="0" err="1" smtClean="0"/>
              <a:t>수있다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69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54" y="2573"/>
            <a:ext cx="6992989" cy="807324"/>
          </a:xfrm>
          <a:prstGeom prst="rect">
            <a:avLst/>
          </a:prstGeom>
          <a:noFill/>
        </p:spPr>
        <p:txBody>
          <a:bodyPr wrap="none" lIns="828000" tIns="18000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기능구현 </a:t>
            </a:r>
            <a:r>
              <a:rPr lang="en-US" altLang="ko-KR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 궤적 예상 출력</a:t>
            </a:r>
            <a:endParaRPr lang="en-US" altLang="ko-KR" sz="32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6144" y="876678"/>
            <a:ext cx="7526694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2400" b="1" spc="-50" dirty="0" err="1" smtClean="0">
                <a:solidFill>
                  <a:srgbClr val="FF0000"/>
                </a:solidFill>
                <a:latin typeface="+mn-ea"/>
              </a:rPr>
              <a:t>userTransform</a:t>
            </a:r>
            <a:r>
              <a:rPr lang="en-US" altLang="ko-KR" sz="2400" b="1" spc="-5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2400" b="1" spc="-50" dirty="0" smtClean="0">
                <a:solidFill>
                  <a:srgbClr val="FF0000"/>
                </a:solidFill>
                <a:latin typeface="+mn-ea"/>
              </a:rPr>
              <a:t>분석</a:t>
            </a:r>
            <a:endParaRPr lang="en-US" altLang="ko-KR" sz="2400" b="1" spc="-50" dirty="0" smtClean="0">
              <a:solidFill>
                <a:srgbClr val="FF0000"/>
              </a:solidFill>
              <a:latin typeface="+mn-ea"/>
            </a:endParaRPr>
          </a:p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2400" b="1" spc="-50" dirty="0" smtClean="0">
                <a:solidFill>
                  <a:srgbClr val="FF0000"/>
                </a:solidFill>
                <a:latin typeface="+mn-ea"/>
              </a:rPr>
              <a:t>공에 </a:t>
            </a:r>
            <a:r>
              <a:rPr lang="ko-KR" altLang="en-US" sz="2400" b="1" spc="-50" dirty="0" err="1" smtClean="0">
                <a:solidFill>
                  <a:srgbClr val="FF0000"/>
                </a:solidFill>
                <a:latin typeface="+mn-ea"/>
              </a:rPr>
              <a:t>맞지않고</a:t>
            </a:r>
            <a:r>
              <a:rPr lang="ko-KR" altLang="en-US" sz="2400" b="1" spc="-50" dirty="0" smtClean="0">
                <a:solidFill>
                  <a:srgbClr val="FF0000"/>
                </a:solidFill>
                <a:latin typeface="+mn-ea"/>
              </a:rPr>
              <a:t> 테두리에도 </a:t>
            </a:r>
            <a:r>
              <a:rPr lang="ko-KR" altLang="en-US" sz="2400" b="1" spc="-50" dirty="0" err="1" smtClean="0">
                <a:solidFill>
                  <a:srgbClr val="FF0000"/>
                </a:solidFill>
                <a:latin typeface="+mn-ea"/>
              </a:rPr>
              <a:t>맞지않는경우</a:t>
            </a:r>
            <a:endParaRPr lang="en-US" altLang="ko-KR" sz="2400" b="1" spc="-5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3107" y="3860987"/>
            <a:ext cx="7526694" cy="148514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en-US" altLang="ko-KR" sz="2000" b="1" spc="-50" dirty="0" err="1" smtClean="0">
                <a:latin typeface="+mn-ea"/>
              </a:rPr>
              <a:t>Next_y</a:t>
            </a:r>
            <a:r>
              <a:rPr lang="en-US" altLang="ko-KR" sz="2000" b="1" spc="-50" dirty="0" smtClean="0">
                <a:latin typeface="+mn-ea"/>
              </a:rPr>
              <a:t>=2*</a:t>
            </a:r>
            <a:r>
              <a:rPr lang="en-US" altLang="ko-KR" sz="2000" b="1" spc="-50" dirty="0" err="1" smtClean="0">
                <a:latin typeface="+mn-ea"/>
              </a:rPr>
              <a:t>cur_y</a:t>
            </a:r>
            <a:r>
              <a:rPr lang="en-US" altLang="ko-KR" sz="2000" b="1" spc="-50" dirty="0" smtClean="0">
                <a:latin typeface="+mn-ea"/>
              </a:rPr>
              <a:t> – </a:t>
            </a:r>
            <a:r>
              <a:rPr lang="en-US" altLang="ko-KR" sz="2000" b="1" spc="-50" dirty="0" err="1" smtClean="0">
                <a:latin typeface="+mn-ea"/>
              </a:rPr>
              <a:t>post_y</a:t>
            </a:r>
            <a:r>
              <a:rPr lang="en-US" altLang="ko-KR" sz="2000" b="1" spc="-50" dirty="0" smtClean="0">
                <a:latin typeface="+mn-ea"/>
              </a:rPr>
              <a:t>;                * </a:t>
            </a:r>
            <a:r>
              <a:rPr lang="ko-KR" altLang="en-US" sz="2000" b="1" spc="-50" dirty="0" smtClean="0">
                <a:latin typeface="+mn-ea"/>
              </a:rPr>
              <a:t>중점의 좌표 계산을 이용한다</a:t>
            </a:r>
            <a:r>
              <a:rPr lang="en-US" altLang="ko-KR" sz="2000" b="1" spc="-50" dirty="0" smtClean="0">
                <a:latin typeface="+mn-ea"/>
              </a:rPr>
              <a:t>.</a:t>
            </a:r>
          </a:p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en-US" altLang="ko-KR" sz="2000" b="1" spc="-50" dirty="0" err="1" smtClean="0">
                <a:latin typeface="+mn-ea"/>
              </a:rPr>
              <a:t>Next_x</a:t>
            </a:r>
            <a:r>
              <a:rPr lang="en-US" altLang="ko-KR" sz="2000" b="1" spc="-50" dirty="0" smtClean="0">
                <a:latin typeface="+mn-ea"/>
              </a:rPr>
              <a:t>=2*</a:t>
            </a:r>
            <a:r>
              <a:rPr lang="en-US" altLang="ko-KR" sz="2000" b="1" spc="-50" dirty="0" err="1" smtClean="0">
                <a:latin typeface="+mn-ea"/>
              </a:rPr>
              <a:t>cur_x</a:t>
            </a:r>
            <a:r>
              <a:rPr lang="en-US" altLang="ko-KR" sz="2000" b="1" spc="-50" dirty="0" smtClean="0">
                <a:latin typeface="+mn-ea"/>
              </a:rPr>
              <a:t> – </a:t>
            </a:r>
            <a:r>
              <a:rPr lang="en-US" altLang="ko-KR" sz="2000" b="1" spc="-50" dirty="0" err="1" smtClean="0">
                <a:latin typeface="+mn-ea"/>
              </a:rPr>
              <a:t>post_x</a:t>
            </a:r>
            <a:r>
              <a:rPr lang="en-US" altLang="ko-KR" sz="2000" b="1" spc="-50" dirty="0">
                <a:latin typeface="+mn-ea"/>
              </a:rPr>
              <a:t>;</a:t>
            </a:r>
            <a:endParaRPr lang="en-US" altLang="ko-KR" sz="2000" b="1" spc="-50" dirty="0" smtClean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989290" y="3031501"/>
            <a:ext cx="43204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994895" y="2573285"/>
            <a:ext cx="43204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977533" y="2141237"/>
            <a:ext cx="43204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169310" y="3247525"/>
            <a:ext cx="72008" cy="55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157553" y="2329709"/>
            <a:ext cx="72008" cy="55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173651" y="2761757"/>
            <a:ext cx="72008" cy="55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11248" y="3518652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Next_y,next_x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005425" y="3198218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Cur_y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cur_x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07079" y="2625306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post_y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post_x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666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54" y="2573"/>
            <a:ext cx="6992989" cy="807324"/>
          </a:xfrm>
          <a:prstGeom prst="rect">
            <a:avLst/>
          </a:prstGeom>
          <a:noFill/>
        </p:spPr>
        <p:txBody>
          <a:bodyPr wrap="none" lIns="828000" tIns="18000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기능구현 </a:t>
            </a:r>
            <a:r>
              <a:rPr lang="en-US" altLang="ko-KR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 궤적 예상 출력</a:t>
            </a:r>
            <a:endParaRPr lang="en-US" altLang="ko-KR" sz="32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6144" y="876678"/>
            <a:ext cx="7526694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2400" b="1" spc="-50" dirty="0" err="1" smtClean="0">
                <a:solidFill>
                  <a:srgbClr val="FF0000"/>
                </a:solidFill>
                <a:latin typeface="+mn-ea"/>
              </a:rPr>
              <a:t>userTransform</a:t>
            </a:r>
            <a:r>
              <a:rPr lang="en-US" altLang="ko-KR" sz="2400" b="1" spc="-5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2400" b="1" spc="-50" dirty="0" smtClean="0">
                <a:solidFill>
                  <a:srgbClr val="FF0000"/>
                </a:solidFill>
                <a:latin typeface="+mn-ea"/>
              </a:rPr>
              <a:t>분석</a:t>
            </a:r>
            <a:endParaRPr lang="en-US" altLang="ko-KR" sz="2400" b="1" spc="-50" dirty="0" smtClean="0">
              <a:solidFill>
                <a:srgbClr val="FF0000"/>
              </a:solidFill>
              <a:latin typeface="+mn-ea"/>
            </a:endParaRPr>
          </a:p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2400" b="1" spc="-50" dirty="0" smtClean="0">
                <a:solidFill>
                  <a:srgbClr val="FF0000"/>
                </a:solidFill>
                <a:latin typeface="+mn-ea"/>
              </a:rPr>
              <a:t>공에 맞거나 테두리에 </a:t>
            </a:r>
            <a:r>
              <a:rPr lang="ko-KR" altLang="en-US" sz="2400" b="1" spc="-50" dirty="0" err="1" smtClean="0">
                <a:solidFill>
                  <a:srgbClr val="FF0000"/>
                </a:solidFill>
                <a:latin typeface="+mn-ea"/>
              </a:rPr>
              <a:t>맞는경우</a:t>
            </a:r>
            <a:endParaRPr lang="en-US" altLang="ko-KR" sz="2400" b="1" spc="-5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6014" y="213799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!!</a:t>
            </a:r>
            <a:r>
              <a:rPr lang="ko-KR" altLang="en-US" dirty="0" smtClean="0"/>
              <a:t>기본적인 원리 적용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들어오는 입사각과 나가는 반사각의 합은 </a:t>
            </a:r>
            <a:r>
              <a:rPr lang="en-US" altLang="ko-KR" dirty="0" smtClean="0"/>
              <a:t>90</a:t>
            </a:r>
            <a:r>
              <a:rPr lang="ko-KR" altLang="en-US" dirty="0" smtClean="0"/>
              <a:t>도를 이룬다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1" y="3289561"/>
            <a:ext cx="4906060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3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54" y="2573"/>
            <a:ext cx="6992989" cy="807324"/>
          </a:xfrm>
          <a:prstGeom prst="rect">
            <a:avLst/>
          </a:prstGeom>
          <a:noFill/>
        </p:spPr>
        <p:txBody>
          <a:bodyPr wrap="none" lIns="828000" tIns="18000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기능구현 </a:t>
            </a:r>
            <a:r>
              <a:rPr lang="en-US" altLang="ko-KR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 궤적 예상 출력</a:t>
            </a:r>
            <a:endParaRPr lang="en-US" altLang="ko-KR" sz="32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6144" y="876678"/>
            <a:ext cx="7526694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2400" b="1" spc="-50" dirty="0" err="1" smtClean="0">
                <a:solidFill>
                  <a:srgbClr val="FF0000"/>
                </a:solidFill>
                <a:latin typeface="+mn-ea"/>
              </a:rPr>
              <a:t>userTransform</a:t>
            </a:r>
            <a:r>
              <a:rPr lang="en-US" altLang="ko-KR" sz="2400" b="1" spc="-5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2400" b="1" spc="-50" dirty="0" smtClean="0">
                <a:solidFill>
                  <a:srgbClr val="FF0000"/>
                </a:solidFill>
                <a:latin typeface="+mn-ea"/>
              </a:rPr>
              <a:t>분석</a:t>
            </a:r>
            <a:endParaRPr lang="en-US" altLang="ko-KR" sz="2400" b="1" spc="-50" dirty="0" smtClean="0">
              <a:solidFill>
                <a:srgbClr val="FF0000"/>
              </a:solidFill>
              <a:latin typeface="+mn-ea"/>
            </a:endParaRPr>
          </a:p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2400" b="1" spc="-50" dirty="0" smtClean="0">
                <a:solidFill>
                  <a:srgbClr val="FF0000"/>
                </a:solidFill>
                <a:latin typeface="+mn-ea"/>
              </a:rPr>
              <a:t>공에 맞거나 테두리에 </a:t>
            </a:r>
            <a:r>
              <a:rPr lang="ko-KR" altLang="en-US" sz="2400" b="1" spc="-50" dirty="0" err="1" smtClean="0">
                <a:solidFill>
                  <a:srgbClr val="FF0000"/>
                </a:solidFill>
                <a:latin typeface="+mn-ea"/>
              </a:rPr>
              <a:t>맞는경우</a:t>
            </a:r>
            <a:endParaRPr lang="en-US" altLang="ko-KR" sz="2400" b="1" spc="-5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724882"/>
            <a:ext cx="3897948" cy="1339683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187624" y="4509120"/>
            <a:ext cx="576064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419085" y="5085184"/>
            <a:ext cx="576064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187624" y="4113076"/>
            <a:ext cx="519493" cy="126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1707117" y="4743146"/>
            <a:ext cx="1591499" cy="6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707117" y="5346213"/>
            <a:ext cx="56571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447991" y="4768115"/>
            <a:ext cx="56571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35991" y="5110942"/>
            <a:ext cx="45719" cy="518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구부러진 연결선 14"/>
          <p:cNvCxnSpPr/>
          <p:nvPr/>
        </p:nvCxnSpPr>
        <p:spPr>
          <a:xfrm rot="16200000" flipH="1">
            <a:off x="2561429" y="4915364"/>
            <a:ext cx="794041" cy="11851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93218" y="5581818"/>
            <a:ext cx="453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두점을</a:t>
            </a:r>
            <a:r>
              <a:rPr lang="ko-KR" altLang="en-US" dirty="0" smtClean="0"/>
              <a:t> 알고 기울기와 길이를 이용한 식을 통해  다른 나머지 </a:t>
            </a:r>
            <a:r>
              <a:rPr lang="ko-KR" altLang="en-US" dirty="0" err="1" smtClean="0"/>
              <a:t>한점을</a:t>
            </a:r>
            <a:r>
              <a:rPr lang="ko-KR" altLang="en-US" dirty="0" smtClean="0"/>
              <a:t> 구하면 어떨까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7" name="위쪽 화살표 16"/>
          <p:cNvSpPr/>
          <p:nvPr/>
        </p:nvSpPr>
        <p:spPr>
          <a:xfrm>
            <a:off x="5507764" y="4835979"/>
            <a:ext cx="684076" cy="6537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36144" y="3356592"/>
            <a:ext cx="8164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(x2-x1) * (x3-x2)    =-1    (y3-y2)*(y3-y2) + (x3-x2)*(x3-x2) = length*length</a:t>
            </a:r>
          </a:p>
          <a:p>
            <a:r>
              <a:rPr lang="en-US" altLang="ko-KR" dirty="0" smtClean="0"/>
              <a:t>(y2-y1)   (y3-y2)</a:t>
            </a:r>
          </a:p>
          <a:p>
            <a:r>
              <a:rPr lang="ko-KR" altLang="en-US" dirty="0" smtClean="0"/>
              <a:t>두 식 연립하기에는 식이 굉장히 더러우며 실제로 해보아도 </a:t>
            </a:r>
            <a:r>
              <a:rPr lang="ko-KR" altLang="en-US" dirty="0" err="1" smtClean="0"/>
              <a:t>이상한값이나온다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flipH="1" flipV="1">
            <a:off x="836144" y="3667666"/>
            <a:ext cx="870974" cy="1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1890197" y="3679758"/>
            <a:ext cx="891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9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86" y="2573"/>
            <a:ext cx="6992989" cy="807324"/>
          </a:xfrm>
          <a:prstGeom prst="rect">
            <a:avLst/>
          </a:prstGeom>
          <a:noFill/>
        </p:spPr>
        <p:txBody>
          <a:bodyPr wrap="none" lIns="828000" tIns="18000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프로젝트 기능 </a:t>
            </a:r>
            <a:r>
              <a:rPr lang="ko-KR" altLang="en-US" sz="3200" b="1" spc="-5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구현 내용</a:t>
            </a:r>
            <a:endParaRPr lang="en-US" altLang="ko-KR" sz="32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59532" y="1808820"/>
            <a:ext cx="7306629" cy="756084"/>
            <a:chOff x="3921972" y="1607677"/>
            <a:chExt cx="3569150" cy="369333"/>
          </a:xfrm>
        </p:grpSpPr>
        <p:sp>
          <p:nvSpPr>
            <p:cNvPr id="6" name="TextBox 5"/>
            <p:cNvSpPr txBox="1"/>
            <p:nvPr/>
          </p:nvSpPr>
          <p:spPr>
            <a:xfrm>
              <a:off x="4218074" y="1607677"/>
              <a:ext cx="3273048" cy="369333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400" b="1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당구 연속 이미지에 따른 당구공 검출 및 당구 궤적 표시</a:t>
              </a:r>
              <a:endPara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21972" y="1641905"/>
              <a:ext cx="300872" cy="300873"/>
            </a:xfrm>
            <a:prstGeom prst="ellipse">
              <a:avLst/>
            </a:prstGeom>
            <a:solidFill>
              <a:srgbClr val="B1D1CE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1600" b="1" spc="-50" dirty="0" smtClean="0">
                  <a:solidFill>
                    <a:schemeClr val="bg1"/>
                  </a:solidFill>
                  <a:latin typeface="+mn-ea"/>
                </a:rPr>
                <a:t>1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59532" y="3255855"/>
            <a:ext cx="7306629" cy="756084"/>
            <a:chOff x="3921972" y="2034462"/>
            <a:chExt cx="3569149" cy="369333"/>
          </a:xfrm>
        </p:grpSpPr>
        <p:sp>
          <p:nvSpPr>
            <p:cNvPr id="9" name="TextBox 8"/>
            <p:cNvSpPr txBox="1"/>
            <p:nvPr/>
          </p:nvSpPr>
          <p:spPr>
            <a:xfrm>
              <a:off x="4218073" y="2034462"/>
              <a:ext cx="3273048" cy="369333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400" b="1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공을 치는 방향을 파악하고 공의 움직임을 예상하여 표시</a:t>
              </a:r>
              <a:endPara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21972" y="2068689"/>
              <a:ext cx="300872" cy="300873"/>
            </a:xfrm>
            <a:prstGeom prst="ellipse">
              <a:avLst/>
            </a:prstGeom>
            <a:solidFill>
              <a:srgbClr val="B1D1CE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1600" b="1" spc="-50" dirty="0" smtClean="0">
                  <a:solidFill>
                    <a:schemeClr val="bg1"/>
                  </a:solidFill>
                  <a:latin typeface="+mn-ea"/>
                </a:rPr>
                <a:t>2</a:t>
              </a:r>
              <a:endParaRPr lang="en-US" altLang="ko-KR" sz="1600" b="1" spc="-5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58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54" y="2573"/>
            <a:ext cx="6992989" cy="807324"/>
          </a:xfrm>
          <a:prstGeom prst="rect">
            <a:avLst/>
          </a:prstGeom>
          <a:noFill/>
        </p:spPr>
        <p:txBody>
          <a:bodyPr wrap="none" lIns="828000" tIns="18000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기능구현 </a:t>
            </a:r>
            <a:r>
              <a:rPr lang="en-US" altLang="ko-KR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 궤적 예상 출력</a:t>
            </a:r>
            <a:endParaRPr lang="en-US" altLang="ko-KR" sz="32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6144" y="876678"/>
            <a:ext cx="7526694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2400" b="1" spc="-50" dirty="0" err="1" smtClean="0">
                <a:solidFill>
                  <a:srgbClr val="FF0000"/>
                </a:solidFill>
                <a:latin typeface="+mn-ea"/>
              </a:rPr>
              <a:t>userTransform</a:t>
            </a:r>
            <a:r>
              <a:rPr lang="en-US" altLang="ko-KR" sz="2400" b="1" spc="-5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2400" b="1" spc="-50" dirty="0" smtClean="0">
                <a:solidFill>
                  <a:srgbClr val="FF0000"/>
                </a:solidFill>
                <a:latin typeface="+mn-ea"/>
              </a:rPr>
              <a:t>분석</a:t>
            </a:r>
            <a:endParaRPr lang="en-US" altLang="ko-KR" sz="2400" b="1" spc="-50" dirty="0" smtClean="0">
              <a:solidFill>
                <a:srgbClr val="FF0000"/>
              </a:solidFill>
              <a:latin typeface="+mn-ea"/>
            </a:endParaRPr>
          </a:p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2400" b="1" spc="-50" dirty="0" smtClean="0">
                <a:solidFill>
                  <a:srgbClr val="FF0000"/>
                </a:solidFill>
                <a:latin typeface="+mn-ea"/>
              </a:rPr>
              <a:t>공에 맞거나 테두리에 </a:t>
            </a:r>
            <a:r>
              <a:rPr lang="ko-KR" altLang="en-US" sz="2400" b="1" spc="-50" dirty="0" err="1" smtClean="0">
                <a:solidFill>
                  <a:srgbClr val="FF0000"/>
                </a:solidFill>
                <a:latin typeface="+mn-ea"/>
              </a:rPr>
              <a:t>맞는경우</a:t>
            </a:r>
            <a:endParaRPr lang="en-US" altLang="ko-KR" sz="2400" b="1" spc="-5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724882"/>
            <a:ext cx="3897948" cy="1339683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187624" y="4509120"/>
            <a:ext cx="576064" cy="5760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419085" y="5085184"/>
            <a:ext cx="576064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187624" y="4113076"/>
            <a:ext cx="519493" cy="126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1707117" y="4743146"/>
            <a:ext cx="1591499" cy="6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707117" y="5346213"/>
            <a:ext cx="56571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447991" y="4768115"/>
            <a:ext cx="56571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35991" y="5110942"/>
            <a:ext cx="45719" cy="518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구부러진 연결선 14"/>
          <p:cNvCxnSpPr/>
          <p:nvPr/>
        </p:nvCxnSpPr>
        <p:spPr>
          <a:xfrm rot="16200000" flipH="1">
            <a:off x="2561429" y="4915364"/>
            <a:ext cx="794041" cy="11851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87924" y="3670153"/>
            <a:ext cx="5004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직각을 이루는 점이 필요로 </a:t>
            </a:r>
            <a:r>
              <a:rPr lang="ko-KR" altLang="en-US" dirty="0" err="1" smtClean="0"/>
              <a:t>하기때문에</a:t>
            </a:r>
            <a:endParaRPr lang="en-US" altLang="ko-KR" dirty="0" smtClean="0"/>
          </a:p>
          <a:p>
            <a:r>
              <a:rPr lang="ko-KR" altLang="en-US" dirty="0" smtClean="0"/>
              <a:t>노란색의 원의 좌표들을 다 구하고  세 점이 이루는 넓이가 최대가 </a:t>
            </a:r>
            <a:r>
              <a:rPr lang="ko-KR" altLang="en-US" dirty="0" err="1" smtClean="0"/>
              <a:t>되게하는</a:t>
            </a:r>
            <a:r>
              <a:rPr lang="ko-KR" altLang="en-US" dirty="0" smtClean="0"/>
              <a:t> 점을 찾는다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5" idx="7"/>
          </p:cNvCxnSpPr>
          <p:nvPr/>
        </p:nvCxnSpPr>
        <p:spPr>
          <a:xfrm flipV="1">
            <a:off x="1679325" y="4509120"/>
            <a:ext cx="2208599" cy="8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>
            <a:off x="5760132" y="4743146"/>
            <a:ext cx="504056" cy="648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887924" y="5507963"/>
            <a:ext cx="447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직각일때가</a:t>
            </a:r>
            <a:r>
              <a:rPr lang="ko-KR" altLang="en-US" dirty="0" smtClean="0"/>
              <a:t> 넓이가 가장 넓게 나타난다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91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54" y="2573"/>
            <a:ext cx="6992989" cy="807324"/>
          </a:xfrm>
          <a:prstGeom prst="rect">
            <a:avLst/>
          </a:prstGeom>
          <a:noFill/>
        </p:spPr>
        <p:txBody>
          <a:bodyPr wrap="none" lIns="828000" tIns="18000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기능구현 </a:t>
            </a:r>
            <a:r>
              <a:rPr lang="en-US" altLang="ko-KR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 궤적 예상 출력</a:t>
            </a:r>
            <a:endParaRPr lang="en-US" altLang="ko-KR" sz="32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6144" y="876678"/>
            <a:ext cx="7526694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2400" b="1" spc="-50" dirty="0" err="1" smtClean="0">
                <a:solidFill>
                  <a:srgbClr val="FF0000"/>
                </a:solidFill>
                <a:latin typeface="+mn-ea"/>
              </a:rPr>
              <a:t>userTransform</a:t>
            </a:r>
            <a:r>
              <a:rPr lang="en-US" altLang="ko-KR" sz="2400" b="1" spc="-5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2400" b="1" spc="-50" dirty="0" smtClean="0">
                <a:solidFill>
                  <a:srgbClr val="FF0000"/>
                </a:solidFill>
                <a:latin typeface="+mn-ea"/>
              </a:rPr>
              <a:t>분석</a:t>
            </a:r>
            <a:endParaRPr lang="en-US" altLang="ko-KR" sz="2400" b="1" spc="-50" dirty="0" smtClean="0">
              <a:solidFill>
                <a:srgbClr val="FF0000"/>
              </a:solidFill>
              <a:latin typeface="+mn-ea"/>
            </a:endParaRPr>
          </a:p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2400" b="1" spc="-50" dirty="0" smtClean="0">
                <a:solidFill>
                  <a:srgbClr val="FF0000"/>
                </a:solidFill>
                <a:latin typeface="+mn-ea"/>
              </a:rPr>
              <a:t>공에 맞거나 테두리에 </a:t>
            </a:r>
            <a:r>
              <a:rPr lang="ko-KR" altLang="en-US" sz="2400" b="1" spc="-50" dirty="0" err="1" smtClean="0">
                <a:solidFill>
                  <a:srgbClr val="FF0000"/>
                </a:solidFill>
                <a:latin typeface="+mn-ea"/>
              </a:rPr>
              <a:t>맞는경우</a:t>
            </a:r>
            <a:endParaRPr lang="en-US" altLang="ko-KR" sz="2400" b="1" spc="-5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971600" y="2578145"/>
            <a:ext cx="576064" cy="5760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203061" y="3154209"/>
            <a:ext cx="576064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971600" y="2182101"/>
            <a:ext cx="519493" cy="126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1556908" y="2822006"/>
            <a:ext cx="1591499" cy="6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491093" y="3415238"/>
            <a:ext cx="56571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231967" y="2837140"/>
            <a:ext cx="56571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119967" y="3179967"/>
            <a:ext cx="45719" cy="518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61910" y="1995757"/>
            <a:ext cx="500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넓이가 </a:t>
            </a:r>
            <a:r>
              <a:rPr lang="ko-KR" altLang="en-US" dirty="0" err="1" smtClean="0"/>
              <a:t>최대가되는</a:t>
            </a:r>
            <a:r>
              <a:rPr lang="ko-KR" altLang="en-US" dirty="0" smtClean="0"/>
              <a:t> 점이 여러 개가 </a:t>
            </a:r>
            <a:r>
              <a:rPr lang="ko-KR" altLang="en-US" dirty="0" err="1" smtClean="0"/>
              <a:t>될수있다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5" idx="7"/>
          </p:cNvCxnSpPr>
          <p:nvPr/>
        </p:nvCxnSpPr>
        <p:spPr>
          <a:xfrm flipV="1">
            <a:off x="1463301" y="2578145"/>
            <a:ext cx="2208599" cy="8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>
            <a:off x="5749960" y="2620326"/>
            <a:ext cx="504056" cy="648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231346" y="2578145"/>
            <a:ext cx="397029" cy="322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640" y="3481620"/>
            <a:ext cx="6593402" cy="4874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153063" y="4385643"/>
            <a:ext cx="5004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Type : </a:t>
            </a:r>
            <a:r>
              <a:rPr lang="ko-KR" altLang="en-US" dirty="0" err="1" smtClean="0"/>
              <a:t>어느위치에서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공이맞는지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1 : </a:t>
            </a:r>
            <a:r>
              <a:rPr lang="ko-KR" altLang="en-US" dirty="0" smtClean="0">
                <a:sym typeface="Wingdings" panose="05000000000000000000" pitchFamily="2" charset="2"/>
              </a:rPr>
              <a:t>아래</a:t>
            </a:r>
            <a:r>
              <a:rPr lang="en-US" altLang="ko-KR" dirty="0" smtClean="0">
                <a:sym typeface="Wingdings" panose="05000000000000000000" pitchFamily="2" charset="2"/>
              </a:rPr>
              <a:t>, 2 : </a:t>
            </a:r>
            <a:r>
              <a:rPr lang="ko-KR" altLang="en-US" dirty="0" smtClean="0">
                <a:sym typeface="Wingdings" panose="05000000000000000000" pitchFamily="2" charset="2"/>
              </a:rPr>
              <a:t>왼쪽</a:t>
            </a:r>
            <a:r>
              <a:rPr lang="en-US" altLang="ko-KR" dirty="0" smtClean="0">
                <a:sym typeface="Wingdings" panose="05000000000000000000" pitchFamily="2" charset="2"/>
              </a:rPr>
              <a:t>, 3 : </a:t>
            </a:r>
            <a:r>
              <a:rPr lang="ko-KR" altLang="en-US" dirty="0" smtClean="0">
                <a:sym typeface="Wingdings" panose="05000000000000000000" pitchFamily="2" charset="2"/>
              </a:rPr>
              <a:t>위쪽</a:t>
            </a:r>
            <a:r>
              <a:rPr lang="en-US" altLang="ko-KR" dirty="0" smtClean="0">
                <a:sym typeface="Wingdings" panose="05000000000000000000" pitchFamily="2" charset="2"/>
              </a:rPr>
              <a:t>, 4 : </a:t>
            </a:r>
            <a:r>
              <a:rPr lang="ko-KR" altLang="en-US" dirty="0" smtClean="0">
                <a:sym typeface="Wingdings" panose="05000000000000000000" pitchFamily="2" charset="2"/>
              </a:rPr>
              <a:t>오른쪽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Way : </a:t>
            </a:r>
            <a:r>
              <a:rPr lang="ko-KR" altLang="en-US" dirty="0" err="1" smtClean="0">
                <a:sym typeface="Wingdings" panose="05000000000000000000" pitchFamily="2" charset="2"/>
              </a:rPr>
              <a:t>어떤방향에서</a:t>
            </a:r>
            <a:r>
              <a:rPr lang="ko-KR" altLang="en-US" dirty="0" smtClean="0">
                <a:sym typeface="Wingdings" panose="05000000000000000000" pitchFamily="2" charset="2"/>
              </a:rPr>
              <a:t> 공이 들어오는지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 : </a:t>
            </a:r>
            <a:r>
              <a:rPr lang="ko-KR" altLang="en-US" dirty="0">
                <a:sym typeface="Wingdings" panose="05000000000000000000" pitchFamily="2" charset="2"/>
              </a:rPr>
              <a:t>아래</a:t>
            </a:r>
            <a:r>
              <a:rPr lang="en-US" altLang="ko-KR" dirty="0">
                <a:sym typeface="Wingdings" panose="05000000000000000000" pitchFamily="2" charset="2"/>
              </a:rPr>
              <a:t>, 2 : </a:t>
            </a:r>
            <a:r>
              <a:rPr lang="ko-KR" altLang="en-US" dirty="0">
                <a:sym typeface="Wingdings" panose="05000000000000000000" pitchFamily="2" charset="2"/>
              </a:rPr>
              <a:t>왼쪽</a:t>
            </a:r>
            <a:r>
              <a:rPr lang="en-US" altLang="ko-KR" dirty="0">
                <a:sym typeface="Wingdings" panose="05000000000000000000" pitchFamily="2" charset="2"/>
              </a:rPr>
              <a:t>, 3 : </a:t>
            </a:r>
            <a:r>
              <a:rPr lang="ko-KR" altLang="en-US" dirty="0">
                <a:sym typeface="Wingdings" panose="05000000000000000000" pitchFamily="2" charset="2"/>
              </a:rPr>
              <a:t>위쪽</a:t>
            </a:r>
            <a:r>
              <a:rPr lang="en-US" altLang="ko-KR" dirty="0">
                <a:sym typeface="Wingdings" panose="05000000000000000000" pitchFamily="2" charset="2"/>
              </a:rPr>
              <a:t>, 4 : </a:t>
            </a:r>
            <a:r>
              <a:rPr lang="ko-KR" altLang="en-US" dirty="0">
                <a:sym typeface="Wingdings" panose="05000000000000000000" pitchFamily="2" charset="2"/>
              </a:rPr>
              <a:t>오른쪽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623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54" y="2573"/>
            <a:ext cx="6992989" cy="807324"/>
          </a:xfrm>
          <a:prstGeom prst="rect">
            <a:avLst/>
          </a:prstGeom>
          <a:noFill/>
        </p:spPr>
        <p:txBody>
          <a:bodyPr wrap="none" lIns="828000" tIns="18000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기능구현 </a:t>
            </a:r>
            <a:r>
              <a:rPr lang="en-US" altLang="ko-KR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 궤적 예상 출력</a:t>
            </a:r>
            <a:endParaRPr lang="en-US" altLang="ko-KR" sz="32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5335" y="955949"/>
            <a:ext cx="7526694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2400" b="1" spc="-50" dirty="0" err="1" smtClean="0">
                <a:solidFill>
                  <a:srgbClr val="FF0000"/>
                </a:solidFill>
                <a:latin typeface="+mn-ea"/>
              </a:rPr>
              <a:t>userTransform</a:t>
            </a:r>
            <a:r>
              <a:rPr lang="en-US" altLang="ko-KR" sz="2400" b="1" spc="-5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2400" b="1" spc="-50" dirty="0" smtClean="0">
                <a:solidFill>
                  <a:srgbClr val="FF0000"/>
                </a:solidFill>
                <a:latin typeface="+mn-ea"/>
              </a:rPr>
              <a:t>분석</a:t>
            </a:r>
            <a:endParaRPr lang="en-US" altLang="ko-KR" sz="2400" b="1" spc="-50" dirty="0" smtClean="0">
              <a:solidFill>
                <a:srgbClr val="FF0000"/>
              </a:solidFill>
              <a:latin typeface="+mn-ea"/>
            </a:endParaRPr>
          </a:p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2400" b="1" spc="-50" dirty="0" smtClean="0">
                <a:solidFill>
                  <a:srgbClr val="FF0000"/>
                </a:solidFill>
                <a:latin typeface="+mn-ea"/>
              </a:rPr>
              <a:t>공에 맞거나 테두리에 </a:t>
            </a:r>
            <a:r>
              <a:rPr lang="ko-KR" altLang="en-US" sz="2400" b="1" spc="-50" dirty="0" err="1" smtClean="0">
                <a:solidFill>
                  <a:srgbClr val="FF0000"/>
                </a:solidFill>
                <a:latin typeface="+mn-ea"/>
              </a:rPr>
              <a:t>맞는경우</a:t>
            </a:r>
            <a:endParaRPr lang="en-US" altLang="ko-KR" sz="2400" b="1" spc="-5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985183" y="2564504"/>
            <a:ext cx="576064" cy="5760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212305" y="3111531"/>
            <a:ext cx="576064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971600" y="2182101"/>
            <a:ext cx="519493" cy="126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1556908" y="2822006"/>
            <a:ext cx="1591499" cy="6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491093" y="3415238"/>
            <a:ext cx="56571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119967" y="3179967"/>
            <a:ext cx="45719" cy="518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61910" y="1995757"/>
            <a:ext cx="500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231346" y="2578145"/>
            <a:ext cx="397029" cy="322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5978014" y="4219594"/>
            <a:ext cx="576064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4537854" y="4770148"/>
            <a:ext cx="3456384" cy="6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446066" y="3902469"/>
            <a:ext cx="576064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4587441" y="3181186"/>
            <a:ext cx="0" cy="165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4537854" y="3179405"/>
            <a:ext cx="3456384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994238" y="3166842"/>
            <a:ext cx="0" cy="1603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5797994" y="3551008"/>
            <a:ext cx="1620180" cy="139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2080" y="3217177"/>
            <a:ext cx="500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공이 들어오는 방향 오른쪽 </a:t>
            </a:r>
            <a:r>
              <a:rPr lang="en-US" altLang="ko-KR" dirty="0" smtClean="0"/>
              <a:t>: way : 4 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17531" y="5193196"/>
            <a:ext cx="500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어느 방향에서 맞는지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아래쪽 </a:t>
            </a:r>
            <a:r>
              <a:rPr lang="en-US" altLang="ko-KR" dirty="0" smtClean="0"/>
              <a:t>: type : 1 </a:t>
            </a:r>
            <a:endParaRPr lang="ko-KR" altLang="en-US" dirty="0"/>
          </a:p>
        </p:txBody>
      </p:sp>
      <p:sp>
        <p:nvSpPr>
          <p:cNvPr id="35" name="왼쪽 화살표 34"/>
          <p:cNvSpPr/>
          <p:nvPr/>
        </p:nvSpPr>
        <p:spPr>
          <a:xfrm>
            <a:off x="3100058" y="3651053"/>
            <a:ext cx="1130833" cy="457565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961508" y="2960948"/>
            <a:ext cx="45719" cy="518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464415" y="2681894"/>
            <a:ext cx="45719" cy="518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39" idx="2"/>
          </p:cNvCxnSpPr>
          <p:nvPr/>
        </p:nvCxnSpPr>
        <p:spPr>
          <a:xfrm>
            <a:off x="961508" y="2986897"/>
            <a:ext cx="826861" cy="220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0" idx="6"/>
          </p:cNvCxnSpPr>
          <p:nvPr/>
        </p:nvCxnSpPr>
        <p:spPr>
          <a:xfrm>
            <a:off x="1510134" y="2707843"/>
            <a:ext cx="305000" cy="248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4654" y="5273820"/>
            <a:ext cx="4241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어느 점이 선택될지 </a:t>
            </a:r>
            <a:endParaRPr lang="en-US" altLang="ko-KR" dirty="0" smtClean="0"/>
          </a:p>
          <a:p>
            <a:r>
              <a:rPr lang="en-US" altLang="ko-KR" dirty="0" smtClean="0"/>
              <a:t>Type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way</a:t>
            </a:r>
            <a:r>
              <a:rPr lang="ko-KR" altLang="en-US" dirty="0" smtClean="0"/>
              <a:t>와 기울기에 따라서 선택되어진다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12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54" y="2573"/>
            <a:ext cx="6992989" cy="807324"/>
          </a:xfrm>
          <a:prstGeom prst="rect">
            <a:avLst/>
          </a:prstGeom>
          <a:noFill/>
        </p:spPr>
        <p:txBody>
          <a:bodyPr wrap="none" lIns="828000" tIns="18000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기능구현 </a:t>
            </a:r>
            <a:r>
              <a:rPr lang="en-US" altLang="ko-KR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 궤적 예상 출력</a:t>
            </a:r>
            <a:endParaRPr lang="en-US" altLang="ko-KR" sz="32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5335" y="955949"/>
            <a:ext cx="7526694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2400" b="1" spc="-50" dirty="0" err="1" smtClean="0">
                <a:solidFill>
                  <a:srgbClr val="FF0000"/>
                </a:solidFill>
                <a:latin typeface="+mn-ea"/>
              </a:rPr>
              <a:t>userTransform</a:t>
            </a:r>
            <a:r>
              <a:rPr lang="en-US" altLang="ko-KR" sz="2400" b="1" spc="-5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2400" b="1" spc="-50" dirty="0" smtClean="0">
                <a:solidFill>
                  <a:srgbClr val="FF0000"/>
                </a:solidFill>
                <a:latin typeface="+mn-ea"/>
              </a:rPr>
              <a:t>분석</a:t>
            </a:r>
            <a:endParaRPr lang="en-US" altLang="ko-KR" sz="2400" b="1" spc="-50" dirty="0" smtClean="0">
              <a:solidFill>
                <a:srgbClr val="FF0000"/>
              </a:solidFill>
              <a:latin typeface="+mn-ea"/>
            </a:endParaRPr>
          </a:p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2400" b="1" spc="-50" dirty="0" smtClean="0">
                <a:solidFill>
                  <a:srgbClr val="FF0000"/>
                </a:solidFill>
                <a:latin typeface="+mn-ea"/>
              </a:rPr>
              <a:t>공에 맞거나 테두리에 </a:t>
            </a:r>
            <a:r>
              <a:rPr lang="ko-KR" altLang="en-US" sz="2400" b="1" spc="-50" dirty="0" err="1" smtClean="0">
                <a:solidFill>
                  <a:srgbClr val="FF0000"/>
                </a:solidFill>
                <a:latin typeface="+mn-ea"/>
              </a:rPr>
              <a:t>맞는경우</a:t>
            </a:r>
            <a:endParaRPr lang="en-US" altLang="ko-KR" sz="2400" b="1" spc="-5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985183" y="2564504"/>
            <a:ext cx="576064" cy="5760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212305" y="3111531"/>
            <a:ext cx="576064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971600" y="2182101"/>
            <a:ext cx="519493" cy="126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1556908" y="2822006"/>
            <a:ext cx="1591499" cy="6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491093" y="3415238"/>
            <a:ext cx="56571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119967" y="3179967"/>
            <a:ext cx="45719" cy="518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231346" y="2578145"/>
            <a:ext cx="397029" cy="322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961508" y="2960948"/>
            <a:ext cx="45719" cy="518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464415" y="2681894"/>
            <a:ext cx="45719" cy="518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03948" y="2605166"/>
            <a:ext cx="4241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(y3, x3)</a:t>
            </a:r>
            <a:r>
              <a:rPr lang="ko-KR" altLang="en-US" dirty="0" smtClean="0"/>
              <a:t>좌표를 </a:t>
            </a:r>
            <a:r>
              <a:rPr lang="ko-KR" altLang="en-US" dirty="0" err="1" smtClean="0"/>
              <a:t>구하고나면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충돌한 공의 </a:t>
            </a:r>
            <a:endParaRPr lang="en-US" altLang="ko-KR" dirty="0" smtClean="0"/>
          </a:p>
          <a:p>
            <a:r>
              <a:rPr lang="en-US" altLang="ko-KR" dirty="0" err="1" smtClean="0"/>
              <a:t>Post_y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post_x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cur_y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cur_x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위치를 충돌하고 </a:t>
            </a:r>
            <a:r>
              <a:rPr lang="ko-KR" altLang="en-US" dirty="0" err="1" smtClean="0"/>
              <a:t>난뒤의</a:t>
            </a:r>
            <a:r>
              <a:rPr lang="ko-KR" altLang="en-US" dirty="0" smtClean="0"/>
              <a:t> 좌표로 바꾸어준다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4" idx="4"/>
          </p:cNvCxnSpPr>
          <p:nvPr/>
        </p:nvCxnSpPr>
        <p:spPr>
          <a:xfrm flipV="1">
            <a:off x="2142827" y="3012845"/>
            <a:ext cx="1817105" cy="21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89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54" y="2573"/>
            <a:ext cx="6992989" cy="807324"/>
          </a:xfrm>
          <a:prstGeom prst="rect">
            <a:avLst/>
          </a:prstGeom>
          <a:noFill/>
        </p:spPr>
        <p:txBody>
          <a:bodyPr wrap="none" lIns="828000" tIns="18000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프젝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후 느낀 점</a:t>
            </a:r>
            <a:endParaRPr lang="en-US" altLang="ko-KR" sz="32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31540" y="1736812"/>
            <a:ext cx="7306629" cy="756084"/>
            <a:chOff x="3921972" y="1607677"/>
            <a:chExt cx="3569150" cy="369333"/>
          </a:xfrm>
        </p:grpSpPr>
        <p:sp>
          <p:nvSpPr>
            <p:cNvPr id="40" name="TextBox 39"/>
            <p:cNvSpPr txBox="1"/>
            <p:nvPr/>
          </p:nvSpPr>
          <p:spPr>
            <a:xfrm>
              <a:off x="4218074" y="1607677"/>
              <a:ext cx="3273048" cy="369333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400" b="1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For </a:t>
              </a:r>
              <a:r>
                <a:rPr lang="ko-KR" altLang="en-US" sz="2400" b="1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문을 돌리는 와중에 메모리 에러가 뜨는데</a:t>
              </a:r>
              <a:endPara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400" b="1" spc="-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동적할당해준</a:t>
              </a:r>
              <a:r>
                <a:rPr lang="ko-KR" altLang="en-US" sz="2400" b="1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메모리를 해제를 </a:t>
              </a:r>
              <a:r>
                <a:rPr lang="ko-KR" altLang="en-US" sz="2400" b="1" spc="-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안해주었었다</a:t>
              </a:r>
              <a:r>
                <a:rPr lang="en-US" altLang="ko-KR" sz="2400" b="1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21972" y="1641905"/>
              <a:ext cx="300872" cy="300873"/>
            </a:xfrm>
            <a:prstGeom prst="ellipse">
              <a:avLst/>
            </a:prstGeom>
            <a:solidFill>
              <a:srgbClr val="B1D1CE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1600" b="1" spc="-50" dirty="0" smtClean="0">
                  <a:solidFill>
                    <a:schemeClr val="bg1"/>
                  </a:solidFill>
                  <a:latin typeface="+mn-ea"/>
                </a:rPr>
                <a:t>1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31540" y="3111839"/>
            <a:ext cx="7306629" cy="756084"/>
            <a:chOff x="3921972" y="1607677"/>
            <a:chExt cx="3569150" cy="369333"/>
          </a:xfrm>
        </p:grpSpPr>
        <p:sp>
          <p:nvSpPr>
            <p:cNvPr id="45" name="TextBox 44"/>
            <p:cNvSpPr txBox="1"/>
            <p:nvPr/>
          </p:nvSpPr>
          <p:spPr>
            <a:xfrm>
              <a:off x="4218074" y="1607677"/>
              <a:ext cx="3273048" cy="369333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endPara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400" b="1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endPara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400" b="1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영상 내에서 특징을 찾아내어 객체를 식별하는</a:t>
              </a:r>
              <a:endPara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400" b="1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과정이 매우 까다롭고 메모리와 연산에 대한 시간을</a:t>
              </a:r>
              <a:endPara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400" b="1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생각해주어야 좋을 듯하다</a:t>
              </a:r>
              <a:r>
                <a:rPr lang="en-US" altLang="ko-KR" sz="2400" b="1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r>
                <a:rPr lang="ko-KR" altLang="en-US" sz="2400" b="1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endPara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21972" y="1641905"/>
              <a:ext cx="300872" cy="300873"/>
            </a:xfrm>
            <a:prstGeom prst="ellipse">
              <a:avLst/>
            </a:prstGeom>
            <a:solidFill>
              <a:srgbClr val="B1D1CE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1600" b="1" spc="-5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en-US" altLang="ko-KR" sz="1600" b="1" spc="-5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87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1250" y="2330370"/>
            <a:ext cx="4381500" cy="14989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ctr"/>
            <a:r>
              <a:rPr lang="ko-KR" altLang="en-US" sz="4400" b="1" spc="-150" dirty="0" smtClean="0">
                <a:solidFill>
                  <a:srgbClr val="D58584"/>
                </a:solidFill>
                <a:latin typeface="맑은 고딕" panose="020B0503020000020004" pitchFamily="50" charset="-127"/>
              </a:rPr>
              <a:t>질문</a:t>
            </a:r>
            <a:endParaRPr lang="en-US" altLang="ko-KR" sz="4400" b="1" spc="-150" dirty="0">
              <a:solidFill>
                <a:srgbClr val="D58584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3286" y="4771776"/>
            <a:ext cx="3377429" cy="590549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PTLINE POWERPOINT</a:t>
            </a:r>
          </a:p>
          <a:p>
            <a:pPr algn="ctr">
              <a:lnSpc>
                <a:spcPct val="9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TEMPLATE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54" y="2573"/>
            <a:ext cx="8585898" cy="807324"/>
          </a:xfrm>
          <a:prstGeom prst="rect">
            <a:avLst/>
          </a:prstGeom>
          <a:noFill/>
        </p:spPr>
        <p:txBody>
          <a:bodyPr wrap="none" lIns="828000" tIns="18000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기능구현 </a:t>
            </a:r>
            <a:r>
              <a:rPr lang="en-US" altLang="ko-KR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움직이는 당구공 검출</a:t>
            </a:r>
            <a:endParaRPr lang="en-US" altLang="ko-KR" sz="32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1328173" y="3280875"/>
            <a:ext cx="468052" cy="75608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34107" y="1435551"/>
            <a:ext cx="1656184" cy="1512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Histogram </a:t>
            </a:r>
            <a:r>
              <a:rPr lang="en-US" altLang="ko-KR" dirty="0" err="1" smtClean="0"/>
              <a:t>Specifcation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8093" y="4370115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현재영상의 히스토그램을 배경영상에 맞춘다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85" y="1307368"/>
            <a:ext cx="4579442" cy="22976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44986" y="921064"/>
            <a:ext cx="535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Background 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배경영상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97" y="4082128"/>
            <a:ext cx="4471430" cy="25151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35098" y="3658917"/>
            <a:ext cx="535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입력으로 들어오는 연속적인 영상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현재영상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59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54" y="2573"/>
            <a:ext cx="6992989" cy="807324"/>
          </a:xfrm>
          <a:prstGeom prst="rect">
            <a:avLst/>
          </a:prstGeom>
          <a:noFill/>
        </p:spPr>
        <p:txBody>
          <a:bodyPr wrap="none" lIns="828000" tIns="18000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기능구현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움직이는 당구공 검출</a:t>
            </a:r>
            <a:endParaRPr lang="en-US" altLang="ko-KR" sz="32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23554"/>
            <a:ext cx="3614025" cy="1957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24117" y="2103601"/>
            <a:ext cx="2073697" cy="1512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SubtractionImage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차영상 구하기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3248853" y="2535649"/>
            <a:ext cx="1260140" cy="64807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09802" y="4725144"/>
            <a:ext cx="6700460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움직이는 물체에 해당하는 부분을 탐지한다</a:t>
            </a: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728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54" y="2573"/>
            <a:ext cx="6992989" cy="807324"/>
          </a:xfrm>
          <a:prstGeom prst="rect">
            <a:avLst/>
          </a:prstGeom>
          <a:noFill/>
        </p:spPr>
        <p:txBody>
          <a:bodyPr wrap="none" lIns="828000" tIns="18000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기능구현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움직이는 당구공 검출</a:t>
            </a:r>
            <a:endParaRPr lang="en-US" altLang="ko-KR" sz="32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031940" y="2420319"/>
            <a:ext cx="1000292" cy="4320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1710" y="874957"/>
            <a:ext cx="6700460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*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공이 빠르게 움직이지 않는 경우 </a:t>
            </a: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Wingdings" panose="05000000000000000000" pitchFamily="2" charset="2"/>
              </a:rPr>
              <a:t> Good!</a:t>
            </a:r>
            <a:endParaRPr lang="en-US" altLang="ko-KR" sz="24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591001"/>
            <a:ext cx="3640430" cy="204774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26" y="1591001"/>
            <a:ext cx="3614025" cy="195771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96524" y="3683821"/>
            <a:ext cx="6700460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*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공이 빠르게 움직이는 경우</a:t>
            </a: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Wingdings" panose="05000000000000000000" pitchFamily="2" charset="2"/>
              </a:rPr>
              <a:t> Bad!</a:t>
            </a:r>
            <a:endParaRPr lang="en-US" altLang="ko-KR" sz="24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4049102" y="5055335"/>
            <a:ext cx="1000292" cy="4320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77" y="4418445"/>
            <a:ext cx="3642569" cy="21059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26" y="4380169"/>
            <a:ext cx="3612190" cy="216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4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54" y="2573"/>
            <a:ext cx="6992989" cy="807324"/>
          </a:xfrm>
          <a:prstGeom prst="rect">
            <a:avLst/>
          </a:prstGeom>
          <a:noFill/>
        </p:spPr>
        <p:txBody>
          <a:bodyPr wrap="none" lIns="828000" tIns="18000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기능구현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움직이는 당구공 검출</a:t>
            </a:r>
            <a:endParaRPr lang="en-US" altLang="ko-KR" sz="32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031940" y="2420319"/>
            <a:ext cx="1000292" cy="4320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1710" y="874957"/>
            <a:ext cx="6700460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*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당구공 검출 단계 </a:t>
            </a: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 </a:t>
            </a:r>
            <a:r>
              <a:rPr lang="en-US" altLang="ko-KR" sz="2400" b="1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HoughCircle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을 이용한 원 검출</a:t>
            </a:r>
            <a:endParaRPr lang="en-US" altLang="ko-KR" sz="24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5" y="1631682"/>
            <a:ext cx="3614025" cy="195771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96524" y="3683821"/>
            <a:ext cx="6700460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*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공이 빠르게 움직이는 경우</a:t>
            </a: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Wingdings" panose="05000000000000000000" pitchFamily="2" charset="2"/>
              </a:rPr>
              <a:t>원 검출이 되지 않는다</a:t>
            </a: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Wingdings" panose="05000000000000000000" pitchFamily="2" charset="2"/>
              </a:rPr>
              <a:t>.</a:t>
            </a:r>
            <a:endParaRPr lang="en-US" altLang="ko-KR" sz="24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4049102" y="5055335"/>
            <a:ext cx="1000292" cy="4320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0" y="4389373"/>
            <a:ext cx="3612190" cy="21646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73" y="1592210"/>
            <a:ext cx="3832896" cy="20366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86" y="4389373"/>
            <a:ext cx="3816383" cy="21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0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54" y="2573"/>
            <a:ext cx="6992989" cy="807324"/>
          </a:xfrm>
          <a:prstGeom prst="rect">
            <a:avLst/>
          </a:prstGeom>
          <a:noFill/>
        </p:spPr>
        <p:txBody>
          <a:bodyPr wrap="none" lIns="828000" tIns="18000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기능구현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움직이는 당구공 검출</a:t>
            </a:r>
            <a:endParaRPr lang="en-US" altLang="ko-KR" sz="32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3520" y="809897"/>
            <a:ext cx="6552728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400" b="1" spc="-50" dirty="0" smtClean="0">
                <a:solidFill>
                  <a:srgbClr val="FF0000"/>
                </a:solidFill>
                <a:latin typeface="+mn-ea"/>
              </a:rPr>
              <a:t>잔상이 생기는 영상은 어떻게 할 것인가</a:t>
            </a:r>
            <a:r>
              <a:rPr lang="en-US" altLang="ko-KR" sz="2400" b="1" spc="-50" dirty="0" smtClean="0">
                <a:solidFill>
                  <a:srgbClr val="FF0000"/>
                </a:solidFill>
                <a:latin typeface="+mn-ea"/>
              </a:rPr>
              <a:t>??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43520" y="1617221"/>
            <a:ext cx="6700460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1.OpenCV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 </a:t>
            </a:r>
            <a:r>
              <a:rPr lang="en-US" altLang="ko-KR" sz="2400" b="1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HoughCircle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 </a:t>
            </a:r>
            <a:r>
              <a:rPr lang="ko-KR" altLang="en-US" sz="2400" b="1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파라미터들을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조작하여 </a:t>
            </a:r>
            <a:endParaRPr lang="en-US" altLang="ko-KR" sz="24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원이 쉽게 검출되게 해보자</a:t>
            </a: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5" y="2587986"/>
            <a:ext cx="8734492" cy="6157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3507" y="3203696"/>
            <a:ext cx="9000493" cy="146268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en-US" altLang="ko-KR" sz="1600" b="1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HoughCircles</a:t>
            </a:r>
            <a:r>
              <a:rPr lang="en-US" altLang="ko-KR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흑백 이미지</a:t>
            </a:r>
            <a:r>
              <a:rPr lang="en-US" altLang="ko-KR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원 정보 담을 변수</a:t>
            </a:r>
            <a:r>
              <a:rPr lang="en-US" altLang="ko-KR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탐지 방법</a:t>
            </a:r>
            <a:r>
              <a:rPr lang="en-US" altLang="ko-KR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누적기해상도</a:t>
            </a:r>
            <a:r>
              <a:rPr lang="en-US" altLang="ko-KR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검출된 원 사이 최소거리</a:t>
            </a:r>
            <a:r>
              <a:rPr lang="en-US" altLang="ko-KR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</a:p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en-US" altLang="ko-KR" sz="16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	</a:t>
            </a:r>
            <a:r>
              <a:rPr lang="en-US" altLang="ko-KR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	</a:t>
            </a:r>
            <a:r>
              <a:rPr lang="ko-KR" altLang="en-US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캐니 최대 </a:t>
            </a:r>
            <a:r>
              <a:rPr lang="ko-KR" altLang="en-US" sz="1600" b="1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경계값</a:t>
            </a:r>
            <a:r>
              <a:rPr lang="en-US" altLang="ko-KR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중앙 검출 </a:t>
            </a:r>
            <a:r>
              <a:rPr lang="en-US" altLang="ko-KR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threshold, </a:t>
            </a:r>
            <a:r>
              <a:rPr lang="ko-KR" altLang="en-US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최소반지름</a:t>
            </a:r>
            <a:r>
              <a:rPr lang="en-US" altLang="ko-KR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r>
              <a:rPr lang="ko-KR" altLang="en-US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최대반지름</a:t>
            </a:r>
            <a:r>
              <a:rPr lang="en-US" altLang="ko-KR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</a:t>
            </a:r>
            <a:r>
              <a:rPr lang="ko-KR" altLang="en-US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 있다</a:t>
            </a:r>
            <a:r>
              <a:rPr lang="en-US" altLang="ko-KR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en-US" altLang="ko-KR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Threshold </a:t>
            </a:r>
            <a:r>
              <a:rPr lang="ko-KR" altLang="en-US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값을 </a:t>
            </a:r>
            <a:r>
              <a:rPr lang="en-US" altLang="ko-KR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10</a:t>
            </a:r>
            <a:r>
              <a:rPr lang="ko-KR" altLang="en-US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으로 내려서 검출을 해보자</a:t>
            </a:r>
            <a:r>
              <a:rPr lang="en-US" altLang="ko-KR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00" y="4529964"/>
            <a:ext cx="2497302" cy="133763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68" y="4571191"/>
            <a:ext cx="2520280" cy="13915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03648" y="612930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Threshold 20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32140" y="612930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Threshold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74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54" y="2573"/>
            <a:ext cx="6992989" cy="807324"/>
          </a:xfrm>
          <a:prstGeom prst="rect">
            <a:avLst/>
          </a:prstGeom>
          <a:noFill/>
        </p:spPr>
        <p:txBody>
          <a:bodyPr wrap="none" lIns="828000" tIns="18000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기능구현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움직이는 당구공 검출</a:t>
            </a:r>
            <a:endParaRPr lang="en-US" altLang="ko-KR" sz="32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3520" y="809897"/>
            <a:ext cx="6552728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400" b="1" spc="-50" dirty="0" smtClean="0">
                <a:solidFill>
                  <a:srgbClr val="FF0000"/>
                </a:solidFill>
                <a:latin typeface="+mn-ea"/>
              </a:rPr>
              <a:t>잔상이 생기는 영상은 어떻게 할 것인가</a:t>
            </a:r>
            <a:r>
              <a:rPr lang="en-US" altLang="ko-KR" sz="2400" b="1" spc="-50" dirty="0" smtClean="0">
                <a:solidFill>
                  <a:srgbClr val="FF0000"/>
                </a:solidFill>
                <a:latin typeface="+mn-ea"/>
              </a:rPr>
              <a:t>??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5596" y="1514553"/>
            <a:ext cx="6700460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2.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차영상의 이미지를 선명하게 하고 원 검출을 해보자</a:t>
            </a: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507" y="4725144"/>
            <a:ext cx="9000493" cy="146268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큰 차이는 없었다</a:t>
            </a:r>
            <a:r>
              <a:rPr lang="en-US" altLang="ko-KR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동시에 검출되거나 동시에 검출되지 </a:t>
            </a:r>
            <a:r>
              <a:rPr lang="ko-KR" altLang="en-US" sz="2000" b="1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않거나였다</a:t>
            </a:r>
            <a:r>
              <a:rPr lang="en-US" altLang="ko-KR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하지만 </a:t>
            </a:r>
            <a:r>
              <a:rPr lang="en-US" altLang="ko-KR" sz="2000" b="1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user</a:t>
            </a:r>
            <a:r>
              <a:rPr lang="en-US" altLang="ko-KR" sz="2000" b="1" spc="-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</a:t>
            </a:r>
            <a:r>
              <a:rPr lang="en-US" altLang="ko-KR" sz="2000" b="1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allDetection</a:t>
            </a: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함수를 </a:t>
            </a:r>
            <a:r>
              <a:rPr lang="ko-KR" altLang="en-US" sz="2000" b="1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이용할때</a:t>
            </a: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조금 더 </a:t>
            </a:r>
            <a:r>
              <a:rPr lang="en-US" altLang="ko-KR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sharpening</a:t>
            </a: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 좋은 결과를 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가져다 주었다</a:t>
            </a:r>
            <a:r>
              <a:rPr lang="en-US" altLang="ko-KR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3608" y="414805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err="1" smtClean="0"/>
              <a:t>houghCircle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68378" y="419416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houghCircle</a:t>
            </a:r>
            <a:r>
              <a:rPr lang="en-US" altLang="ko-KR" dirty="0" smtClean="0"/>
              <a:t> + sharpening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4" y="2455924"/>
            <a:ext cx="2916324" cy="15696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52" y="2465745"/>
            <a:ext cx="3252662" cy="15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0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54" y="2573"/>
            <a:ext cx="6992989" cy="807324"/>
          </a:xfrm>
          <a:prstGeom prst="rect">
            <a:avLst/>
          </a:prstGeom>
          <a:noFill/>
        </p:spPr>
        <p:txBody>
          <a:bodyPr wrap="none" lIns="828000" tIns="18000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기능구현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움직이는 당구공 검출</a:t>
            </a:r>
            <a:endParaRPr lang="en-US" altLang="ko-KR" sz="32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809897"/>
            <a:ext cx="6552728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err="1" smtClean="0">
                <a:solidFill>
                  <a:srgbClr val="FF0000"/>
                </a:solidFill>
                <a:latin typeface="+mn-ea"/>
              </a:rPr>
              <a:t>user</a:t>
            </a:r>
            <a:r>
              <a:rPr lang="en-US" altLang="ko-KR" sz="2400" b="1" spc="-50" dirty="0" err="1">
                <a:solidFill>
                  <a:srgbClr val="FF0000"/>
                </a:solidFill>
                <a:latin typeface="+mn-ea"/>
              </a:rPr>
              <a:t>B</a:t>
            </a:r>
            <a:r>
              <a:rPr lang="en-US" altLang="ko-KR" sz="2400" b="1" spc="-50" dirty="0" err="1" smtClean="0">
                <a:solidFill>
                  <a:srgbClr val="FF0000"/>
                </a:solidFill>
                <a:latin typeface="+mn-ea"/>
              </a:rPr>
              <a:t>allDetecion</a:t>
            </a:r>
            <a:r>
              <a:rPr lang="en-US" altLang="ko-KR" sz="2400" b="1" spc="-5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2400" b="1" spc="-50" dirty="0" smtClean="0">
                <a:solidFill>
                  <a:srgbClr val="FF0000"/>
                </a:solidFill>
                <a:latin typeface="+mn-ea"/>
              </a:rPr>
              <a:t>함수</a:t>
            </a:r>
            <a:endParaRPr lang="en-US" altLang="ko-KR" sz="2400" b="1" spc="-5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3668" y="1443567"/>
            <a:ext cx="6700460" cy="75608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Wingdings" panose="05000000000000000000" pitchFamily="2" charset="2"/>
              </a:rPr>
              <a:t>  </a:t>
            </a:r>
            <a:r>
              <a:rPr lang="en-US" altLang="ko-KR" sz="2400" b="1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Wingdings" panose="05000000000000000000" pitchFamily="2" charset="2"/>
              </a:rPr>
              <a:t>HoughCircle</a:t>
            </a:r>
            <a:r>
              <a:rPr lang="en-US" altLang="ko-KR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Wingdings" panose="05000000000000000000" pitchFamily="2" charset="2"/>
              </a:rPr>
              <a:t>   +   </a:t>
            </a:r>
            <a:r>
              <a:rPr lang="ko-KR" altLang="en-US" sz="2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Wingdings" panose="05000000000000000000" pitchFamily="2" charset="2"/>
              </a:rPr>
              <a:t>노란색 당구공 구별</a:t>
            </a:r>
            <a:endParaRPr lang="en-US" altLang="ko-KR" sz="24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507" y="4617132"/>
            <a:ext cx="9000493" cy="178672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en-US" altLang="ko-KR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노란색 범위</a:t>
            </a:r>
            <a:r>
              <a:rPr lang="en-US" altLang="ko-KR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(RGB)</a:t>
            </a: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에 포함되는 좌표 개수 </a:t>
            </a:r>
            <a:r>
              <a:rPr lang="en-US" altLang="ko-KR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 </a:t>
            </a: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판별된 전체의 좌표 개수</a:t>
            </a:r>
            <a:r>
              <a:rPr lang="en-US" altLang="ko-KR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&gt;= 0.5</a:t>
            </a:r>
          </a:p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이미 한번 </a:t>
            </a:r>
            <a:r>
              <a:rPr lang="en-US" altLang="ko-KR" sz="2000" b="1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HoughCircle</a:t>
            </a: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을 거쳐 </a:t>
            </a:r>
            <a:r>
              <a:rPr lang="ko-KR" altLang="en-US" sz="2000" b="1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필터링된</a:t>
            </a: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2000" b="1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구역내에서</a:t>
            </a: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좀 더 정확하게 하기 위해 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색의 조건을 추가하여 노란색의 당구공을 검출한다</a:t>
            </a:r>
            <a:r>
              <a:rPr lang="en-US" altLang="ko-KR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en-US" altLang="ko-KR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2000" b="1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Wingdings" panose="05000000000000000000" pitchFamily="2" charset="2"/>
              </a:rPr>
              <a:t>Sharpeing</a:t>
            </a: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Wingdings" panose="05000000000000000000" pitchFamily="2" charset="2"/>
              </a:rPr>
              <a:t>을 </a:t>
            </a:r>
            <a:r>
              <a:rPr lang="ko-KR" altLang="en-US" sz="2000" b="1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Wingdings" panose="05000000000000000000" pitchFamily="2" charset="2"/>
              </a:rPr>
              <a:t>하지않은</a:t>
            </a: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Wingdings" panose="05000000000000000000" pitchFamily="2" charset="2"/>
              </a:rPr>
              <a:t> 영상에서는 노랑 범위에 포함되는 좌표의 개수가 조금 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Wingdings" panose="05000000000000000000" pitchFamily="2" charset="2"/>
              </a:rPr>
              <a:t>더 떨어졌다</a:t>
            </a:r>
            <a:r>
              <a:rPr lang="en-US" altLang="ko-KR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Wingdings" panose="05000000000000000000" pitchFamily="2" charset="2"/>
              </a:rPr>
              <a:t>.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840" y="2131436"/>
            <a:ext cx="2972311" cy="202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0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1760</TotalTime>
  <Words>843</Words>
  <Application>Microsoft Office PowerPoint</Application>
  <PresentationFormat>화면 슬라이드 쇼(4:3)</PresentationFormat>
  <Paragraphs>147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김 동현</cp:lastModifiedBy>
  <cp:revision>201</cp:revision>
  <dcterms:created xsi:type="dcterms:W3CDTF">2015-03-27T04:47:41Z</dcterms:created>
  <dcterms:modified xsi:type="dcterms:W3CDTF">2018-06-05T07:12:03Z</dcterms:modified>
</cp:coreProperties>
</file>