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Lst>
  <p:notesMasterIdLst>
    <p:notesMasterId r:id="rId12"/>
  </p:notesMasterIdLst>
  <p:handoutMasterIdLst>
    <p:handoutMasterId r:id="rId13"/>
  </p:handoutMasterIdLst>
  <p:sldIdLst>
    <p:sldId id="257" r:id="rId2"/>
    <p:sldId id="285" r:id="rId3"/>
    <p:sldId id="290" r:id="rId4"/>
    <p:sldId id="291" r:id="rId5"/>
    <p:sldId id="292" r:id="rId6"/>
    <p:sldId id="296" r:id="rId7"/>
    <p:sldId id="293" r:id="rId8"/>
    <p:sldId id="297" r:id="rId9"/>
    <p:sldId id="304" r:id="rId10"/>
    <p:sldId id="305" r:id="rId11"/>
  </p:sldIdLst>
  <p:sldSz cx="12192000" cy="6858000"/>
  <p:notesSz cx="6858000" cy="9144000"/>
  <p:custDataLst>
    <p:tags r:id="rId1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26" autoAdjust="0"/>
    <p:restoredTop sz="94660"/>
  </p:normalViewPr>
  <p:slideViewPr>
    <p:cSldViewPr snapToGrid="0" showGuides="1">
      <p:cViewPr>
        <p:scale>
          <a:sx n="50" d="100"/>
          <a:sy n="50" d="100"/>
        </p:scale>
        <p:origin x="1704" y="558"/>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69" d="100"/>
          <a:sy n="69" d="100"/>
        </p:scale>
        <p:origin x="326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0A711E-229F-43CB-996D-1670C63BD85A}" type="datetimeFigureOut">
              <a:rPr lang="zh-CN" altLang="en-US" smtClean="0">
                <a:latin typeface="微软雅黑" panose="020B0503020204020204" pitchFamily="34" charset="-122"/>
                <a:ea typeface="微软雅黑" panose="020B0503020204020204" pitchFamily="34" charset="-122"/>
              </a:rPr>
              <a:t>2018/11/18</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DD895A-872B-4577-8B6A-70C1EA239F84}" type="slidenum">
              <a:rPr lang="zh-CN" altLang="en-US"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855715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C5488D58-9FDD-4C58-9FC4-4667448151F3}" type="datetimeFigureOut">
              <a:rPr lang="zh-CN" altLang="en-US" smtClean="0"/>
              <a:pPr/>
              <a:t>2018/11/18</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3478A948-9DDE-4D71-BE98-DB3674A98521}" type="slidenum">
              <a:rPr lang="zh-CN" altLang="en-US" smtClean="0"/>
              <a:pPr/>
              <a:t>‹#›</a:t>
            </a:fld>
            <a:endParaRPr lang="zh-CN" altLang="en-US" dirty="0"/>
          </a:p>
        </p:txBody>
      </p:sp>
    </p:spTree>
    <p:extLst>
      <p:ext uri="{BB962C8B-B14F-4D97-AF65-F5344CB8AC3E}">
        <p14:creationId xmlns:p14="http://schemas.microsoft.com/office/powerpoint/2010/main" val="3105300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a:t>
            </a:fld>
            <a:endParaRPr lang="zh-CN" altLang="en-US"/>
          </a:p>
        </p:txBody>
      </p:sp>
    </p:spTree>
    <p:extLst>
      <p:ext uri="{BB962C8B-B14F-4D97-AF65-F5344CB8AC3E}">
        <p14:creationId xmlns:p14="http://schemas.microsoft.com/office/powerpoint/2010/main" val="167444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a:t>
            </a:fld>
            <a:endParaRPr lang="zh-CN" altLang="en-US"/>
          </a:p>
        </p:txBody>
      </p:sp>
    </p:spTree>
    <p:extLst>
      <p:ext uri="{BB962C8B-B14F-4D97-AF65-F5344CB8AC3E}">
        <p14:creationId xmlns:p14="http://schemas.microsoft.com/office/powerpoint/2010/main" val="1140387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0DB06F-26D1-4B27-BADA-80ECDEEE8BC7}" type="slidenum">
              <a:rPr lang="zh-Hans" altLang="en-US" smtClean="0"/>
              <a:t>4</a:t>
            </a:fld>
            <a:endParaRPr lang="zh-Hans" altLang="en-US"/>
          </a:p>
        </p:txBody>
      </p:sp>
    </p:spTree>
    <p:extLst>
      <p:ext uri="{BB962C8B-B14F-4D97-AF65-F5344CB8AC3E}">
        <p14:creationId xmlns:p14="http://schemas.microsoft.com/office/powerpoint/2010/main" val="2402399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0DB06F-26D1-4B27-BADA-80ECDEEE8BC7}" type="slidenum">
              <a:rPr lang="zh-Hans" altLang="en-US" smtClean="0"/>
              <a:t>5</a:t>
            </a:fld>
            <a:endParaRPr lang="zh-Hans" altLang="en-US"/>
          </a:p>
        </p:txBody>
      </p:sp>
    </p:spTree>
    <p:extLst>
      <p:ext uri="{BB962C8B-B14F-4D97-AF65-F5344CB8AC3E}">
        <p14:creationId xmlns:p14="http://schemas.microsoft.com/office/powerpoint/2010/main" val="2540967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0DB06F-26D1-4B27-BADA-80ECDEEE8BC7}" type="slidenum">
              <a:rPr lang="zh-Hans" altLang="en-US" smtClean="0"/>
              <a:t>6</a:t>
            </a:fld>
            <a:endParaRPr lang="zh-Hans" altLang="en-US"/>
          </a:p>
        </p:txBody>
      </p:sp>
    </p:spTree>
    <p:extLst>
      <p:ext uri="{BB962C8B-B14F-4D97-AF65-F5344CB8AC3E}">
        <p14:creationId xmlns:p14="http://schemas.microsoft.com/office/powerpoint/2010/main" val="404553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0DB06F-26D1-4B27-BADA-80ECDEEE8BC7}" type="slidenum">
              <a:rPr lang="zh-Hans" altLang="en-US" smtClean="0"/>
              <a:t>7</a:t>
            </a:fld>
            <a:endParaRPr lang="zh-Hans" altLang="en-US"/>
          </a:p>
        </p:txBody>
      </p:sp>
    </p:spTree>
    <p:extLst>
      <p:ext uri="{BB962C8B-B14F-4D97-AF65-F5344CB8AC3E}">
        <p14:creationId xmlns:p14="http://schemas.microsoft.com/office/powerpoint/2010/main" val="620340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0DB06F-26D1-4B27-BADA-80ECDEEE8BC7}" type="slidenum">
              <a:rPr lang="zh-Hans" altLang="en-US" smtClean="0"/>
              <a:t>8</a:t>
            </a:fld>
            <a:endParaRPr lang="zh-Hans" altLang="en-US"/>
          </a:p>
        </p:txBody>
      </p:sp>
    </p:spTree>
    <p:extLst>
      <p:ext uri="{BB962C8B-B14F-4D97-AF65-F5344CB8AC3E}">
        <p14:creationId xmlns:p14="http://schemas.microsoft.com/office/powerpoint/2010/main" val="2680409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0DB06F-26D1-4B27-BADA-80ECDEEE8BC7}" type="slidenum">
              <a:rPr lang="zh-Hans" altLang="en-US" smtClean="0"/>
              <a:t>9</a:t>
            </a:fld>
            <a:endParaRPr lang="zh-Hans" altLang="en-US"/>
          </a:p>
        </p:txBody>
      </p:sp>
    </p:spTree>
    <p:extLst>
      <p:ext uri="{BB962C8B-B14F-4D97-AF65-F5344CB8AC3E}">
        <p14:creationId xmlns:p14="http://schemas.microsoft.com/office/powerpoint/2010/main" val="3361772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0DB06F-26D1-4B27-BADA-80ECDEEE8BC7}" type="slidenum">
              <a:rPr lang="zh-Hans" altLang="en-US" smtClean="0"/>
              <a:t>10</a:t>
            </a:fld>
            <a:endParaRPr lang="zh-Hans" altLang="en-US"/>
          </a:p>
        </p:txBody>
      </p:sp>
    </p:spTree>
    <p:extLst>
      <p:ext uri="{BB962C8B-B14F-4D97-AF65-F5344CB8AC3E}">
        <p14:creationId xmlns:p14="http://schemas.microsoft.com/office/powerpoint/2010/main" val="2100778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accent1">
            <a:alpha val="0"/>
          </a:schemeClr>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4"/>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1"/>
            </a:lvl1pPr>
            <a:lvl2pPr marL="457218" indent="0" algn="ctr">
              <a:buNone/>
              <a:defRPr sz="2000"/>
            </a:lvl2pPr>
            <a:lvl3pPr marL="914436" indent="0" algn="ctr">
              <a:buNone/>
              <a:defRPr sz="1800"/>
            </a:lvl3pPr>
            <a:lvl4pPr marL="1371654" indent="0" algn="ctr">
              <a:buNone/>
              <a:defRPr sz="1600"/>
            </a:lvl4pPr>
            <a:lvl5pPr marL="1828872" indent="0" algn="ctr">
              <a:buNone/>
              <a:defRPr sz="1600"/>
            </a:lvl5pPr>
            <a:lvl6pPr marL="2286090" indent="0" algn="ctr">
              <a:buNone/>
              <a:defRPr sz="1600"/>
            </a:lvl6pPr>
            <a:lvl7pPr marL="2743308" indent="0" algn="ctr">
              <a:buNone/>
              <a:defRPr sz="1600"/>
            </a:lvl7pPr>
            <a:lvl8pPr marL="3200526" indent="0" algn="ctr">
              <a:buNone/>
              <a:defRPr sz="1600"/>
            </a:lvl8pPr>
            <a:lvl9pPr marL="3657744"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2018/11/18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87285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2018/11/18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8849637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6"/>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6"/>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2018/11/18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3248474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7877856"/>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8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3" y="2028826"/>
            <a:ext cx="5946775" cy="4273550"/>
          </a:xfrm>
          <a:custGeom>
            <a:avLst/>
            <a:gdLst>
              <a:gd name="connsiteX0" fmla="*/ 0 w 5946775"/>
              <a:gd name="connsiteY0" fmla="*/ 0 h 4273550"/>
              <a:gd name="connsiteX1" fmla="*/ 5946775 w 5946775"/>
              <a:gd name="connsiteY1" fmla="*/ 0 h 4273550"/>
              <a:gd name="connsiteX2" fmla="*/ 4799812 w 5946775"/>
              <a:gd name="connsiteY2" fmla="*/ 4273550 h 4273550"/>
              <a:gd name="connsiteX3" fmla="*/ 0 w 5946775"/>
              <a:gd name="connsiteY3" fmla="*/ 4273550 h 4273550"/>
            </a:gdLst>
            <a:ahLst/>
            <a:cxnLst>
              <a:cxn ang="0">
                <a:pos x="connsiteX0" y="connsiteY0"/>
              </a:cxn>
              <a:cxn ang="0">
                <a:pos x="connsiteX1" y="connsiteY1"/>
              </a:cxn>
              <a:cxn ang="0">
                <a:pos x="connsiteX2" y="connsiteY2"/>
              </a:cxn>
              <a:cxn ang="0">
                <a:pos x="connsiteX3" y="connsiteY3"/>
              </a:cxn>
            </a:cxnLst>
            <a:rect l="l" t="t" r="r" b="b"/>
            <a:pathLst>
              <a:path w="5946775" h="4273550">
                <a:moveTo>
                  <a:pt x="0" y="0"/>
                </a:moveTo>
                <a:lnTo>
                  <a:pt x="5946775" y="0"/>
                </a:lnTo>
                <a:lnTo>
                  <a:pt x="4799812" y="4273550"/>
                </a:lnTo>
                <a:lnTo>
                  <a:pt x="0" y="427355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04967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8BCBD30-92A3-41D3-B856-2D8D66AD7106}" type="datetime1">
              <a:rPr lang="zh-Hans" altLang="en-US" smtClean="0"/>
              <a:t>2018/11/18</a:t>
            </a:fld>
            <a:endParaRPr lang="zh-Hans" altLang="en-US"/>
          </a:p>
        </p:txBody>
      </p:sp>
      <p:sp>
        <p:nvSpPr>
          <p:cNvPr id="5" name="页脚占位符 4"/>
          <p:cNvSpPr>
            <a:spLocks noGrp="1"/>
          </p:cNvSpPr>
          <p:nvPr>
            <p:ph type="ftr" sz="quarter" idx="11"/>
          </p:nvPr>
        </p:nvSpPr>
        <p:spPr/>
        <p:txBody>
          <a:bodyPr/>
          <a:lstStyle/>
          <a:p>
            <a:endParaRPr lang="zh-Hans" altLang="en-US"/>
          </a:p>
        </p:txBody>
      </p:sp>
      <p:sp>
        <p:nvSpPr>
          <p:cNvPr id="6" name="灯片编号占位符 5"/>
          <p:cNvSpPr>
            <a:spLocks noGrp="1"/>
          </p:cNvSpPr>
          <p:nvPr>
            <p:ph type="sldNum" sz="quarter" idx="12"/>
          </p:nvPr>
        </p:nvSpPr>
        <p:spPr/>
        <p:txBody>
          <a:bodyPr/>
          <a:lstStyle/>
          <a:p>
            <a:fld id="{B67B34C1-29DF-48A7-B438-B832F2B2885C}" type="slidenum">
              <a:rPr lang="zh-Hans" altLang="en-US" smtClean="0"/>
              <a:t>‹#›</a:t>
            </a:fld>
            <a:endParaRPr lang="zh-Hans" altLang="en-US"/>
          </a:p>
        </p:txBody>
      </p:sp>
    </p:spTree>
    <p:extLst>
      <p:ext uri="{BB962C8B-B14F-4D97-AF65-F5344CB8AC3E}">
        <p14:creationId xmlns:p14="http://schemas.microsoft.com/office/powerpoint/2010/main" val="26092004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9D3D77D-49A0-4D11-AD82-4565438F9E92}" type="datetime1">
              <a:rPr lang="zh-Hans" altLang="en-US" smtClean="0"/>
              <a:t>2018/11/18</a:t>
            </a:fld>
            <a:endParaRPr lang="zh-Hans" altLang="en-US"/>
          </a:p>
        </p:txBody>
      </p:sp>
      <p:sp>
        <p:nvSpPr>
          <p:cNvPr id="5" name="页脚占位符 4"/>
          <p:cNvSpPr>
            <a:spLocks noGrp="1"/>
          </p:cNvSpPr>
          <p:nvPr>
            <p:ph type="ftr" sz="quarter" idx="11"/>
          </p:nvPr>
        </p:nvSpPr>
        <p:spPr/>
        <p:txBody>
          <a:bodyPr/>
          <a:lstStyle/>
          <a:p>
            <a:endParaRPr lang="zh-Hans" altLang="en-US"/>
          </a:p>
        </p:txBody>
      </p:sp>
      <p:sp>
        <p:nvSpPr>
          <p:cNvPr id="12" name="Oval 40"/>
          <p:cNvSpPr>
            <a:spLocks noChangeArrowheads="1"/>
          </p:cNvSpPr>
          <p:nvPr userDrawn="1"/>
        </p:nvSpPr>
        <p:spPr bwMode="auto">
          <a:xfrm>
            <a:off x="11427899" y="1248278"/>
            <a:ext cx="396875" cy="66675"/>
          </a:xfrm>
          <a:prstGeom prst="ellipse">
            <a:avLst/>
          </a:prstGeom>
          <a:solidFill>
            <a:schemeClr val="tx1">
              <a:lumMod val="65000"/>
              <a:lumOff val="35000"/>
            </a:schemeClr>
          </a:solidFill>
          <a:ln>
            <a:noFill/>
          </a:ln>
          <a:extLst/>
        </p:spPr>
        <p:txBody>
          <a:bodyPr vert="horz" wrap="square" lIns="91439" tIns="45719" rIns="91439" bIns="45719" numCol="1" anchor="t" anchorCtr="0" compatLnSpc="1">
            <a:prstTxWarp prst="textNoShape">
              <a:avLst/>
            </a:prstTxWarp>
          </a:bodyPr>
          <a:lstStyle/>
          <a:p>
            <a:pPr defTabSz="914390"/>
            <a:endParaRPr lang="zh-Hans" altLang="en-US" sz="1867" dirty="0">
              <a:solidFill>
                <a:prstClr val="black"/>
              </a:solidFill>
              <a:latin typeface="微软雅黑" panose="020B0503020204020204" pitchFamily="34" charset="-122"/>
              <a:ea typeface="微软雅黑" panose="020B0503020204020204" pitchFamily="34" charset="-122"/>
            </a:endParaRPr>
          </a:p>
        </p:txBody>
      </p:sp>
      <p:sp>
        <p:nvSpPr>
          <p:cNvPr id="13" name="Freeform 41"/>
          <p:cNvSpPr>
            <a:spLocks/>
          </p:cNvSpPr>
          <p:nvPr userDrawn="1"/>
        </p:nvSpPr>
        <p:spPr bwMode="auto">
          <a:xfrm>
            <a:off x="11386624" y="618044"/>
            <a:ext cx="479425" cy="663575"/>
          </a:xfrm>
          <a:custGeom>
            <a:avLst/>
            <a:gdLst>
              <a:gd name="T0" fmla="*/ 128 w 128"/>
              <a:gd name="T1" fmla="*/ 68 h 177"/>
              <a:gd name="T2" fmla="*/ 128 w 128"/>
              <a:gd name="T3" fmla="*/ 64 h 177"/>
              <a:gd name="T4" fmla="*/ 64 w 128"/>
              <a:gd name="T5" fmla="*/ 0 h 177"/>
              <a:gd name="T6" fmla="*/ 0 w 128"/>
              <a:gd name="T7" fmla="*/ 64 h 177"/>
              <a:gd name="T8" fmla="*/ 0 w 128"/>
              <a:gd name="T9" fmla="*/ 70 h 177"/>
              <a:gd name="T10" fmla="*/ 0 w 128"/>
              <a:gd name="T11" fmla="*/ 71 h 177"/>
              <a:gd name="T12" fmla="*/ 64 w 128"/>
              <a:gd name="T13" fmla="*/ 177 h 177"/>
              <a:gd name="T14" fmla="*/ 125 w 128"/>
              <a:gd name="T15" fmla="*/ 83 h 177"/>
              <a:gd name="T16" fmla="*/ 128 w 128"/>
              <a:gd name="T17" fmla="*/ 6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177">
                <a:moveTo>
                  <a:pt x="128" y="68"/>
                </a:moveTo>
                <a:cubicBezTo>
                  <a:pt x="128" y="65"/>
                  <a:pt x="128" y="64"/>
                  <a:pt x="128" y="64"/>
                </a:cubicBezTo>
                <a:cubicBezTo>
                  <a:pt x="128" y="28"/>
                  <a:pt x="99" y="0"/>
                  <a:pt x="64" y="0"/>
                </a:cubicBezTo>
                <a:cubicBezTo>
                  <a:pt x="29" y="0"/>
                  <a:pt x="0" y="28"/>
                  <a:pt x="0" y="64"/>
                </a:cubicBezTo>
                <a:cubicBezTo>
                  <a:pt x="0" y="66"/>
                  <a:pt x="0" y="68"/>
                  <a:pt x="0" y="70"/>
                </a:cubicBezTo>
                <a:cubicBezTo>
                  <a:pt x="0" y="70"/>
                  <a:pt x="0" y="70"/>
                  <a:pt x="0" y="71"/>
                </a:cubicBezTo>
                <a:cubicBezTo>
                  <a:pt x="5" y="122"/>
                  <a:pt x="64" y="177"/>
                  <a:pt x="64" y="177"/>
                </a:cubicBezTo>
                <a:cubicBezTo>
                  <a:pt x="105" y="138"/>
                  <a:pt x="120" y="103"/>
                  <a:pt x="125" y="83"/>
                </a:cubicBezTo>
                <a:cubicBezTo>
                  <a:pt x="127" y="78"/>
                  <a:pt x="127" y="73"/>
                  <a:pt x="128" y="68"/>
                </a:cubicBezTo>
                <a:close/>
              </a:path>
            </a:pathLst>
          </a:custGeom>
          <a:solidFill>
            <a:srgbClr val="FFC543"/>
          </a:solidFill>
          <a:ln>
            <a:noFill/>
          </a:ln>
          <a:extLst/>
        </p:spPr>
        <p:txBody>
          <a:bodyPr vert="horz" wrap="square" lIns="91439" tIns="45719" rIns="91439" bIns="45719" numCol="1" anchor="t" anchorCtr="0" compatLnSpc="1">
            <a:prstTxWarp prst="textNoShape">
              <a:avLst/>
            </a:prstTxWarp>
          </a:bodyPr>
          <a:lstStyle/>
          <a:p>
            <a:pPr defTabSz="914390"/>
            <a:endParaRPr lang="zh-Hans" altLang="en-US" sz="1867" dirty="0">
              <a:solidFill>
                <a:prstClr val="black"/>
              </a:solidFill>
              <a:latin typeface="微软雅黑" panose="020B0503020204020204" pitchFamily="34" charset="-122"/>
              <a:ea typeface="微软雅黑" panose="020B0503020204020204" pitchFamily="34" charset="-122"/>
            </a:endParaRPr>
          </a:p>
        </p:txBody>
      </p:sp>
      <p:sp>
        <p:nvSpPr>
          <p:cNvPr id="14" name="Oval 42"/>
          <p:cNvSpPr>
            <a:spLocks noChangeArrowheads="1"/>
          </p:cNvSpPr>
          <p:nvPr userDrawn="1"/>
        </p:nvSpPr>
        <p:spPr bwMode="auto">
          <a:xfrm>
            <a:off x="11446332" y="686811"/>
            <a:ext cx="360000" cy="360000"/>
          </a:xfrm>
          <a:prstGeom prst="ellipse">
            <a:avLst/>
          </a:prstGeom>
          <a:solidFill>
            <a:schemeClr val="bg1">
              <a:alpha val="32157"/>
            </a:schemeClr>
          </a:solidFill>
          <a:ln w="57150">
            <a:noFill/>
          </a:ln>
          <a:extLst/>
        </p:spPr>
        <p:txBody>
          <a:bodyPr vert="horz" wrap="square" lIns="91439" tIns="45719" rIns="91439" bIns="45719" numCol="1" anchor="t" anchorCtr="0" compatLnSpc="1">
            <a:prstTxWarp prst="textNoShape">
              <a:avLst/>
            </a:prstTxWarp>
          </a:bodyPr>
          <a:lstStyle/>
          <a:p>
            <a:pPr defTabSz="914390"/>
            <a:endParaRPr lang="zh-Hans" altLang="en-US" sz="1867" dirty="0">
              <a:solidFill>
                <a:prstClr val="black"/>
              </a:solidFill>
              <a:latin typeface="微软雅黑" panose="020B0503020204020204" pitchFamily="34" charset="-122"/>
              <a:ea typeface="微软雅黑" panose="020B0503020204020204" pitchFamily="34" charset="-122"/>
            </a:endParaRPr>
          </a:p>
        </p:txBody>
      </p:sp>
      <p:sp>
        <p:nvSpPr>
          <p:cNvPr id="6" name="灯片编号占位符 5"/>
          <p:cNvSpPr>
            <a:spLocks noGrp="1"/>
          </p:cNvSpPr>
          <p:nvPr userDrawn="1">
            <p:ph type="sldNum" sz="quarter" idx="12"/>
          </p:nvPr>
        </p:nvSpPr>
        <p:spPr>
          <a:xfrm>
            <a:off x="10203932" y="702123"/>
            <a:ext cx="2844800" cy="366183"/>
          </a:xfrm>
        </p:spPr>
        <p:txBody>
          <a:bodyPr/>
          <a:lstStyle>
            <a:lvl1pPr algn="ctr">
              <a:defRPr sz="2133">
                <a:solidFill>
                  <a:schemeClr val="tx1"/>
                </a:solidFill>
              </a:defRPr>
            </a:lvl1pPr>
          </a:lstStyle>
          <a:p>
            <a:fld id="{9C689EE7-C798-4E5C-9338-2BD7BFF69A97}" type="slidenum">
              <a:rPr lang="zh-Hans" altLang="en-US" smtClean="0"/>
              <a:pPr/>
              <a:t>‹#›</a:t>
            </a:fld>
            <a:endParaRPr lang="zh-Hans" altLang="en-US" dirty="0"/>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l="44749" t="327"/>
          <a:stretch/>
        </p:blipFill>
        <p:spPr>
          <a:xfrm>
            <a:off x="9607545" y="15149"/>
            <a:ext cx="2569592" cy="614604"/>
          </a:xfrm>
          <a:prstGeom prst="rect">
            <a:avLst/>
          </a:prstGeom>
        </p:spPr>
      </p:pic>
    </p:spTree>
    <p:extLst>
      <p:ext uri="{BB962C8B-B14F-4D97-AF65-F5344CB8AC3E}">
        <p14:creationId xmlns:p14="http://schemas.microsoft.com/office/powerpoint/2010/main" val="102973157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2018/11/18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6367165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9"/>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4"/>
            <a:ext cx="10515600" cy="1500187"/>
          </a:xfrm>
        </p:spPr>
        <p:txBody>
          <a:bodyPr/>
          <a:lstStyle>
            <a:lvl1pPr marL="0" indent="0">
              <a:buNone/>
              <a:defRPr sz="2401">
                <a:solidFill>
                  <a:schemeClr val="tx1">
                    <a:tint val="75000"/>
                  </a:schemeClr>
                </a:solidFill>
              </a:defRPr>
            </a:lvl1pPr>
            <a:lvl2pPr marL="457218" indent="0">
              <a:buNone/>
              <a:defRPr sz="2000">
                <a:solidFill>
                  <a:schemeClr val="tx1">
                    <a:tint val="75000"/>
                  </a:schemeClr>
                </a:solidFill>
              </a:defRPr>
            </a:lvl2pPr>
            <a:lvl3pPr marL="914436" indent="0">
              <a:buNone/>
              <a:defRPr sz="1800">
                <a:solidFill>
                  <a:schemeClr val="tx1">
                    <a:tint val="75000"/>
                  </a:schemeClr>
                </a:solidFill>
              </a:defRPr>
            </a:lvl3pPr>
            <a:lvl4pPr marL="1371654" indent="0">
              <a:buNone/>
              <a:defRPr sz="1600">
                <a:solidFill>
                  <a:schemeClr val="tx1">
                    <a:tint val="75000"/>
                  </a:schemeClr>
                </a:solidFill>
              </a:defRPr>
            </a:lvl4pPr>
            <a:lvl5pPr marL="1828872" indent="0">
              <a:buNone/>
              <a:defRPr sz="1600">
                <a:solidFill>
                  <a:schemeClr val="tx1">
                    <a:tint val="75000"/>
                  </a:schemeClr>
                </a:solidFill>
              </a:defRPr>
            </a:lvl5pPr>
            <a:lvl6pPr marL="2286090" indent="0">
              <a:buNone/>
              <a:defRPr sz="1600">
                <a:solidFill>
                  <a:schemeClr val="tx1">
                    <a:tint val="75000"/>
                  </a:schemeClr>
                </a:solidFill>
              </a:defRPr>
            </a:lvl6pPr>
            <a:lvl7pPr marL="2743308" indent="0">
              <a:buNone/>
              <a:defRPr sz="1600">
                <a:solidFill>
                  <a:schemeClr val="tx1">
                    <a:tint val="75000"/>
                  </a:schemeClr>
                </a:solidFill>
              </a:defRPr>
            </a:lvl7pPr>
            <a:lvl8pPr marL="3200526" indent="0">
              <a:buNone/>
              <a:defRPr sz="1600">
                <a:solidFill>
                  <a:schemeClr val="tx1">
                    <a:tint val="75000"/>
                  </a:schemeClr>
                </a:solidFill>
              </a:defRPr>
            </a:lvl8pPr>
            <a:lvl9pPr marL="3657744"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2018/11/18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76724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2018/11/18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197491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90" y="1681163"/>
            <a:ext cx="5157787" cy="823912"/>
          </a:xfrm>
        </p:spPr>
        <p:txBody>
          <a:bodyPr anchor="b"/>
          <a:lstStyle>
            <a:lvl1pPr marL="0" indent="0">
              <a:buNone/>
              <a:defRPr sz="2401" b="1"/>
            </a:lvl1pPr>
            <a:lvl2pPr marL="457218" indent="0">
              <a:buNone/>
              <a:defRPr sz="2000" b="1"/>
            </a:lvl2pPr>
            <a:lvl3pPr marL="914436" indent="0">
              <a:buNone/>
              <a:defRPr sz="1800" b="1"/>
            </a:lvl3pPr>
            <a:lvl4pPr marL="1371654" indent="0">
              <a:buNone/>
              <a:defRPr sz="1600" b="1"/>
            </a:lvl4pPr>
            <a:lvl5pPr marL="1828872" indent="0">
              <a:buNone/>
              <a:defRPr sz="1600" b="1"/>
            </a:lvl5pPr>
            <a:lvl6pPr marL="2286090" indent="0">
              <a:buNone/>
              <a:defRPr sz="1600" b="1"/>
            </a:lvl6pPr>
            <a:lvl7pPr marL="2743308" indent="0">
              <a:buNone/>
              <a:defRPr sz="1600" b="1"/>
            </a:lvl7pPr>
            <a:lvl8pPr marL="3200526" indent="0">
              <a:buNone/>
              <a:defRPr sz="1600" b="1"/>
            </a:lvl8pPr>
            <a:lvl9pPr marL="3657744"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90" y="2505076"/>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1" b="1"/>
            </a:lvl1pPr>
            <a:lvl2pPr marL="457218" indent="0">
              <a:buNone/>
              <a:defRPr sz="2000" b="1"/>
            </a:lvl2pPr>
            <a:lvl3pPr marL="914436" indent="0">
              <a:buNone/>
              <a:defRPr sz="1800" b="1"/>
            </a:lvl3pPr>
            <a:lvl4pPr marL="1371654" indent="0">
              <a:buNone/>
              <a:defRPr sz="1600" b="1"/>
            </a:lvl4pPr>
            <a:lvl5pPr marL="1828872" indent="0">
              <a:buNone/>
              <a:defRPr sz="1600" b="1"/>
            </a:lvl5pPr>
            <a:lvl6pPr marL="2286090" indent="0">
              <a:buNone/>
              <a:defRPr sz="1600" b="1"/>
            </a:lvl6pPr>
            <a:lvl7pPr marL="2743308" indent="0">
              <a:buNone/>
              <a:defRPr sz="1600" b="1"/>
            </a:lvl7pPr>
            <a:lvl8pPr marL="3200526" indent="0">
              <a:buNone/>
              <a:defRPr sz="1600" b="1"/>
            </a:lvl8pPr>
            <a:lvl9pPr marL="3657744"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6"/>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2018/11/18</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93054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2018/11/18</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44426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2018/11/18</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94581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90"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6"/>
            <a:ext cx="6172200" cy="4873625"/>
          </a:xfrm>
        </p:spPr>
        <p:txBody>
          <a:bodyPr/>
          <a:lstStyle>
            <a:lvl1pPr>
              <a:defRPr sz="3200"/>
            </a:lvl1pPr>
            <a:lvl2pPr>
              <a:defRPr sz="2800"/>
            </a:lvl2pPr>
            <a:lvl3pPr>
              <a:defRPr sz="2401"/>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90" y="2057400"/>
            <a:ext cx="3932237" cy="3811588"/>
          </a:xfrm>
        </p:spPr>
        <p:txBody>
          <a:bodyPr/>
          <a:lstStyle>
            <a:lvl1pPr marL="0" indent="0">
              <a:buNone/>
              <a:defRPr sz="1600"/>
            </a:lvl1pPr>
            <a:lvl2pPr marL="457218" indent="0">
              <a:buNone/>
              <a:defRPr sz="1400"/>
            </a:lvl2pPr>
            <a:lvl3pPr marL="914436" indent="0">
              <a:buNone/>
              <a:defRPr sz="1200"/>
            </a:lvl3pPr>
            <a:lvl4pPr marL="1371654" indent="0">
              <a:buNone/>
              <a:defRPr sz="1000"/>
            </a:lvl4pPr>
            <a:lvl5pPr marL="1828872" indent="0">
              <a:buNone/>
              <a:defRPr sz="1000"/>
            </a:lvl5pPr>
            <a:lvl6pPr marL="2286090" indent="0">
              <a:buNone/>
              <a:defRPr sz="1000"/>
            </a:lvl6pPr>
            <a:lvl7pPr marL="2743308" indent="0">
              <a:buNone/>
              <a:defRPr sz="1000"/>
            </a:lvl7pPr>
            <a:lvl8pPr marL="3200526" indent="0">
              <a:buNone/>
              <a:defRPr sz="1000"/>
            </a:lvl8pPr>
            <a:lvl9pPr marL="3657744"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2018/11/18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7411240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90"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6"/>
            <a:ext cx="6172200" cy="4873625"/>
          </a:xfrm>
        </p:spPr>
        <p:txBody>
          <a:bodyPr/>
          <a:lstStyle>
            <a:lvl1pPr marL="0" indent="0">
              <a:buNone/>
              <a:defRPr sz="3200"/>
            </a:lvl1pPr>
            <a:lvl2pPr marL="457218" indent="0">
              <a:buNone/>
              <a:defRPr sz="2800"/>
            </a:lvl2pPr>
            <a:lvl3pPr marL="914436" indent="0">
              <a:buNone/>
              <a:defRPr sz="2401"/>
            </a:lvl3pPr>
            <a:lvl4pPr marL="1371654" indent="0">
              <a:buNone/>
              <a:defRPr sz="2000"/>
            </a:lvl4pPr>
            <a:lvl5pPr marL="1828872" indent="0">
              <a:buNone/>
              <a:defRPr sz="2000"/>
            </a:lvl5pPr>
            <a:lvl6pPr marL="2286090" indent="0">
              <a:buNone/>
              <a:defRPr sz="2000"/>
            </a:lvl6pPr>
            <a:lvl7pPr marL="2743308" indent="0">
              <a:buNone/>
              <a:defRPr sz="2000"/>
            </a:lvl7pPr>
            <a:lvl8pPr marL="3200526" indent="0">
              <a:buNone/>
              <a:defRPr sz="2000"/>
            </a:lvl8pPr>
            <a:lvl9pPr marL="3657744" indent="0">
              <a:buNone/>
              <a:defRPr sz="2000"/>
            </a:lvl9pPr>
          </a:lstStyle>
          <a:p>
            <a:endParaRPr lang="zh-CN" altLang="en-US"/>
          </a:p>
        </p:txBody>
      </p:sp>
      <p:sp>
        <p:nvSpPr>
          <p:cNvPr id="4" name="文本占位符 3"/>
          <p:cNvSpPr>
            <a:spLocks noGrp="1"/>
          </p:cNvSpPr>
          <p:nvPr>
            <p:ph type="body" sz="half" idx="2"/>
          </p:nvPr>
        </p:nvSpPr>
        <p:spPr>
          <a:xfrm>
            <a:off x="839790" y="2057400"/>
            <a:ext cx="3932237" cy="3811588"/>
          </a:xfrm>
        </p:spPr>
        <p:txBody>
          <a:bodyPr/>
          <a:lstStyle>
            <a:lvl1pPr marL="0" indent="0">
              <a:buNone/>
              <a:defRPr sz="1600"/>
            </a:lvl1pPr>
            <a:lvl2pPr marL="457218" indent="0">
              <a:buNone/>
              <a:defRPr sz="1400"/>
            </a:lvl2pPr>
            <a:lvl3pPr marL="914436" indent="0">
              <a:buNone/>
              <a:defRPr sz="1200"/>
            </a:lvl3pPr>
            <a:lvl4pPr marL="1371654" indent="0">
              <a:buNone/>
              <a:defRPr sz="1000"/>
            </a:lvl4pPr>
            <a:lvl5pPr marL="1828872" indent="0">
              <a:buNone/>
              <a:defRPr sz="1000"/>
            </a:lvl5pPr>
            <a:lvl6pPr marL="2286090" indent="0">
              <a:buNone/>
              <a:defRPr sz="1000"/>
            </a:lvl6pPr>
            <a:lvl7pPr marL="2743308" indent="0">
              <a:buNone/>
              <a:defRPr sz="1000"/>
            </a:lvl7pPr>
            <a:lvl8pPr marL="3200526" indent="0">
              <a:buNone/>
              <a:defRPr sz="1000"/>
            </a:lvl8pPr>
            <a:lvl9pPr marL="3657744"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2018/11/18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2578246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16E5758D-A3C3-4E88-8AC0-22500507BD7E}" type="datetimeFigureOut">
              <a:rPr lang="zh-CN" altLang="en-US" smtClean="0">
                <a:solidFill>
                  <a:prstClr val="black">
                    <a:tint val="75000"/>
                  </a:prstClr>
                </a:solidFill>
              </a:rPr>
              <a:pPr/>
              <a:t>2018/11/18</a:t>
            </a:fld>
            <a:endParaRPr lang="zh-CN" altLang="en-US" dirty="0">
              <a:solidFill>
                <a:prstClr val="black">
                  <a:tint val="75000"/>
                </a:prstClr>
              </a:solidFill>
            </a:endParaRPr>
          </a:p>
        </p:txBody>
      </p:sp>
      <p:sp>
        <p:nvSpPr>
          <p:cNvPr id="5" name="页脚占位符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solidFill>
                <a:prstClr val="black">
                  <a:tint val="75000"/>
                </a:prstClr>
              </a:solidFill>
            </a:endParaRPr>
          </a:p>
        </p:txBody>
      </p:sp>
      <p:sp>
        <p:nvSpPr>
          <p:cNvPr id="6" name="灯片编号占位符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AA4E786F-588D-4932-A7B2-AE3451FA4ACA}" type="slidenum">
              <a:rPr lang="zh-CN" altLang="en-US" smtClean="0">
                <a:solidFill>
                  <a:prstClr val="black">
                    <a:tint val="75000"/>
                  </a:prstClr>
                </a:solidFill>
              </a:rPr>
              <a:pPr/>
              <a:t>‹#›</a:t>
            </a:fld>
            <a:endParaRPr lang="zh-CN" altLang="en-US" dirty="0">
              <a:solidFill>
                <a:prstClr val="black">
                  <a:tint val="75000"/>
                </a:prstClr>
              </a:solidFill>
            </a:endParaRPr>
          </a:p>
        </p:txBody>
      </p:sp>
      <p:pic>
        <p:nvPicPr>
          <p:cNvPr id="9" name="图片 8"/>
          <p:cNvPicPr>
            <a:picLocks noChangeAspect="1"/>
          </p:cNvPicPr>
          <p:nvPr userDrawn="1"/>
        </p:nvPicPr>
        <p:blipFill>
          <a:blip r:embed="rId17"/>
          <a:stretch>
            <a:fillRect/>
          </a:stretch>
        </p:blipFill>
        <p:spPr>
          <a:xfrm>
            <a:off x="-416820" y="-234462"/>
            <a:ext cx="12608820" cy="7092462"/>
          </a:xfrm>
          <a:prstGeom prst="rect">
            <a:avLst/>
          </a:prstGeom>
        </p:spPr>
      </p:pic>
    </p:spTree>
    <p:extLst>
      <p:ext uri="{BB962C8B-B14F-4D97-AF65-F5344CB8AC3E}">
        <p14:creationId xmlns:p14="http://schemas.microsoft.com/office/powerpoint/2010/main" val="1817636017"/>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671" r:id="rId13"/>
    <p:sldLayoutId id="2147483793" r:id="rId14"/>
    <p:sldLayoutId id="2147483794" r:id="rId15"/>
  </p:sldLayoutIdLst>
  <p:timing>
    <p:tnLst>
      <p:par>
        <p:cTn id="1" dur="indefinite" restart="never" nodeType="tmRoot"/>
      </p:par>
    </p:tnLst>
  </p:timing>
  <p:txStyles>
    <p:titleStyle>
      <a:lvl1pPr algn="l" defTabSz="91443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9" indent="-228609" algn="l" defTabSz="914436"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27" indent="-228609" algn="l" defTabSz="914436" rtl="0" eaLnBrk="1" latinLnBrk="0" hangingPunct="1">
        <a:lnSpc>
          <a:spcPct val="90000"/>
        </a:lnSpc>
        <a:spcBef>
          <a:spcPts val="500"/>
        </a:spcBef>
        <a:buFont typeface="Arial" panose="020B0604020202020204" pitchFamily="34" charset="0"/>
        <a:buChar char="•"/>
        <a:defRPr sz="2401" kern="1200">
          <a:solidFill>
            <a:schemeClr val="tx1"/>
          </a:solidFill>
          <a:latin typeface="微软雅黑" panose="020B0503020204020204" pitchFamily="34" charset="-122"/>
          <a:ea typeface="微软雅黑" panose="020B0503020204020204" pitchFamily="34" charset="-122"/>
          <a:cs typeface="+mn-cs"/>
        </a:defRPr>
      </a:lvl2pPr>
      <a:lvl3pPr marL="1143045" indent="-228609" algn="l" defTabSz="914436"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63" indent="-228609" algn="l" defTabSz="914436"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82" indent="-228609" algn="l" defTabSz="914436"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99" indent="-228609" algn="l" defTabSz="91443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18" indent="-228609" algn="l" defTabSz="91443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35" indent="-228609" algn="l" defTabSz="91443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54" indent="-228609" algn="l" defTabSz="91443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36" rtl="0" eaLnBrk="1" latinLnBrk="0" hangingPunct="1">
        <a:defRPr sz="1800" kern="1200">
          <a:solidFill>
            <a:schemeClr val="tx1"/>
          </a:solidFill>
          <a:latin typeface="+mn-lt"/>
          <a:ea typeface="+mn-ea"/>
          <a:cs typeface="+mn-cs"/>
        </a:defRPr>
      </a:lvl1pPr>
      <a:lvl2pPr marL="457218" algn="l" defTabSz="914436" rtl="0" eaLnBrk="1" latinLnBrk="0" hangingPunct="1">
        <a:defRPr sz="1800" kern="1200">
          <a:solidFill>
            <a:schemeClr val="tx1"/>
          </a:solidFill>
          <a:latin typeface="+mn-lt"/>
          <a:ea typeface="+mn-ea"/>
          <a:cs typeface="+mn-cs"/>
        </a:defRPr>
      </a:lvl2pPr>
      <a:lvl3pPr marL="914436" algn="l" defTabSz="914436" rtl="0" eaLnBrk="1" latinLnBrk="0" hangingPunct="1">
        <a:defRPr sz="1800" kern="1200">
          <a:solidFill>
            <a:schemeClr val="tx1"/>
          </a:solidFill>
          <a:latin typeface="+mn-lt"/>
          <a:ea typeface="+mn-ea"/>
          <a:cs typeface="+mn-cs"/>
        </a:defRPr>
      </a:lvl3pPr>
      <a:lvl4pPr marL="1371654" algn="l" defTabSz="914436" rtl="0" eaLnBrk="1" latinLnBrk="0" hangingPunct="1">
        <a:defRPr sz="1800" kern="1200">
          <a:solidFill>
            <a:schemeClr val="tx1"/>
          </a:solidFill>
          <a:latin typeface="+mn-lt"/>
          <a:ea typeface="+mn-ea"/>
          <a:cs typeface="+mn-cs"/>
        </a:defRPr>
      </a:lvl4pPr>
      <a:lvl5pPr marL="1828872" algn="l" defTabSz="914436" rtl="0" eaLnBrk="1" latinLnBrk="0" hangingPunct="1">
        <a:defRPr sz="1800" kern="1200">
          <a:solidFill>
            <a:schemeClr val="tx1"/>
          </a:solidFill>
          <a:latin typeface="+mn-lt"/>
          <a:ea typeface="+mn-ea"/>
          <a:cs typeface="+mn-cs"/>
        </a:defRPr>
      </a:lvl5pPr>
      <a:lvl6pPr marL="2286090" algn="l" defTabSz="914436" rtl="0" eaLnBrk="1" latinLnBrk="0" hangingPunct="1">
        <a:defRPr sz="1800" kern="1200">
          <a:solidFill>
            <a:schemeClr val="tx1"/>
          </a:solidFill>
          <a:latin typeface="+mn-lt"/>
          <a:ea typeface="+mn-ea"/>
          <a:cs typeface="+mn-cs"/>
        </a:defRPr>
      </a:lvl6pPr>
      <a:lvl7pPr marL="2743308" algn="l" defTabSz="914436" rtl="0" eaLnBrk="1" latinLnBrk="0" hangingPunct="1">
        <a:defRPr sz="1800" kern="1200">
          <a:solidFill>
            <a:schemeClr val="tx1"/>
          </a:solidFill>
          <a:latin typeface="+mn-lt"/>
          <a:ea typeface="+mn-ea"/>
          <a:cs typeface="+mn-cs"/>
        </a:defRPr>
      </a:lvl7pPr>
      <a:lvl8pPr marL="3200526" algn="l" defTabSz="914436" rtl="0" eaLnBrk="1" latinLnBrk="0" hangingPunct="1">
        <a:defRPr sz="1800" kern="1200">
          <a:solidFill>
            <a:schemeClr val="tx1"/>
          </a:solidFill>
          <a:latin typeface="+mn-lt"/>
          <a:ea typeface="+mn-ea"/>
          <a:cs typeface="+mn-cs"/>
        </a:defRPr>
      </a:lvl8pPr>
      <a:lvl9pPr marL="3657744" algn="l" defTabSz="91443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notesSlide" Target="../notesSlides/notesSlide1.xml"/><Relationship Id="rId4"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726972" y="3520948"/>
            <a:ext cx="3167652" cy="172780"/>
            <a:chOff x="2726971" y="3520948"/>
            <a:chExt cx="3167652" cy="172780"/>
          </a:xfrm>
        </p:grpSpPr>
        <p:sp>
          <p:nvSpPr>
            <p:cNvPr id="9" name="PA_矩形 6"/>
            <p:cNvSpPr/>
            <p:nvPr>
              <p:custDataLst>
                <p:tags r:id="rId1"/>
              </p:custDataLst>
            </p:nvPr>
          </p:nvSpPr>
          <p:spPr>
            <a:xfrm rot="2700000">
              <a:off x="4245793" y="3520948"/>
              <a:ext cx="172780" cy="1727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contourW="12700"/>
            </a:bodyPr>
            <a:lstStyle/>
            <a:p>
              <a:pPr algn="ctr" defTabSz="914436">
                <a:defRPr/>
              </a:pPr>
              <a:endParaRPr lang="en-US" dirty="0">
                <a:solidFill>
                  <a:prstClr val="white"/>
                </a:solidFill>
                <a:latin typeface="微软雅黑" panose="020B0503020204020204" pitchFamily="34" charset="-122"/>
                <a:cs typeface="+mn-ea"/>
                <a:sym typeface="+mn-lt"/>
              </a:endParaRPr>
            </a:p>
          </p:txBody>
        </p:sp>
        <p:cxnSp>
          <p:nvCxnSpPr>
            <p:cNvPr id="10" name="PA_直接连接符 8"/>
            <p:cNvCxnSpPr/>
            <p:nvPr>
              <p:custDataLst>
                <p:tags r:id="rId2"/>
              </p:custDataLst>
            </p:nvPr>
          </p:nvCxnSpPr>
          <p:spPr>
            <a:xfrm flipH="1">
              <a:off x="2726971" y="3607338"/>
              <a:ext cx="1367849" cy="0"/>
            </a:xfrm>
            <a:prstGeom prst="line">
              <a:avLst/>
            </a:prstGeom>
            <a:solidFill>
              <a:schemeClr val="bg1"/>
            </a:solidFill>
            <a:ln>
              <a:gradFill flip="none" rotWithShape="1">
                <a:gsLst>
                  <a:gs pos="0">
                    <a:schemeClr val="accent1">
                      <a:lumMod val="5000"/>
                      <a:lumOff val="95000"/>
                    </a:schemeClr>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1" name="PA_直接连接符 9"/>
            <p:cNvCxnSpPr/>
            <p:nvPr>
              <p:custDataLst>
                <p:tags r:id="rId3"/>
              </p:custDataLst>
            </p:nvPr>
          </p:nvCxnSpPr>
          <p:spPr>
            <a:xfrm flipH="1">
              <a:off x="4584367" y="3607338"/>
              <a:ext cx="1310256" cy="0"/>
            </a:xfrm>
            <a:prstGeom prst="line">
              <a:avLst/>
            </a:prstGeom>
            <a:solidFill>
              <a:schemeClr val="bg1"/>
            </a:solidFill>
            <a:ln>
              <a:gradFill flip="none" rotWithShape="1">
                <a:gsLst>
                  <a:gs pos="100000">
                    <a:schemeClr val="accent1">
                      <a:lumMod val="5000"/>
                      <a:lumOff val="95000"/>
                    </a:schemeClr>
                  </a:gs>
                  <a:gs pos="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3" name="标题 1"/>
          <p:cNvSpPr txBox="1">
            <a:spLocks/>
          </p:cNvSpPr>
          <p:nvPr/>
        </p:nvSpPr>
        <p:spPr>
          <a:xfrm>
            <a:off x="1225641" y="950977"/>
            <a:ext cx="9337964" cy="124358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kumimoji="1" lang="en-US" altLang="zh-CN" sz="4000" b="1" dirty="0">
                <a:solidFill>
                  <a:schemeClr val="bg1"/>
                </a:solidFill>
              </a:rPr>
              <a:t/>
            </a:r>
            <a:br>
              <a:rPr kumimoji="1" lang="en-US" altLang="zh-CN" sz="4000" b="1" dirty="0">
                <a:solidFill>
                  <a:schemeClr val="bg1"/>
                </a:solidFill>
              </a:rPr>
            </a:br>
            <a:r>
              <a:rPr lang="zh-CN" altLang="en-US" sz="4000" b="1" dirty="0">
                <a:solidFill>
                  <a:schemeClr val="bg1"/>
                </a:solidFill>
              </a:rPr>
              <a:t>第三届融</a:t>
            </a:r>
            <a:r>
              <a:rPr lang="en-US" altLang="zh-CN" sz="4000" b="1" dirty="0">
                <a:solidFill>
                  <a:schemeClr val="bg1"/>
                </a:solidFill>
              </a:rPr>
              <a:t>360</a:t>
            </a:r>
            <a:r>
              <a:rPr lang="zh-CN" altLang="en-US" sz="4000" b="1" dirty="0">
                <a:solidFill>
                  <a:schemeClr val="bg1"/>
                </a:solidFill>
              </a:rPr>
              <a:t>天机智能金融算法挑战赛</a:t>
            </a:r>
            <a:r>
              <a:rPr lang="en-US" altLang="zh-CN" sz="4000" b="1" dirty="0">
                <a:solidFill>
                  <a:schemeClr val="bg1"/>
                </a:solidFill>
              </a:rPr>
              <a:t/>
            </a:r>
            <a:br>
              <a:rPr lang="en-US" altLang="zh-CN" sz="4000" b="1" dirty="0">
                <a:solidFill>
                  <a:schemeClr val="bg1"/>
                </a:solidFill>
              </a:rPr>
            </a:br>
            <a:r>
              <a:rPr lang="zh-CN" altLang="en-US" sz="4000" b="1" dirty="0">
                <a:solidFill>
                  <a:schemeClr val="bg1"/>
                </a:solidFill>
              </a:rPr>
              <a:t>（多金融场景下的模型训练）</a:t>
            </a:r>
            <a:endParaRPr kumimoji="1" lang="zh-CN" altLang="en-US" sz="4000" b="1" dirty="0">
              <a:solidFill>
                <a:schemeClr val="bg1"/>
              </a:solidFill>
              <a:latin typeface="Microsoft YaHei" charset="-122"/>
              <a:ea typeface="Microsoft YaHei" charset="-122"/>
              <a:cs typeface="Microsoft YaHei" charset="-122"/>
            </a:endParaRPr>
          </a:p>
        </p:txBody>
      </p:sp>
      <p:sp>
        <p:nvSpPr>
          <p:cNvPr id="16" name="副标题 2"/>
          <p:cNvSpPr txBox="1">
            <a:spLocks/>
          </p:cNvSpPr>
          <p:nvPr/>
        </p:nvSpPr>
        <p:spPr>
          <a:xfrm>
            <a:off x="2726971" y="4747364"/>
            <a:ext cx="7315200" cy="78985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sz="3200">
                <a:solidFill>
                  <a:schemeClr val="bg1"/>
                </a:solidFill>
                <a:latin typeface="Microsoft YaHei" charset="-122"/>
                <a:ea typeface="Microsoft YaHei" charset="-122"/>
                <a:cs typeface="Microsoft YaHei" charset="-122"/>
              </a:rPr>
              <a:t>笔架山下小书童团队解决方案</a:t>
            </a:r>
            <a:endParaRPr kumimoji="1" lang="zh-CN" altLang="en-US" sz="3200" dirty="0">
              <a:solidFill>
                <a:schemeClr val="bg1"/>
              </a:solidFill>
              <a:latin typeface="Microsoft YaHei" charset="-122"/>
              <a:ea typeface="Microsoft YaHei" charset="-122"/>
              <a:cs typeface="Microsoft YaHei" charset="-122"/>
            </a:endParaRPr>
          </a:p>
        </p:txBody>
      </p:sp>
      <p:sp>
        <p:nvSpPr>
          <p:cNvPr id="17" name="副标题 2"/>
          <p:cNvSpPr txBox="1">
            <a:spLocks/>
          </p:cNvSpPr>
          <p:nvPr/>
        </p:nvSpPr>
        <p:spPr>
          <a:xfrm>
            <a:off x="2726971" y="5492463"/>
            <a:ext cx="7315200" cy="78985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sz="3200" dirty="0">
                <a:solidFill>
                  <a:schemeClr val="bg1"/>
                </a:solidFill>
                <a:latin typeface="Microsoft YaHei" charset="-122"/>
                <a:ea typeface="Microsoft YaHei" charset="-122"/>
                <a:cs typeface="Microsoft YaHei" charset="-122"/>
              </a:rPr>
              <a:t>时间：</a:t>
            </a:r>
            <a:r>
              <a:rPr kumimoji="1" lang="en-US" altLang="zh-CN" sz="3200" dirty="0">
                <a:solidFill>
                  <a:schemeClr val="bg1"/>
                </a:solidFill>
                <a:latin typeface="Microsoft YaHei" charset="-122"/>
                <a:ea typeface="Microsoft YaHei" charset="-122"/>
                <a:cs typeface="Microsoft YaHei" charset="-122"/>
              </a:rPr>
              <a:t>2018/11/18</a:t>
            </a:r>
            <a:endParaRPr kumimoji="1" lang="zh-CN" altLang="en-US" sz="3200" dirty="0">
              <a:solidFill>
                <a:schemeClr val="bg1"/>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175407262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灯片编号占位符 45"/>
          <p:cNvSpPr>
            <a:spLocks noGrp="1"/>
          </p:cNvSpPr>
          <p:nvPr>
            <p:ph type="sldNum" sz="quarter" idx="12"/>
          </p:nvPr>
        </p:nvSpPr>
        <p:spPr/>
        <p:txBody>
          <a:bodyPr/>
          <a:lstStyle/>
          <a:p>
            <a:fld id="{B67B34C1-29DF-48A7-B438-B832F2B2885C}" type="slidenum">
              <a:rPr lang="zh-Hans" altLang="en-US" smtClean="0"/>
              <a:pPr/>
              <a:t>10</a:t>
            </a:fld>
            <a:endParaRPr lang="zh-Hans" altLang="en-US" dirty="0"/>
          </a:p>
        </p:txBody>
      </p:sp>
      <p:sp>
        <p:nvSpPr>
          <p:cNvPr id="12" name="AutoShape 275"/>
          <p:cNvSpPr>
            <a:spLocks noChangeAspect="1" noChangeArrowheads="1" noTextEdit="1"/>
          </p:cNvSpPr>
          <p:nvPr/>
        </p:nvSpPr>
        <p:spPr bwMode="auto">
          <a:xfrm>
            <a:off x="7614529" y="1999013"/>
            <a:ext cx="5746396" cy="4447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lstStyle/>
          <a:p>
            <a:endParaRPr lang="zh-Hans" altLang="en-US" sz="2401" dirty="0">
              <a:latin typeface="微软雅黑" panose="020B0503020204020204" pitchFamily="34" charset="-122"/>
              <a:ea typeface="微软雅黑" panose="020B0503020204020204" pitchFamily="34" charset="-122"/>
            </a:endParaRPr>
          </a:p>
        </p:txBody>
      </p:sp>
      <p:sp>
        <p:nvSpPr>
          <p:cNvPr id="62" name="流程图: 过程 61"/>
          <p:cNvSpPr/>
          <p:nvPr/>
        </p:nvSpPr>
        <p:spPr>
          <a:xfrm>
            <a:off x="0" y="0"/>
            <a:ext cx="12192000" cy="521624"/>
          </a:xfrm>
          <a:prstGeom prst="flowChartProcess">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1" dirty="0">
              <a:latin typeface="微软雅黑" panose="020B0503020204020204" pitchFamily="34" charset="-122"/>
              <a:ea typeface="微软雅黑" panose="020B0503020204020204" pitchFamily="34" charset="-122"/>
            </a:endParaRPr>
          </a:p>
        </p:txBody>
      </p:sp>
      <p:sp>
        <p:nvSpPr>
          <p:cNvPr id="33" name="矩形 32"/>
          <p:cNvSpPr/>
          <p:nvPr/>
        </p:nvSpPr>
        <p:spPr>
          <a:xfrm>
            <a:off x="359995" y="-46965"/>
            <a:ext cx="7100021" cy="584775"/>
          </a:xfrm>
          <a:prstGeom prst="rect">
            <a:avLst/>
          </a:prstGeom>
        </p:spPr>
        <p:txBody>
          <a:bodyPr wrap="none">
            <a:spAutoFit/>
          </a:bodyPr>
          <a:lstStyle/>
          <a:p>
            <a:r>
              <a:rPr lang="zh-CN" altLang="en-US" sz="3200" b="1" i="1" dirty="0" smtClean="0">
                <a:latin typeface="微软雅黑" panose="020B0503020204020204" pitchFamily="34" charset="-122"/>
                <a:ea typeface="微软雅黑" panose="020B0503020204020204" pitchFamily="34" charset="-122"/>
              </a:rPr>
              <a:t>第三届融</a:t>
            </a:r>
            <a:r>
              <a:rPr lang="en-US" altLang="zh-CN" sz="3200" b="1" i="1" dirty="0" smtClean="0">
                <a:latin typeface="微软雅黑" panose="020B0503020204020204" pitchFamily="34" charset="-122"/>
                <a:ea typeface="微软雅黑" panose="020B0503020204020204" pitchFamily="34" charset="-122"/>
              </a:rPr>
              <a:t>360</a:t>
            </a:r>
            <a:r>
              <a:rPr lang="zh-CN" altLang="en-US" sz="3200" b="1" i="1" dirty="0" smtClean="0">
                <a:latin typeface="微软雅黑" panose="020B0503020204020204" pitchFamily="34" charset="-122"/>
                <a:ea typeface="微软雅黑" panose="020B0503020204020204" pitchFamily="34" charset="-122"/>
              </a:rPr>
              <a:t>天机智能金融算法挑战赛</a:t>
            </a:r>
            <a:endParaRPr lang="zh-CN" altLang="en-US" sz="3200" b="1" i="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753427" y="1723667"/>
            <a:ext cx="7734300" cy="2308324"/>
          </a:xfrm>
          <a:prstGeom prst="rect">
            <a:avLst/>
          </a:prstGeom>
          <a:noFill/>
        </p:spPr>
        <p:txBody>
          <a:bodyPr wrap="square" rtlCol="0">
            <a:spAutoFit/>
          </a:bodyPr>
          <a:lstStyle/>
          <a:p>
            <a:r>
              <a:rPr lang="zh-CN" altLang="en-US" sz="4800" dirty="0" smtClean="0">
                <a:solidFill>
                  <a:schemeClr val="accent5">
                    <a:lumMod val="75000"/>
                  </a:schemeClr>
                </a:solidFill>
              </a:rPr>
              <a:t>感谢各位评审老师聆听！</a:t>
            </a:r>
            <a:endParaRPr lang="en-US" altLang="zh-CN" sz="4800" dirty="0" smtClean="0">
              <a:solidFill>
                <a:schemeClr val="accent5">
                  <a:lumMod val="75000"/>
                </a:schemeClr>
              </a:solidFill>
            </a:endParaRPr>
          </a:p>
          <a:p>
            <a:endParaRPr lang="en-US" altLang="zh-CN" sz="4800" dirty="0" smtClean="0">
              <a:solidFill>
                <a:schemeClr val="accent5">
                  <a:lumMod val="75000"/>
                </a:schemeClr>
              </a:solidFill>
            </a:endParaRPr>
          </a:p>
          <a:p>
            <a:r>
              <a:rPr lang="zh-CN" altLang="en-US" sz="4800" dirty="0" smtClean="0">
                <a:solidFill>
                  <a:schemeClr val="accent5">
                    <a:lumMod val="75000"/>
                  </a:schemeClr>
                </a:solidFill>
              </a:rPr>
              <a:t>感谢融</a:t>
            </a:r>
            <a:r>
              <a:rPr lang="en-US" altLang="zh-CN" sz="4800" dirty="0" smtClean="0">
                <a:solidFill>
                  <a:schemeClr val="accent5">
                    <a:lumMod val="75000"/>
                  </a:schemeClr>
                </a:solidFill>
              </a:rPr>
              <a:t>360</a:t>
            </a:r>
            <a:r>
              <a:rPr lang="zh-CN" altLang="en-US" sz="4800" dirty="0" smtClean="0">
                <a:solidFill>
                  <a:schemeClr val="accent5">
                    <a:lumMod val="75000"/>
                  </a:schemeClr>
                </a:solidFill>
              </a:rPr>
              <a:t>组织本大赛！</a:t>
            </a:r>
            <a:endParaRPr lang="zh-CN" altLang="en-US" sz="4800" dirty="0">
              <a:solidFill>
                <a:schemeClr val="accent5">
                  <a:lumMod val="75000"/>
                </a:schemeClr>
              </a:solidFill>
            </a:endParaRPr>
          </a:p>
        </p:txBody>
      </p:sp>
      <p:sp>
        <p:nvSpPr>
          <p:cNvPr id="4" name="文本框 3"/>
          <p:cNvSpPr txBox="1"/>
          <p:nvPr/>
        </p:nvSpPr>
        <p:spPr>
          <a:xfrm>
            <a:off x="7086600" y="5849346"/>
            <a:ext cx="4267200" cy="369332"/>
          </a:xfrm>
          <a:prstGeom prst="rect">
            <a:avLst/>
          </a:prstGeom>
          <a:noFill/>
        </p:spPr>
        <p:txBody>
          <a:bodyPr wrap="square" rtlCol="0">
            <a:spAutoFit/>
          </a:bodyPr>
          <a:lstStyle/>
          <a:p>
            <a:r>
              <a:rPr lang="zh-CN" altLang="en-US" dirty="0"/>
              <a:t>汇报</a:t>
            </a:r>
            <a:r>
              <a:rPr lang="zh-CN" altLang="en-US" dirty="0" smtClean="0"/>
              <a:t>人：廖思奋    </a:t>
            </a:r>
            <a:r>
              <a:rPr lang="en-US" altLang="zh-CN" dirty="0" smtClean="0"/>
              <a:t>liaosifen@qq.com</a:t>
            </a:r>
            <a:endParaRPr lang="zh-CN" altLang="en-US" dirty="0"/>
          </a:p>
        </p:txBody>
      </p:sp>
    </p:spTree>
    <p:extLst>
      <p:ext uri="{BB962C8B-B14F-4D97-AF65-F5344CB8AC3E}">
        <p14:creationId xmlns:p14="http://schemas.microsoft.com/office/powerpoint/2010/main" val="21370304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687070"/>
            <a:ext cx="12192965" cy="694056"/>
            <a:chOff x="0" y="623570"/>
            <a:chExt cx="12192965" cy="694056"/>
          </a:xfrm>
        </p:grpSpPr>
        <p:cxnSp>
          <p:nvCxnSpPr>
            <p:cNvPr id="3" name="直接连接符 2"/>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sp>
        <p:nvSpPr>
          <p:cNvPr id="16" name="椭圆 30"/>
          <p:cNvSpPr/>
          <p:nvPr>
            <p:custDataLst>
              <p:tags r:id="rId1"/>
            </p:custDataLst>
          </p:nvPr>
        </p:nvSpPr>
        <p:spPr>
          <a:xfrm rot="1069622">
            <a:off x="3217950" y="2166531"/>
            <a:ext cx="2978614" cy="3245664"/>
          </a:xfrm>
          <a:custGeom>
            <a:avLst/>
            <a:gdLst/>
            <a:ahLst/>
            <a:cxnLst/>
            <a:rect l="l" t="t" r="r" b="b"/>
            <a:pathLst>
              <a:path w="3436648" h="3744044">
                <a:moveTo>
                  <a:pt x="1564626" y="0"/>
                </a:moveTo>
                <a:cubicBezTo>
                  <a:pt x="2598515" y="0"/>
                  <a:pt x="3436648" y="838133"/>
                  <a:pt x="3436648" y="1872022"/>
                </a:cubicBezTo>
                <a:cubicBezTo>
                  <a:pt x="3436648" y="2905911"/>
                  <a:pt x="2598515" y="3744044"/>
                  <a:pt x="1564626" y="3744044"/>
                </a:cubicBezTo>
                <a:cubicBezTo>
                  <a:pt x="1382192" y="3744044"/>
                  <a:pt x="1205852" y="3717948"/>
                  <a:pt x="1039512" y="3667999"/>
                </a:cubicBezTo>
                <a:cubicBezTo>
                  <a:pt x="1150762" y="3690559"/>
                  <a:pt x="1265885" y="3702108"/>
                  <a:pt x="1383706" y="3702108"/>
                </a:cubicBezTo>
                <a:cubicBezTo>
                  <a:pt x="2358045" y="3702108"/>
                  <a:pt x="3147902" y="2912251"/>
                  <a:pt x="3147902" y="1937912"/>
                </a:cubicBezTo>
                <a:cubicBezTo>
                  <a:pt x="3147902" y="963573"/>
                  <a:pt x="2358045" y="173716"/>
                  <a:pt x="1383706" y="173716"/>
                </a:cubicBezTo>
                <a:cubicBezTo>
                  <a:pt x="822226" y="173716"/>
                  <a:pt x="322009" y="436016"/>
                  <a:pt x="0" y="845630"/>
                </a:cubicBezTo>
                <a:cubicBezTo>
                  <a:pt x="333766" y="336060"/>
                  <a:pt x="909951" y="0"/>
                  <a:pt x="1564626" y="0"/>
                </a:cubicBez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9" name="椭圆 30"/>
          <p:cNvSpPr/>
          <p:nvPr>
            <p:custDataLst>
              <p:tags r:id="rId2"/>
            </p:custDataLst>
          </p:nvPr>
        </p:nvSpPr>
        <p:spPr>
          <a:xfrm rot="20530378" flipH="1">
            <a:off x="6037829" y="2166531"/>
            <a:ext cx="2980482" cy="3245664"/>
          </a:xfrm>
          <a:custGeom>
            <a:avLst/>
            <a:gdLst/>
            <a:ahLst/>
            <a:cxnLst/>
            <a:rect l="l" t="t" r="r" b="b"/>
            <a:pathLst>
              <a:path w="3436648" h="3744044">
                <a:moveTo>
                  <a:pt x="1564626" y="0"/>
                </a:moveTo>
                <a:cubicBezTo>
                  <a:pt x="2598515" y="0"/>
                  <a:pt x="3436648" y="838133"/>
                  <a:pt x="3436648" y="1872022"/>
                </a:cubicBezTo>
                <a:cubicBezTo>
                  <a:pt x="3436648" y="2905911"/>
                  <a:pt x="2598515" y="3744044"/>
                  <a:pt x="1564626" y="3744044"/>
                </a:cubicBezTo>
                <a:cubicBezTo>
                  <a:pt x="1382192" y="3744044"/>
                  <a:pt x="1205852" y="3717948"/>
                  <a:pt x="1039512" y="3667999"/>
                </a:cubicBezTo>
                <a:cubicBezTo>
                  <a:pt x="1150762" y="3690559"/>
                  <a:pt x="1265885" y="3702108"/>
                  <a:pt x="1383706" y="3702108"/>
                </a:cubicBezTo>
                <a:cubicBezTo>
                  <a:pt x="2358045" y="3702108"/>
                  <a:pt x="3147902" y="2912251"/>
                  <a:pt x="3147902" y="1937912"/>
                </a:cubicBezTo>
                <a:cubicBezTo>
                  <a:pt x="3147902" y="963573"/>
                  <a:pt x="2358045" y="173716"/>
                  <a:pt x="1383706" y="173716"/>
                </a:cubicBezTo>
                <a:cubicBezTo>
                  <a:pt x="822226" y="173716"/>
                  <a:pt x="322009" y="436016"/>
                  <a:pt x="0" y="845630"/>
                </a:cubicBezTo>
                <a:cubicBezTo>
                  <a:pt x="333766" y="336060"/>
                  <a:pt x="909951" y="0"/>
                  <a:pt x="1564626" y="0"/>
                </a:cubicBez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32" name="矩形 31"/>
          <p:cNvSpPr/>
          <p:nvPr/>
        </p:nvSpPr>
        <p:spPr>
          <a:xfrm>
            <a:off x="378750" y="1400176"/>
            <a:ext cx="6096000" cy="1175706"/>
          </a:xfrm>
          <a:prstGeom prst="rect">
            <a:avLst/>
          </a:prstGeom>
        </p:spPr>
        <p:txBody>
          <a:bodyPr>
            <a:spAutoFit/>
          </a:bodyPr>
          <a:lstStyle/>
          <a:p>
            <a:pPr>
              <a:lnSpc>
                <a:spcPct val="110000"/>
              </a:lnSpc>
            </a:pPr>
            <a:r>
              <a:rPr lang="zh-CN" altLang="en-US" sz="2800" b="1" dirty="0">
                <a:solidFill>
                  <a:schemeClr val="bg1"/>
                </a:solidFill>
                <a:latin typeface="Microsoft YaHei" charset="-122"/>
                <a:ea typeface="Microsoft YaHei" charset="-122"/>
                <a:cs typeface="Microsoft YaHei" charset="-122"/>
              </a:rPr>
              <a:t>廖思奋</a:t>
            </a:r>
            <a:endParaRPr lang="en-US" altLang="zh-CN" sz="2800" b="1" dirty="0">
              <a:solidFill>
                <a:schemeClr val="bg1"/>
              </a:solidFill>
              <a:latin typeface="Microsoft YaHei" charset="-122"/>
              <a:ea typeface="Microsoft YaHei" charset="-122"/>
              <a:cs typeface="Microsoft YaHei" charset="-122"/>
            </a:endParaRPr>
          </a:p>
          <a:p>
            <a:pPr>
              <a:lnSpc>
                <a:spcPct val="110000"/>
              </a:lnSpc>
            </a:pPr>
            <a:r>
              <a:rPr lang="zh-CN" altLang="en-US" b="1" dirty="0">
                <a:solidFill>
                  <a:schemeClr val="bg1"/>
                </a:solidFill>
                <a:latin typeface="Microsoft YaHei" charset="-122"/>
                <a:ea typeface="Microsoft YaHei" charset="-122"/>
                <a:cs typeface="Microsoft YaHei" charset="-122"/>
              </a:rPr>
              <a:t>浙江大学研一学生，数据挖掘爱好者</a:t>
            </a:r>
            <a:r>
              <a:rPr lang="en-US" altLang="zh-CN" b="1" dirty="0">
                <a:solidFill>
                  <a:schemeClr val="bg1"/>
                </a:solidFill>
                <a:latin typeface="Microsoft YaHei" charset="-122"/>
                <a:ea typeface="Microsoft YaHei" charset="-122"/>
                <a:cs typeface="Microsoft YaHei" charset="-122"/>
              </a:rPr>
              <a:t>, </a:t>
            </a:r>
            <a:r>
              <a:rPr lang="zh-CN" altLang="en-US" b="1" dirty="0">
                <a:solidFill>
                  <a:schemeClr val="bg1"/>
                </a:solidFill>
                <a:latin typeface="Microsoft YaHei" charset="-122"/>
                <a:ea typeface="Microsoft YaHei" charset="-122"/>
                <a:cs typeface="Microsoft YaHei" charset="-122"/>
              </a:rPr>
              <a:t>第二届易观算法大赛年龄预测 </a:t>
            </a:r>
            <a:r>
              <a:rPr lang="en-US" altLang="zh-CN" b="1" dirty="0">
                <a:solidFill>
                  <a:schemeClr val="bg1"/>
                </a:solidFill>
                <a:latin typeface="Microsoft YaHei" charset="-122"/>
                <a:ea typeface="Microsoft YaHei" charset="-122"/>
                <a:cs typeface="Microsoft YaHei" charset="-122"/>
              </a:rPr>
              <a:t>14/467.</a:t>
            </a:r>
            <a:endParaRPr lang="zh-CN" altLang="en-US" b="1" dirty="0">
              <a:solidFill>
                <a:schemeClr val="bg1"/>
              </a:solidFill>
            </a:endParaRPr>
          </a:p>
        </p:txBody>
      </p:sp>
      <p:sp>
        <p:nvSpPr>
          <p:cNvPr id="33" name="标题 1"/>
          <p:cNvSpPr txBox="1">
            <a:spLocks/>
          </p:cNvSpPr>
          <p:nvPr/>
        </p:nvSpPr>
        <p:spPr>
          <a:xfrm>
            <a:off x="306505" y="108298"/>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solidFill>
                  <a:schemeClr val="bg1"/>
                </a:solidFill>
                <a:latin typeface="Microsoft YaHei" charset="-122"/>
                <a:ea typeface="Microsoft YaHei" charset="-122"/>
                <a:cs typeface="Microsoft YaHei" charset="-122"/>
              </a:rPr>
              <a:t>个人介绍</a:t>
            </a:r>
          </a:p>
        </p:txBody>
      </p:sp>
    </p:spTree>
    <p:extLst>
      <p:ext uri="{BB962C8B-B14F-4D97-AF65-F5344CB8AC3E}">
        <p14:creationId xmlns:p14="http://schemas.microsoft.com/office/powerpoint/2010/main" val="31777822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组合 52"/>
          <p:cNvGrpSpPr/>
          <p:nvPr/>
        </p:nvGrpSpPr>
        <p:grpSpPr>
          <a:xfrm flipH="1">
            <a:off x="6119751" y="3655480"/>
            <a:ext cx="5280751" cy="1144365"/>
            <a:chOff x="199957" y="2211771"/>
            <a:chExt cx="3960563" cy="858274"/>
          </a:xfrm>
          <a:solidFill>
            <a:srgbClr val="FFC543"/>
          </a:solidFill>
        </p:grpSpPr>
        <p:sp>
          <p:nvSpPr>
            <p:cNvPr id="54" name="圆角矩形 53"/>
            <p:cNvSpPr/>
            <p:nvPr/>
          </p:nvSpPr>
          <p:spPr>
            <a:xfrm>
              <a:off x="199957" y="2211771"/>
              <a:ext cx="3704532" cy="858274"/>
            </a:xfrm>
            <a:prstGeom prst="roundRect">
              <a:avLst>
                <a:gd name="adj" fmla="val 10275"/>
              </a:avLst>
            </a:prstGeom>
            <a:gradFill>
              <a:gsLst>
                <a:gs pos="0">
                  <a:srgbClr val="00B0F0"/>
                </a:gs>
                <a:gs pos="100000">
                  <a:srgbClr val="00B0F0"/>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 altLang="en-US" sz="2401" dirty="0">
                <a:latin typeface="微软雅黑" panose="020B0503020204020204" pitchFamily="34" charset="-122"/>
                <a:ea typeface="微软雅黑" panose="020B0503020204020204" pitchFamily="34" charset="-122"/>
              </a:endParaRPr>
            </a:p>
          </p:txBody>
        </p:sp>
        <p:sp>
          <p:nvSpPr>
            <p:cNvPr id="55" name="等腰三角形 54"/>
            <p:cNvSpPr/>
            <p:nvPr/>
          </p:nvSpPr>
          <p:spPr>
            <a:xfrm rot="5400000">
              <a:off x="3945636" y="2514600"/>
              <a:ext cx="173736" cy="256032"/>
            </a:xfrm>
            <a:prstGeom prst="triangle">
              <a:avLst/>
            </a:prstGeom>
            <a:solidFill>
              <a:srgbClr val="FFCC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 altLang="en-US" sz="2401" dirty="0">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flipH="1">
            <a:off x="6119751" y="2257866"/>
            <a:ext cx="5280751" cy="1144365"/>
            <a:chOff x="199957" y="2184339"/>
            <a:chExt cx="3960563" cy="858274"/>
          </a:xfrm>
          <a:solidFill>
            <a:schemeClr val="tx1">
              <a:lumMod val="50000"/>
              <a:lumOff val="50000"/>
            </a:schemeClr>
          </a:solidFill>
        </p:grpSpPr>
        <p:sp>
          <p:nvSpPr>
            <p:cNvPr id="51" name="圆角矩形 50"/>
            <p:cNvSpPr/>
            <p:nvPr/>
          </p:nvSpPr>
          <p:spPr>
            <a:xfrm>
              <a:off x="199957" y="2184339"/>
              <a:ext cx="3704531" cy="858274"/>
            </a:xfrm>
            <a:prstGeom prst="roundRect">
              <a:avLst>
                <a:gd name="adj" fmla="val 1027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 altLang="en-US" sz="2401" dirty="0">
                <a:latin typeface="微软雅黑" panose="020B0503020204020204" pitchFamily="34" charset="-122"/>
                <a:ea typeface="微软雅黑" panose="020B0503020204020204" pitchFamily="34" charset="-122"/>
              </a:endParaRPr>
            </a:p>
          </p:txBody>
        </p:sp>
        <p:sp>
          <p:nvSpPr>
            <p:cNvPr id="52" name="等腰三角形 51"/>
            <p:cNvSpPr/>
            <p:nvPr/>
          </p:nvSpPr>
          <p:spPr>
            <a:xfrm rot="5400000">
              <a:off x="3945636" y="2487168"/>
              <a:ext cx="173736" cy="256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 altLang="en-US" sz="2401" dirty="0">
                <a:latin typeface="微软雅黑" panose="020B0503020204020204" pitchFamily="34" charset="-122"/>
                <a:ea typeface="微软雅黑" panose="020B0503020204020204" pitchFamily="34" charset="-122"/>
              </a:endParaRPr>
            </a:p>
          </p:txBody>
        </p:sp>
      </p:grpSp>
      <p:grpSp>
        <p:nvGrpSpPr>
          <p:cNvPr id="47" name="组合 46"/>
          <p:cNvGrpSpPr/>
          <p:nvPr/>
        </p:nvGrpSpPr>
        <p:grpSpPr>
          <a:xfrm>
            <a:off x="820818" y="3655480"/>
            <a:ext cx="5202981" cy="1144365"/>
            <a:chOff x="258284" y="2184339"/>
            <a:chExt cx="3902236" cy="858274"/>
          </a:xfrm>
          <a:solidFill>
            <a:srgbClr val="464F5A"/>
          </a:solidFill>
        </p:grpSpPr>
        <p:sp>
          <p:nvSpPr>
            <p:cNvPr id="48" name="圆角矩形 47"/>
            <p:cNvSpPr/>
            <p:nvPr/>
          </p:nvSpPr>
          <p:spPr>
            <a:xfrm>
              <a:off x="258284" y="2184339"/>
              <a:ext cx="3646204" cy="858274"/>
            </a:xfrm>
            <a:prstGeom prst="roundRect">
              <a:avLst>
                <a:gd name="adj" fmla="val 10275"/>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 altLang="en-US" sz="2401" dirty="0">
                <a:latin typeface="微软雅黑" panose="020B0503020204020204" pitchFamily="34" charset="-122"/>
                <a:ea typeface="微软雅黑" panose="020B0503020204020204" pitchFamily="34" charset="-122"/>
              </a:endParaRPr>
            </a:p>
          </p:txBody>
        </p:sp>
        <p:sp>
          <p:nvSpPr>
            <p:cNvPr id="49" name="等腰三角形 48"/>
            <p:cNvSpPr/>
            <p:nvPr/>
          </p:nvSpPr>
          <p:spPr>
            <a:xfrm rot="5400000">
              <a:off x="3945636" y="2487168"/>
              <a:ext cx="173736" cy="256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 altLang="en-US" sz="2401" dirty="0">
                <a:latin typeface="微软雅黑" panose="020B0503020204020204" pitchFamily="34" charset="-122"/>
                <a:ea typeface="微软雅黑" panose="020B0503020204020204" pitchFamily="34" charset="-122"/>
              </a:endParaRPr>
            </a:p>
          </p:txBody>
        </p:sp>
      </p:grpSp>
      <p:grpSp>
        <p:nvGrpSpPr>
          <p:cNvPr id="6" name="组合 5"/>
          <p:cNvGrpSpPr/>
          <p:nvPr/>
        </p:nvGrpSpPr>
        <p:grpSpPr>
          <a:xfrm>
            <a:off x="820818" y="2257866"/>
            <a:ext cx="5202981" cy="1144365"/>
            <a:chOff x="258284" y="2184339"/>
            <a:chExt cx="3902236" cy="858274"/>
          </a:xfrm>
        </p:grpSpPr>
        <p:sp>
          <p:nvSpPr>
            <p:cNvPr id="4" name="圆角矩形 3"/>
            <p:cNvSpPr/>
            <p:nvPr/>
          </p:nvSpPr>
          <p:spPr>
            <a:xfrm>
              <a:off x="258284" y="2184339"/>
              <a:ext cx="3646204" cy="858274"/>
            </a:xfrm>
            <a:prstGeom prst="roundRect">
              <a:avLst>
                <a:gd name="adj" fmla="val 10275"/>
              </a:avLst>
            </a:prstGeom>
            <a:gradFill>
              <a:gsLst>
                <a:gs pos="0">
                  <a:srgbClr val="00B0F0"/>
                </a:gs>
                <a:gs pos="100000">
                  <a:srgbClr val="00B0F0"/>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 altLang="en-US" sz="2401" dirty="0">
                <a:latin typeface="微软雅黑" panose="020B0503020204020204" pitchFamily="34" charset="-122"/>
                <a:ea typeface="微软雅黑" panose="020B0503020204020204" pitchFamily="34" charset="-122"/>
              </a:endParaRPr>
            </a:p>
          </p:txBody>
        </p:sp>
        <p:sp>
          <p:nvSpPr>
            <p:cNvPr id="5" name="等腰三角形 4"/>
            <p:cNvSpPr/>
            <p:nvPr/>
          </p:nvSpPr>
          <p:spPr>
            <a:xfrm rot="5400000">
              <a:off x="3945636" y="2487168"/>
              <a:ext cx="173736" cy="256032"/>
            </a:xfrm>
            <a:prstGeom prst="triangle">
              <a:avLst/>
            </a:prstGeom>
            <a:solidFill>
              <a:srgbClr val="FFCC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 altLang="en-US" sz="2401" dirty="0">
                <a:latin typeface="微软雅黑" panose="020B0503020204020204" pitchFamily="34" charset="-122"/>
                <a:ea typeface="微软雅黑" panose="020B0503020204020204" pitchFamily="34" charset="-122"/>
              </a:endParaRPr>
            </a:p>
          </p:txBody>
        </p:sp>
      </p:grpSp>
      <p:sp>
        <p:nvSpPr>
          <p:cNvPr id="2058" name="Line 21"/>
          <p:cNvSpPr>
            <a:spLocks noChangeShapeType="1"/>
          </p:cNvSpPr>
          <p:nvPr/>
        </p:nvSpPr>
        <p:spPr bwMode="auto">
          <a:xfrm flipH="1">
            <a:off x="2046660" y="279048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Hans" altLang="en-US" sz="2401" dirty="0">
              <a:latin typeface="微软雅黑" panose="020B0503020204020204" pitchFamily="34" charset="-122"/>
              <a:ea typeface="微软雅黑" panose="020B0503020204020204" pitchFamily="34" charset="-122"/>
            </a:endParaRPr>
          </a:p>
        </p:txBody>
      </p:sp>
      <p:sp>
        <p:nvSpPr>
          <p:cNvPr id="2059" name="Line 22"/>
          <p:cNvSpPr>
            <a:spLocks noChangeShapeType="1"/>
          </p:cNvSpPr>
          <p:nvPr/>
        </p:nvSpPr>
        <p:spPr bwMode="auto">
          <a:xfrm flipH="1">
            <a:off x="2046660" y="279048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Hans" altLang="en-US" sz="2401" dirty="0">
              <a:latin typeface="微软雅黑" panose="020B0503020204020204" pitchFamily="34" charset="-122"/>
              <a:ea typeface="微软雅黑" panose="020B0503020204020204" pitchFamily="34" charset="-122"/>
            </a:endParaRPr>
          </a:p>
        </p:txBody>
      </p:sp>
      <p:sp>
        <p:nvSpPr>
          <p:cNvPr id="2068" name="TextBox 2067"/>
          <p:cNvSpPr txBox="1"/>
          <p:nvPr/>
        </p:nvSpPr>
        <p:spPr>
          <a:xfrm flipH="1">
            <a:off x="4549852" y="2317817"/>
            <a:ext cx="1121559" cy="995209"/>
          </a:xfrm>
          <a:prstGeom prst="rect">
            <a:avLst/>
          </a:prstGeom>
          <a:noFill/>
        </p:spPr>
        <p:txBody>
          <a:bodyPr wrap="square" rtlCol="0">
            <a:spAutoFit/>
          </a:bodyPr>
          <a:lstStyle/>
          <a:p>
            <a:pPr algn="ctr"/>
            <a:r>
              <a:rPr lang="en-US" altLang="zh-Hans" sz="5867" b="1" dirty="0">
                <a:latin typeface="Arial Unicode MS" pitchFamily="34" charset="-122"/>
                <a:ea typeface="Arial Unicode MS" pitchFamily="34" charset="-122"/>
                <a:cs typeface="Arial Unicode MS" pitchFamily="34" charset="-122"/>
              </a:rPr>
              <a:t>01</a:t>
            </a:r>
            <a:endParaRPr lang="zh-Hans" altLang="en-US" sz="5867" b="1" dirty="0">
              <a:latin typeface="Arial Unicode MS" pitchFamily="34" charset="-122"/>
              <a:ea typeface="Arial Unicode MS" pitchFamily="34" charset="-122"/>
              <a:cs typeface="Arial Unicode MS" pitchFamily="34" charset="-122"/>
            </a:endParaRPr>
          </a:p>
        </p:txBody>
      </p:sp>
      <p:sp>
        <p:nvSpPr>
          <p:cNvPr id="137" name="TextBox 136"/>
          <p:cNvSpPr txBox="1"/>
          <p:nvPr/>
        </p:nvSpPr>
        <p:spPr>
          <a:xfrm>
            <a:off x="6472970" y="2317817"/>
            <a:ext cx="1148268" cy="995209"/>
          </a:xfrm>
          <a:prstGeom prst="rect">
            <a:avLst/>
          </a:prstGeom>
          <a:noFill/>
        </p:spPr>
        <p:txBody>
          <a:bodyPr wrap="square" rtlCol="0">
            <a:spAutoFit/>
          </a:bodyPr>
          <a:lstStyle/>
          <a:p>
            <a:pPr algn="ctr"/>
            <a:r>
              <a:rPr lang="en-US" altLang="zh-Hans" sz="5867" b="1" dirty="0">
                <a:solidFill>
                  <a:schemeClr val="bg1"/>
                </a:solidFill>
                <a:latin typeface="Arial Unicode MS" pitchFamily="34" charset="-122"/>
                <a:ea typeface="Arial Unicode MS" pitchFamily="34" charset="-122"/>
                <a:cs typeface="Arial Unicode MS" pitchFamily="34" charset="-122"/>
              </a:rPr>
              <a:t>02</a:t>
            </a:r>
            <a:endParaRPr lang="zh-Hans" altLang="en-US" sz="5867" b="1" dirty="0">
              <a:solidFill>
                <a:schemeClr val="bg1"/>
              </a:solidFill>
              <a:latin typeface="Arial Unicode MS" pitchFamily="34" charset="-122"/>
              <a:ea typeface="Arial Unicode MS" pitchFamily="34" charset="-122"/>
              <a:cs typeface="Arial Unicode MS" pitchFamily="34" charset="-122"/>
            </a:endParaRPr>
          </a:p>
        </p:txBody>
      </p:sp>
      <p:sp>
        <p:nvSpPr>
          <p:cNvPr id="138" name="TextBox 137"/>
          <p:cNvSpPr txBox="1"/>
          <p:nvPr/>
        </p:nvSpPr>
        <p:spPr>
          <a:xfrm>
            <a:off x="6474353" y="3719426"/>
            <a:ext cx="1148269" cy="995209"/>
          </a:xfrm>
          <a:prstGeom prst="rect">
            <a:avLst/>
          </a:prstGeom>
          <a:noFill/>
        </p:spPr>
        <p:txBody>
          <a:bodyPr wrap="square" rtlCol="0">
            <a:spAutoFit/>
          </a:bodyPr>
          <a:lstStyle/>
          <a:p>
            <a:pPr algn="ctr"/>
            <a:r>
              <a:rPr lang="en-US" altLang="zh-Hans" sz="5867" b="1" dirty="0">
                <a:latin typeface="Arial Unicode MS" pitchFamily="34" charset="-122"/>
                <a:ea typeface="Arial Unicode MS" pitchFamily="34" charset="-122"/>
                <a:cs typeface="Arial Unicode MS" pitchFamily="34" charset="-122"/>
              </a:rPr>
              <a:t>04</a:t>
            </a:r>
            <a:endParaRPr lang="zh-Hans" altLang="en-US" sz="5867" b="1" dirty="0">
              <a:latin typeface="Arial Unicode MS" pitchFamily="34" charset="-122"/>
              <a:ea typeface="Arial Unicode MS" pitchFamily="34" charset="-122"/>
              <a:cs typeface="Arial Unicode MS" pitchFamily="34" charset="-122"/>
            </a:endParaRPr>
          </a:p>
        </p:txBody>
      </p:sp>
      <p:sp>
        <p:nvSpPr>
          <p:cNvPr id="139" name="TextBox 138"/>
          <p:cNvSpPr txBox="1"/>
          <p:nvPr/>
        </p:nvSpPr>
        <p:spPr>
          <a:xfrm>
            <a:off x="4552174" y="3714766"/>
            <a:ext cx="1121559" cy="995209"/>
          </a:xfrm>
          <a:prstGeom prst="rect">
            <a:avLst/>
          </a:prstGeom>
          <a:noFill/>
        </p:spPr>
        <p:txBody>
          <a:bodyPr wrap="square" rtlCol="0">
            <a:spAutoFit/>
          </a:bodyPr>
          <a:lstStyle/>
          <a:p>
            <a:pPr algn="ctr"/>
            <a:r>
              <a:rPr lang="en-US" altLang="zh-Hans" sz="5867" b="1" dirty="0">
                <a:solidFill>
                  <a:schemeClr val="bg1"/>
                </a:solidFill>
                <a:latin typeface="Arial Unicode MS" pitchFamily="34" charset="-122"/>
                <a:ea typeface="Arial Unicode MS" pitchFamily="34" charset="-122"/>
                <a:cs typeface="Arial Unicode MS" pitchFamily="34" charset="-122"/>
              </a:rPr>
              <a:t>03</a:t>
            </a:r>
            <a:endParaRPr lang="zh-Hans" altLang="en-US" sz="5867" b="1" dirty="0">
              <a:solidFill>
                <a:schemeClr val="bg1"/>
              </a:solidFill>
              <a:latin typeface="Arial Unicode MS" pitchFamily="34" charset="-122"/>
              <a:ea typeface="Arial Unicode MS" pitchFamily="34" charset="-122"/>
              <a:cs typeface="Arial Unicode MS" pitchFamily="34" charset="-122"/>
            </a:endParaRPr>
          </a:p>
        </p:txBody>
      </p:sp>
      <p:sp>
        <p:nvSpPr>
          <p:cNvPr id="2049" name="TextBox 2048"/>
          <p:cNvSpPr txBox="1"/>
          <p:nvPr/>
        </p:nvSpPr>
        <p:spPr>
          <a:xfrm>
            <a:off x="5191050" y="752071"/>
            <a:ext cx="1826141" cy="1077346"/>
          </a:xfrm>
          <a:prstGeom prst="rect">
            <a:avLst/>
          </a:prstGeom>
          <a:noFill/>
        </p:spPr>
        <p:txBody>
          <a:bodyPr wrap="none" rtlCol="0">
            <a:spAutoFit/>
          </a:bodyPr>
          <a:lstStyle/>
          <a:p>
            <a:pPr algn="ctr"/>
            <a:r>
              <a:rPr lang="zh-CN" altLang="en-US" sz="6401" b="1" dirty="0">
                <a:solidFill>
                  <a:srgbClr val="1C2B38"/>
                </a:solidFill>
                <a:latin typeface="+mj-lt"/>
                <a:ea typeface="微软雅黑" panose="020B0503020204020204" pitchFamily="34" charset="-122"/>
              </a:rPr>
              <a:t>目录</a:t>
            </a:r>
            <a:endParaRPr lang="zh-Hans" altLang="en-US" sz="6401" b="1" dirty="0">
              <a:solidFill>
                <a:srgbClr val="1C2B38"/>
              </a:solidFill>
              <a:latin typeface="+mj-lt"/>
              <a:ea typeface="微软雅黑" panose="020B0503020204020204" pitchFamily="34" charset="-122"/>
            </a:endParaRPr>
          </a:p>
        </p:txBody>
      </p:sp>
      <p:grpSp>
        <p:nvGrpSpPr>
          <p:cNvPr id="162" name="组合 161"/>
          <p:cNvGrpSpPr>
            <a:grpSpLocks noChangeAspect="1"/>
          </p:cNvGrpSpPr>
          <p:nvPr/>
        </p:nvGrpSpPr>
        <p:grpSpPr>
          <a:xfrm>
            <a:off x="3421442" y="1036364"/>
            <a:ext cx="655324" cy="539411"/>
            <a:chOff x="1928813" y="1763600"/>
            <a:chExt cx="1373188" cy="1130300"/>
          </a:xfrm>
        </p:grpSpPr>
        <p:sp>
          <p:nvSpPr>
            <p:cNvPr id="164" name="Rectangle 25"/>
            <p:cNvSpPr>
              <a:spLocks noChangeArrowheads="1"/>
            </p:cNvSpPr>
            <p:nvPr/>
          </p:nvSpPr>
          <p:spPr bwMode="auto">
            <a:xfrm>
              <a:off x="1928813" y="2747850"/>
              <a:ext cx="231775" cy="146050"/>
            </a:xfrm>
            <a:prstGeom prst="rect">
              <a:avLst/>
            </a:prstGeom>
            <a:solidFill>
              <a:srgbClr val="FEA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Hans" altLang="en-US" sz="2401" dirty="0">
                <a:latin typeface="微软雅黑" panose="020B0503020204020204" pitchFamily="34" charset="-122"/>
                <a:ea typeface="微软雅黑" panose="020B0503020204020204" pitchFamily="34" charset="-122"/>
              </a:endParaRPr>
            </a:p>
          </p:txBody>
        </p:sp>
        <p:sp>
          <p:nvSpPr>
            <p:cNvPr id="165" name="Rectangle 26"/>
            <p:cNvSpPr>
              <a:spLocks noChangeArrowheads="1"/>
            </p:cNvSpPr>
            <p:nvPr/>
          </p:nvSpPr>
          <p:spPr bwMode="auto">
            <a:xfrm>
              <a:off x="2160588" y="2473212"/>
              <a:ext cx="223838" cy="420687"/>
            </a:xfrm>
            <a:prstGeom prst="rect">
              <a:avLst/>
            </a:prstGeom>
            <a:solidFill>
              <a:srgbClr val="FFCC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Hans" altLang="en-US" sz="2401" dirty="0">
                <a:latin typeface="微软雅黑" panose="020B0503020204020204" pitchFamily="34" charset="-122"/>
                <a:ea typeface="微软雅黑" panose="020B0503020204020204" pitchFamily="34" charset="-122"/>
              </a:endParaRPr>
            </a:p>
          </p:txBody>
        </p:sp>
        <p:sp>
          <p:nvSpPr>
            <p:cNvPr id="166" name="Rectangle 27"/>
            <p:cNvSpPr>
              <a:spLocks noChangeArrowheads="1"/>
            </p:cNvSpPr>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Hans" altLang="en-US" sz="2401" dirty="0">
                <a:latin typeface="微软雅黑" panose="020B0503020204020204" pitchFamily="34" charset="-122"/>
                <a:ea typeface="微软雅黑" panose="020B0503020204020204" pitchFamily="34" charset="-122"/>
              </a:endParaRPr>
            </a:p>
          </p:txBody>
        </p:sp>
        <p:sp>
          <p:nvSpPr>
            <p:cNvPr id="167" name="Rectangle 28"/>
            <p:cNvSpPr>
              <a:spLocks noChangeArrowheads="1"/>
            </p:cNvSpPr>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Hans" altLang="en-US" sz="2401" dirty="0">
                <a:latin typeface="微软雅黑" panose="020B0503020204020204" pitchFamily="34" charset="-122"/>
                <a:ea typeface="微软雅黑" panose="020B0503020204020204" pitchFamily="34" charset="-122"/>
              </a:endParaRPr>
            </a:p>
          </p:txBody>
        </p:sp>
        <p:sp>
          <p:nvSpPr>
            <p:cNvPr id="168" name="Rectangle 29"/>
            <p:cNvSpPr>
              <a:spLocks noChangeArrowheads="1"/>
            </p:cNvSpPr>
            <p:nvPr/>
          </p:nvSpPr>
          <p:spPr bwMode="auto">
            <a:xfrm>
              <a:off x="2846387" y="2406538"/>
              <a:ext cx="225424" cy="487362"/>
            </a:xfrm>
            <a:prstGeom prst="rect">
              <a:avLst/>
            </a:prstGeom>
            <a:solidFill>
              <a:srgbClr val="FFCC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Hans" altLang="en-US" sz="2401" dirty="0">
                <a:latin typeface="微软雅黑" panose="020B0503020204020204" pitchFamily="34" charset="-122"/>
                <a:ea typeface="微软雅黑" panose="020B0503020204020204" pitchFamily="34" charset="-122"/>
              </a:endParaRPr>
            </a:p>
          </p:txBody>
        </p:sp>
        <p:sp>
          <p:nvSpPr>
            <p:cNvPr id="169" name="Rectangle 30"/>
            <p:cNvSpPr>
              <a:spLocks noChangeArrowheads="1"/>
            </p:cNvSpPr>
            <p:nvPr/>
          </p:nvSpPr>
          <p:spPr bwMode="auto">
            <a:xfrm>
              <a:off x="3071813" y="2692287"/>
              <a:ext cx="230188" cy="201612"/>
            </a:xfrm>
            <a:prstGeom prst="rect">
              <a:avLst/>
            </a:prstGeom>
            <a:solidFill>
              <a:srgbClr val="FEA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Hans" altLang="en-US" sz="2401" dirty="0">
                <a:latin typeface="微软雅黑" panose="020B0503020204020204" pitchFamily="34" charset="-122"/>
                <a:ea typeface="微软雅黑" panose="020B0503020204020204" pitchFamily="34" charset="-122"/>
              </a:endParaRPr>
            </a:p>
          </p:txBody>
        </p:sp>
      </p:grpSp>
      <p:grpSp>
        <p:nvGrpSpPr>
          <p:cNvPr id="170" name="组合 169"/>
          <p:cNvGrpSpPr>
            <a:grpSpLocks noChangeAspect="1"/>
          </p:cNvGrpSpPr>
          <p:nvPr/>
        </p:nvGrpSpPr>
        <p:grpSpPr>
          <a:xfrm flipH="1">
            <a:off x="8115237" y="1036364"/>
            <a:ext cx="655324" cy="539411"/>
            <a:chOff x="1928813" y="1763600"/>
            <a:chExt cx="1373188" cy="1130300"/>
          </a:xfrm>
        </p:grpSpPr>
        <p:sp>
          <p:nvSpPr>
            <p:cNvPr id="172" name="Rectangle 25"/>
            <p:cNvSpPr>
              <a:spLocks noChangeArrowheads="1"/>
            </p:cNvSpPr>
            <p:nvPr/>
          </p:nvSpPr>
          <p:spPr bwMode="auto">
            <a:xfrm>
              <a:off x="1928813" y="2747850"/>
              <a:ext cx="231775" cy="146050"/>
            </a:xfrm>
            <a:prstGeom prst="rect">
              <a:avLst/>
            </a:prstGeom>
            <a:solidFill>
              <a:srgbClr val="FEA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Hans" altLang="en-US" sz="2401" dirty="0">
                <a:latin typeface="微软雅黑" panose="020B0503020204020204" pitchFamily="34" charset="-122"/>
                <a:ea typeface="微软雅黑" panose="020B0503020204020204" pitchFamily="34" charset="-122"/>
              </a:endParaRPr>
            </a:p>
          </p:txBody>
        </p:sp>
        <p:sp>
          <p:nvSpPr>
            <p:cNvPr id="173" name="Rectangle 26"/>
            <p:cNvSpPr>
              <a:spLocks noChangeArrowheads="1"/>
            </p:cNvSpPr>
            <p:nvPr/>
          </p:nvSpPr>
          <p:spPr bwMode="auto">
            <a:xfrm>
              <a:off x="2160588" y="2473212"/>
              <a:ext cx="223838" cy="420687"/>
            </a:xfrm>
            <a:prstGeom prst="rect">
              <a:avLst/>
            </a:prstGeom>
            <a:solidFill>
              <a:srgbClr val="FFCC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Hans" altLang="en-US" sz="2401" dirty="0">
                <a:latin typeface="微软雅黑" panose="020B0503020204020204" pitchFamily="34" charset="-122"/>
                <a:ea typeface="微软雅黑" panose="020B0503020204020204" pitchFamily="34" charset="-122"/>
              </a:endParaRPr>
            </a:p>
          </p:txBody>
        </p:sp>
        <p:sp>
          <p:nvSpPr>
            <p:cNvPr id="174" name="Rectangle 27"/>
            <p:cNvSpPr>
              <a:spLocks noChangeArrowheads="1"/>
            </p:cNvSpPr>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Hans" altLang="en-US" sz="2401" dirty="0">
                <a:latin typeface="微软雅黑" panose="020B0503020204020204" pitchFamily="34" charset="-122"/>
                <a:ea typeface="微软雅黑" panose="020B0503020204020204" pitchFamily="34" charset="-122"/>
              </a:endParaRPr>
            </a:p>
          </p:txBody>
        </p:sp>
        <p:sp>
          <p:nvSpPr>
            <p:cNvPr id="175" name="Rectangle 28"/>
            <p:cNvSpPr>
              <a:spLocks noChangeArrowheads="1"/>
            </p:cNvSpPr>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Hans" altLang="en-US" sz="2401" dirty="0">
                <a:latin typeface="微软雅黑" panose="020B0503020204020204" pitchFamily="34" charset="-122"/>
                <a:ea typeface="微软雅黑" panose="020B0503020204020204" pitchFamily="34" charset="-122"/>
              </a:endParaRPr>
            </a:p>
          </p:txBody>
        </p:sp>
        <p:sp>
          <p:nvSpPr>
            <p:cNvPr id="176" name="Rectangle 29"/>
            <p:cNvSpPr>
              <a:spLocks noChangeArrowheads="1"/>
            </p:cNvSpPr>
            <p:nvPr/>
          </p:nvSpPr>
          <p:spPr bwMode="auto">
            <a:xfrm>
              <a:off x="2846388" y="2406537"/>
              <a:ext cx="225425" cy="487362"/>
            </a:xfrm>
            <a:prstGeom prst="rect">
              <a:avLst/>
            </a:prstGeom>
            <a:solidFill>
              <a:srgbClr val="FFCC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Hans" altLang="en-US" sz="2401" dirty="0">
                <a:latin typeface="微软雅黑" panose="020B0503020204020204" pitchFamily="34" charset="-122"/>
                <a:ea typeface="微软雅黑" panose="020B0503020204020204" pitchFamily="34" charset="-122"/>
              </a:endParaRPr>
            </a:p>
          </p:txBody>
        </p:sp>
        <p:sp>
          <p:nvSpPr>
            <p:cNvPr id="177" name="Rectangle 30"/>
            <p:cNvSpPr>
              <a:spLocks noChangeArrowheads="1"/>
            </p:cNvSpPr>
            <p:nvPr/>
          </p:nvSpPr>
          <p:spPr bwMode="auto">
            <a:xfrm>
              <a:off x="3071813" y="2692287"/>
              <a:ext cx="230188" cy="201612"/>
            </a:xfrm>
            <a:prstGeom prst="rect">
              <a:avLst/>
            </a:prstGeom>
            <a:solidFill>
              <a:srgbClr val="FEA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Hans" altLang="en-US" sz="2401" dirty="0">
                <a:latin typeface="微软雅黑" panose="020B0503020204020204" pitchFamily="34" charset="-122"/>
                <a:ea typeface="微软雅黑" panose="020B0503020204020204" pitchFamily="34" charset="-122"/>
              </a:endParaRPr>
            </a:p>
          </p:txBody>
        </p:sp>
      </p:grpSp>
      <p:sp>
        <p:nvSpPr>
          <p:cNvPr id="37" name="矩形 36"/>
          <p:cNvSpPr/>
          <p:nvPr/>
        </p:nvSpPr>
        <p:spPr>
          <a:xfrm>
            <a:off x="1854622" y="2526498"/>
            <a:ext cx="1826141" cy="584775"/>
          </a:xfrm>
          <a:prstGeom prst="rect">
            <a:avLst/>
          </a:prstGeom>
        </p:spPr>
        <p:txBody>
          <a:bodyPr wrap="none">
            <a:spAutoFit/>
          </a:bodyPr>
          <a:lstStyle/>
          <a:p>
            <a:pPr algn="ctr"/>
            <a:r>
              <a:rPr lang="zh-CN" altLang="en-US" sz="3200" b="1" dirty="0">
                <a:latin typeface="微软雅黑" panose="020B0503020204020204" pitchFamily="34" charset="-122"/>
                <a:ea typeface="微软雅黑" panose="020B0503020204020204" pitchFamily="34" charset="-122"/>
              </a:rPr>
              <a:t>赛题介绍</a:t>
            </a:r>
            <a:endParaRPr lang="zh-Hans" altLang="en-US" sz="3200" b="1" dirty="0">
              <a:latin typeface="微软雅黑" panose="020B0503020204020204" pitchFamily="34" charset="-122"/>
              <a:ea typeface="微软雅黑" panose="020B0503020204020204" pitchFamily="34" charset="-122"/>
            </a:endParaRPr>
          </a:p>
        </p:txBody>
      </p:sp>
      <p:sp>
        <p:nvSpPr>
          <p:cNvPr id="44" name="矩形 43"/>
          <p:cNvSpPr/>
          <p:nvPr/>
        </p:nvSpPr>
        <p:spPr>
          <a:xfrm>
            <a:off x="1854623" y="3910679"/>
            <a:ext cx="1826141" cy="584775"/>
          </a:xfrm>
          <a:prstGeom prst="rect">
            <a:avLst/>
          </a:prstGeom>
        </p:spPr>
        <p:txBody>
          <a:bodyPr wrap="non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数据处理</a:t>
            </a:r>
            <a:endParaRPr lang="zh-Hans" altLang="en-US" sz="3200" b="1"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8291438" y="3899823"/>
            <a:ext cx="1826141" cy="584775"/>
          </a:xfrm>
          <a:prstGeom prst="rect">
            <a:avLst/>
          </a:prstGeom>
        </p:spPr>
        <p:txBody>
          <a:bodyPr wrap="none">
            <a:spAutoFit/>
          </a:bodyPr>
          <a:lstStyle/>
          <a:p>
            <a:pPr algn="ctr"/>
            <a:r>
              <a:rPr lang="zh-CN" altLang="en-US" sz="3200" b="1" dirty="0">
                <a:latin typeface="微软雅黑" panose="020B0503020204020204" pitchFamily="34" charset="-122"/>
                <a:ea typeface="微软雅黑" panose="020B0503020204020204" pitchFamily="34" charset="-122"/>
              </a:rPr>
              <a:t>算法分析</a:t>
            </a:r>
            <a:endParaRPr lang="zh-Hans" altLang="en-US" sz="3200" b="1" dirty="0">
              <a:latin typeface="微软雅黑" panose="020B0503020204020204" pitchFamily="34" charset="-122"/>
              <a:ea typeface="微软雅黑" panose="020B0503020204020204" pitchFamily="34" charset="-122"/>
            </a:endParaRPr>
          </a:p>
        </p:txBody>
      </p:sp>
      <p:sp>
        <p:nvSpPr>
          <p:cNvPr id="46" name="矩形 45"/>
          <p:cNvSpPr/>
          <p:nvPr/>
        </p:nvSpPr>
        <p:spPr>
          <a:xfrm>
            <a:off x="8389628" y="2517136"/>
            <a:ext cx="1947970" cy="584775"/>
          </a:xfrm>
          <a:prstGeom prst="rect">
            <a:avLst/>
          </a:prstGeom>
        </p:spPr>
        <p:txBody>
          <a:bodyPr wrap="none">
            <a:spAutoFit/>
          </a:bodyPr>
          <a:lstStyle/>
          <a:p>
            <a:pPr algn="ctr"/>
            <a:r>
              <a:rPr lang="en-US" altLang="zh-Hans" sz="3200" b="1" dirty="0">
                <a:solidFill>
                  <a:schemeClr val="bg1"/>
                </a:solidFill>
                <a:latin typeface="微软雅黑" panose="020B0503020204020204" pitchFamily="34" charset="-122"/>
                <a:ea typeface="微软雅黑" panose="020B0503020204020204" pitchFamily="34" charset="-122"/>
              </a:rPr>
              <a:t> </a:t>
            </a:r>
            <a:r>
              <a:rPr lang="zh-CN" altLang="en-US" sz="3200" b="1" dirty="0">
                <a:solidFill>
                  <a:schemeClr val="bg1"/>
                </a:solidFill>
                <a:latin typeface="微软雅黑" panose="020B0503020204020204" pitchFamily="34" charset="-122"/>
                <a:ea typeface="微软雅黑" panose="020B0503020204020204" pitchFamily="34" charset="-122"/>
              </a:rPr>
              <a:t>数据分析</a:t>
            </a:r>
            <a:endParaRPr lang="en-US" altLang="zh-Hans" sz="3200" b="1" dirty="0">
              <a:solidFill>
                <a:schemeClr val="bg1"/>
              </a:solidFill>
              <a:latin typeface="微软雅黑" panose="020B0503020204020204" pitchFamily="34" charset="-122"/>
              <a:ea typeface="微软雅黑" panose="020B0503020204020204" pitchFamily="34" charset="-122"/>
            </a:endParaRPr>
          </a:p>
        </p:txBody>
      </p:sp>
      <p:grpSp>
        <p:nvGrpSpPr>
          <p:cNvPr id="59" name="组合 58"/>
          <p:cNvGrpSpPr/>
          <p:nvPr/>
        </p:nvGrpSpPr>
        <p:grpSpPr>
          <a:xfrm>
            <a:off x="798274" y="4995884"/>
            <a:ext cx="5202981" cy="1144365"/>
            <a:chOff x="258284" y="2184339"/>
            <a:chExt cx="3902236" cy="858274"/>
          </a:xfrm>
        </p:grpSpPr>
        <p:sp>
          <p:nvSpPr>
            <p:cNvPr id="60" name="圆角矩形 59"/>
            <p:cNvSpPr/>
            <p:nvPr/>
          </p:nvSpPr>
          <p:spPr>
            <a:xfrm>
              <a:off x="258284" y="2184339"/>
              <a:ext cx="3646204" cy="858274"/>
            </a:xfrm>
            <a:prstGeom prst="roundRect">
              <a:avLst>
                <a:gd name="adj" fmla="val 1027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 altLang="en-US" sz="2401" dirty="0">
                <a:latin typeface="微软雅黑" panose="020B0503020204020204" pitchFamily="34" charset="-122"/>
                <a:ea typeface="微软雅黑" panose="020B0503020204020204" pitchFamily="34" charset="-122"/>
              </a:endParaRPr>
            </a:p>
          </p:txBody>
        </p:sp>
        <p:sp>
          <p:nvSpPr>
            <p:cNvPr id="61" name="等腰三角形 60"/>
            <p:cNvSpPr/>
            <p:nvPr/>
          </p:nvSpPr>
          <p:spPr>
            <a:xfrm rot="5400000">
              <a:off x="3945636" y="2487168"/>
              <a:ext cx="173736" cy="256032"/>
            </a:xfrm>
            <a:prstGeom prst="triangle">
              <a:avLst/>
            </a:prstGeom>
            <a:solidFill>
              <a:srgbClr val="FFCC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 altLang="en-US" sz="2401" dirty="0">
                <a:latin typeface="微软雅黑" panose="020B0503020204020204" pitchFamily="34" charset="-122"/>
                <a:ea typeface="微软雅黑" panose="020B0503020204020204" pitchFamily="34" charset="-122"/>
              </a:endParaRPr>
            </a:p>
          </p:txBody>
        </p:sp>
      </p:grpSp>
      <p:sp>
        <p:nvSpPr>
          <p:cNvPr id="62" name="Line 21"/>
          <p:cNvSpPr>
            <a:spLocks noChangeShapeType="1"/>
          </p:cNvSpPr>
          <p:nvPr/>
        </p:nvSpPr>
        <p:spPr bwMode="auto">
          <a:xfrm flipH="1">
            <a:off x="2024116" y="5528507"/>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Hans" altLang="en-US" sz="2401" dirty="0">
              <a:latin typeface="微软雅黑" panose="020B0503020204020204" pitchFamily="34" charset="-122"/>
              <a:ea typeface="微软雅黑" panose="020B0503020204020204" pitchFamily="34" charset="-122"/>
            </a:endParaRPr>
          </a:p>
        </p:txBody>
      </p:sp>
      <p:sp>
        <p:nvSpPr>
          <p:cNvPr id="63" name="Line 22"/>
          <p:cNvSpPr>
            <a:spLocks noChangeShapeType="1"/>
          </p:cNvSpPr>
          <p:nvPr/>
        </p:nvSpPr>
        <p:spPr bwMode="auto">
          <a:xfrm flipH="1">
            <a:off x="2024116" y="5528507"/>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Hans" altLang="en-US" sz="2401" dirty="0">
              <a:latin typeface="微软雅黑" panose="020B0503020204020204" pitchFamily="34" charset="-122"/>
              <a:ea typeface="微软雅黑" panose="020B0503020204020204" pitchFamily="34" charset="-122"/>
            </a:endParaRPr>
          </a:p>
        </p:txBody>
      </p:sp>
      <p:sp>
        <p:nvSpPr>
          <p:cNvPr id="64" name="TextBox 2067"/>
          <p:cNvSpPr txBox="1"/>
          <p:nvPr/>
        </p:nvSpPr>
        <p:spPr>
          <a:xfrm flipH="1">
            <a:off x="4527308" y="5055836"/>
            <a:ext cx="1121559" cy="995209"/>
          </a:xfrm>
          <a:prstGeom prst="rect">
            <a:avLst/>
          </a:prstGeom>
          <a:noFill/>
        </p:spPr>
        <p:txBody>
          <a:bodyPr wrap="square" rtlCol="0">
            <a:spAutoFit/>
          </a:bodyPr>
          <a:lstStyle/>
          <a:p>
            <a:pPr algn="ctr"/>
            <a:r>
              <a:rPr lang="en-US" altLang="zh-Hans" sz="5867" b="1" dirty="0">
                <a:latin typeface="Arial Unicode MS" pitchFamily="34" charset="-122"/>
                <a:ea typeface="Arial Unicode MS" pitchFamily="34" charset="-122"/>
                <a:cs typeface="Arial Unicode MS" pitchFamily="34" charset="-122"/>
              </a:rPr>
              <a:t>05</a:t>
            </a:r>
            <a:endParaRPr lang="zh-Hans" altLang="en-US" sz="5867" b="1" dirty="0">
              <a:latin typeface="Arial Unicode MS" pitchFamily="34" charset="-122"/>
              <a:ea typeface="Arial Unicode MS" pitchFamily="34" charset="-122"/>
              <a:cs typeface="Arial Unicode MS" pitchFamily="34" charset="-122"/>
            </a:endParaRPr>
          </a:p>
        </p:txBody>
      </p:sp>
      <p:sp>
        <p:nvSpPr>
          <p:cNvPr id="65" name="矩形 64"/>
          <p:cNvSpPr/>
          <p:nvPr/>
        </p:nvSpPr>
        <p:spPr>
          <a:xfrm>
            <a:off x="1832081" y="5264517"/>
            <a:ext cx="1826141" cy="584775"/>
          </a:xfrm>
          <a:prstGeom prst="rect">
            <a:avLst/>
          </a:prstGeom>
        </p:spPr>
        <p:txBody>
          <a:bodyPr wrap="none">
            <a:spAutoFit/>
          </a:bodyPr>
          <a:lstStyle/>
          <a:p>
            <a:pPr algn="ctr"/>
            <a:r>
              <a:rPr lang="zh-CN" altLang="en-US" sz="3200" b="1" dirty="0">
                <a:latin typeface="微软雅黑" panose="020B0503020204020204" pitchFamily="34" charset="-122"/>
                <a:ea typeface="微软雅黑" panose="020B0503020204020204" pitchFamily="34" charset="-122"/>
              </a:rPr>
              <a:t>模型分析</a:t>
            </a:r>
            <a:endParaRPr lang="zh-Hans" altLang="en-US" sz="3200" b="1" dirty="0">
              <a:latin typeface="微软雅黑" panose="020B0503020204020204" pitchFamily="34" charset="-122"/>
              <a:ea typeface="微软雅黑" panose="020B0503020204020204" pitchFamily="34" charset="-122"/>
            </a:endParaRPr>
          </a:p>
        </p:txBody>
      </p:sp>
      <p:grpSp>
        <p:nvGrpSpPr>
          <p:cNvPr id="66" name="组合 65"/>
          <p:cNvGrpSpPr/>
          <p:nvPr/>
        </p:nvGrpSpPr>
        <p:grpSpPr>
          <a:xfrm flipH="1">
            <a:off x="6119751" y="5002832"/>
            <a:ext cx="5280751" cy="1144365"/>
            <a:chOff x="199957" y="2184339"/>
            <a:chExt cx="3960563" cy="858274"/>
          </a:xfrm>
          <a:solidFill>
            <a:srgbClr val="1C2B38"/>
          </a:solidFill>
        </p:grpSpPr>
        <p:sp>
          <p:nvSpPr>
            <p:cNvPr id="67" name="圆角矩形 66"/>
            <p:cNvSpPr/>
            <p:nvPr/>
          </p:nvSpPr>
          <p:spPr>
            <a:xfrm>
              <a:off x="199957" y="2184339"/>
              <a:ext cx="3704531" cy="858274"/>
            </a:xfrm>
            <a:prstGeom prst="roundRect">
              <a:avLst>
                <a:gd name="adj" fmla="val 10275"/>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 altLang="en-US" sz="2401" dirty="0">
                <a:latin typeface="微软雅黑" panose="020B0503020204020204" pitchFamily="34" charset="-122"/>
                <a:ea typeface="微软雅黑" panose="020B0503020204020204" pitchFamily="34" charset="-122"/>
              </a:endParaRPr>
            </a:p>
          </p:txBody>
        </p:sp>
        <p:sp>
          <p:nvSpPr>
            <p:cNvPr id="68" name="等腰三角形 67"/>
            <p:cNvSpPr/>
            <p:nvPr/>
          </p:nvSpPr>
          <p:spPr>
            <a:xfrm rot="5400000">
              <a:off x="3945636" y="2487168"/>
              <a:ext cx="173736" cy="256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 altLang="en-US" sz="2401" dirty="0">
                <a:latin typeface="微软雅黑" panose="020B0503020204020204" pitchFamily="34" charset="-122"/>
                <a:ea typeface="微软雅黑" panose="020B0503020204020204" pitchFamily="34" charset="-122"/>
              </a:endParaRPr>
            </a:p>
          </p:txBody>
        </p:sp>
      </p:grpSp>
      <p:sp>
        <p:nvSpPr>
          <p:cNvPr id="69" name="TextBox 136"/>
          <p:cNvSpPr txBox="1"/>
          <p:nvPr/>
        </p:nvSpPr>
        <p:spPr>
          <a:xfrm>
            <a:off x="6472970" y="5062782"/>
            <a:ext cx="1148268" cy="995209"/>
          </a:xfrm>
          <a:prstGeom prst="rect">
            <a:avLst/>
          </a:prstGeom>
          <a:noFill/>
        </p:spPr>
        <p:txBody>
          <a:bodyPr wrap="square" rtlCol="0">
            <a:spAutoFit/>
          </a:bodyPr>
          <a:lstStyle/>
          <a:p>
            <a:pPr algn="ctr"/>
            <a:r>
              <a:rPr lang="en-US" altLang="zh-Hans" sz="5867" b="1" dirty="0">
                <a:solidFill>
                  <a:schemeClr val="bg1"/>
                </a:solidFill>
                <a:latin typeface="Arial Unicode MS" pitchFamily="34" charset="-122"/>
                <a:ea typeface="Arial Unicode MS" pitchFamily="34" charset="-122"/>
                <a:cs typeface="Arial Unicode MS" pitchFamily="34" charset="-122"/>
              </a:rPr>
              <a:t>06</a:t>
            </a:r>
            <a:endParaRPr lang="zh-Hans" altLang="en-US" sz="5867" b="1" dirty="0">
              <a:solidFill>
                <a:schemeClr val="bg1"/>
              </a:solidFill>
              <a:latin typeface="Arial Unicode MS" pitchFamily="34" charset="-122"/>
              <a:ea typeface="Arial Unicode MS" pitchFamily="34" charset="-122"/>
              <a:cs typeface="Arial Unicode MS" pitchFamily="34" charset="-122"/>
            </a:endParaRPr>
          </a:p>
        </p:txBody>
      </p:sp>
      <p:sp>
        <p:nvSpPr>
          <p:cNvPr id="70" name="矩形 69"/>
          <p:cNvSpPr/>
          <p:nvPr/>
        </p:nvSpPr>
        <p:spPr>
          <a:xfrm>
            <a:off x="8860912" y="5262100"/>
            <a:ext cx="1005403" cy="584775"/>
          </a:xfrm>
          <a:prstGeom prst="rect">
            <a:avLst/>
          </a:prstGeom>
        </p:spPr>
        <p:txBody>
          <a:bodyPr wrap="non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总结</a:t>
            </a:r>
            <a:endParaRPr lang="zh-Hans" altLang="en-US" sz="3200" b="1" dirty="0">
              <a:solidFill>
                <a:schemeClr val="bg1"/>
              </a:solidFill>
              <a:latin typeface="微软雅黑" panose="020B0503020204020204" pitchFamily="34" charset="-122"/>
              <a:ea typeface="微软雅黑" panose="020B0503020204020204" pitchFamily="34" charset="-122"/>
            </a:endParaRPr>
          </a:p>
        </p:txBody>
      </p:sp>
      <p:grpSp>
        <p:nvGrpSpPr>
          <p:cNvPr id="56" name="组合 55"/>
          <p:cNvGrpSpPr/>
          <p:nvPr/>
        </p:nvGrpSpPr>
        <p:grpSpPr>
          <a:xfrm>
            <a:off x="0" y="-46965"/>
            <a:ext cx="12192000" cy="609268"/>
            <a:chOff x="0" y="-35224"/>
            <a:chExt cx="9144000" cy="426442"/>
          </a:xfrm>
        </p:grpSpPr>
        <p:sp>
          <p:nvSpPr>
            <p:cNvPr id="57" name="流程图: 过程 56"/>
            <p:cNvSpPr/>
            <p:nvPr/>
          </p:nvSpPr>
          <p:spPr>
            <a:xfrm>
              <a:off x="0" y="0"/>
              <a:ext cx="9144000" cy="391218"/>
            </a:xfrm>
            <a:prstGeom prst="flowChartProcess">
              <a:avLst/>
            </a:prstGeom>
            <a:gradFill flip="none" rotWithShape="1">
              <a:gsLst>
                <a:gs pos="0">
                  <a:srgbClr val="00B0F0"/>
                </a:gs>
                <a:gs pos="0">
                  <a:schemeClr val="accent5">
                    <a:lumMod val="5000"/>
                    <a:lumOff val="95000"/>
                  </a:schemeClr>
                </a:gs>
                <a:gs pos="0">
                  <a:srgbClr val="00B0F0"/>
                </a:gs>
                <a:gs pos="83000">
                  <a:srgbClr val="00B0F0"/>
                </a:gs>
                <a:gs pos="100000">
                  <a:srgbClr val="00B0F0"/>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1" dirty="0">
                <a:latin typeface="微软雅黑" panose="020B0503020204020204" pitchFamily="34" charset="-122"/>
                <a:ea typeface="微软雅黑" panose="020B0503020204020204" pitchFamily="34" charset="-122"/>
              </a:endParaRPr>
            </a:p>
          </p:txBody>
        </p:sp>
        <p:sp>
          <p:nvSpPr>
            <p:cNvPr id="58" name="矩形 57"/>
            <p:cNvSpPr/>
            <p:nvPr/>
          </p:nvSpPr>
          <p:spPr>
            <a:xfrm>
              <a:off x="269996" y="-35224"/>
              <a:ext cx="5325016" cy="409299"/>
            </a:xfrm>
            <a:prstGeom prst="rect">
              <a:avLst/>
            </a:prstGeom>
          </p:spPr>
          <p:txBody>
            <a:bodyPr wrap="none">
              <a:spAutoFit/>
            </a:bodyPr>
            <a:lstStyle/>
            <a:p>
              <a:r>
                <a:rPr lang="zh-CN" altLang="en-US" sz="3200" b="1" i="1" dirty="0" smtClean="0">
                  <a:latin typeface="微软雅黑" panose="020B0503020204020204" pitchFamily="34" charset="-122"/>
                  <a:ea typeface="微软雅黑" panose="020B0503020204020204" pitchFamily="34" charset="-122"/>
                </a:rPr>
                <a:t>第三届融</a:t>
              </a:r>
              <a:r>
                <a:rPr lang="en-US" altLang="zh-CN" sz="3200" b="1" i="1" dirty="0" smtClean="0">
                  <a:latin typeface="微软雅黑" panose="020B0503020204020204" pitchFamily="34" charset="-122"/>
                  <a:ea typeface="微软雅黑" panose="020B0503020204020204" pitchFamily="34" charset="-122"/>
                </a:rPr>
                <a:t>360</a:t>
              </a:r>
              <a:r>
                <a:rPr lang="zh-CN" altLang="en-US" sz="3200" b="1" i="1" dirty="0" smtClean="0">
                  <a:latin typeface="微软雅黑" panose="020B0503020204020204" pitchFamily="34" charset="-122"/>
                  <a:ea typeface="微软雅黑" panose="020B0503020204020204" pitchFamily="34" charset="-122"/>
                </a:rPr>
                <a:t>天机智能金融算法挑战赛</a:t>
              </a:r>
              <a:endParaRPr lang="zh-CN" altLang="en-US" sz="3200" b="1" i="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8073332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灯片编号占位符 45"/>
          <p:cNvSpPr>
            <a:spLocks noGrp="1"/>
          </p:cNvSpPr>
          <p:nvPr>
            <p:ph type="sldNum" sz="quarter" idx="12"/>
          </p:nvPr>
        </p:nvSpPr>
        <p:spPr/>
        <p:txBody>
          <a:bodyPr/>
          <a:lstStyle/>
          <a:p>
            <a:fld id="{B67B34C1-29DF-48A7-B438-B832F2B2885C}" type="slidenum">
              <a:rPr lang="zh-Hans" altLang="en-US" smtClean="0"/>
              <a:pPr/>
              <a:t>4</a:t>
            </a:fld>
            <a:endParaRPr lang="zh-Hans" altLang="en-US" dirty="0"/>
          </a:p>
        </p:txBody>
      </p:sp>
      <p:sp>
        <p:nvSpPr>
          <p:cNvPr id="50" name="矩形 49"/>
          <p:cNvSpPr/>
          <p:nvPr/>
        </p:nvSpPr>
        <p:spPr>
          <a:xfrm>
            <a:off x="352298" y="838691"/>
            <a:ext cx="207264" cy="609600"/>
          </a:xfrm>
          <a:prstGeom prst="rect">
            <a:avLst/>
          </a:prstGeom>
          <a:gradFill>
            <a:gsLst>
              <a:gs pos="0">
                <a:schemeClr val="accent5">
                  <a:lumMod val="5000"/>
                  <a:lumOff val="95000"/>
                </a:schemeClr>
              </a:gs>
              <a:gs pos="74000">
                <a:srgbClr val="1C2B38"/>
              </a:gs>
              <a:gs pos="83000">
                <a:srgbClr val="1C2B38"/>
              </a:gs>
              <a:gs pos="100000">
                <a:srgbClr val="1C2B38"/>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 altLang="en-US" sz="2401" dirty="0">
              <a:solidFill>
                <a:schemeClr val="accent5">
                  <a:lumMod val="50000"/>
                </a:schemeClr>
              </a:solidFill>
              <a:latin typeface="微软雅黑" panose="020B0503020204020204" pitchFamily="34" charset="-122"/>
              <a:ea typeface="微软雅黑" panose="020B0503020204020204" pitchFamily="34" charset="-122"/>
            </a:endParaRPr>
          </a:p>
        </p:txBody>
      </p:sp>
      <p:cxnSp>
        <p:nvCxnSpPr>
          <p:cNvPr id="55" name="直接连接符 54"/>
          <p:cNvCxnSpPr/>
          <p:nvPr/>
        </p:nvCxnSpPr>
        <p:spPr>
          <a:xfrm>
            <a:off x="644905" y="838691"/>
            <a:ext cx="0" cy="609600"/>
          </a:xfrm>
          <a:prstGeom prst="line">
            <a:avLst/>
          </a:prstGeom>
          <a:ln>
            <a:solidFill>
              <a:srgbClr val="1C2B38"/>
            </a:solidFill>
          </a:ln>
        </p:spPr>
        <p:style>
          <a:lnRef idx="3">
            <a:schemeClr val="dk1"/>
          </a:lnRef>
          <a:fillRef idx="0">
            <a:schemeClr val="dk1"/>
          </a:fillRef>
          <a:effectRef idx="2">
            <a:schemeClr val="dk1"/>
          </a:effectRef>
          <a:fontRef idx="minor">
            <a:schemeClr val="tx1"/>
          </a:fontRef>
        </p:style>
      </p:cxnSp>
      <p:sp>
        <p:nvSpPr>
          <p:cNvPr id="57" name="矩形 56"/>
          <p:cNvSpPr/>
          <p:nvPr/>
        </p:nvSpPr>
        <p:spPr>
          <a:xfrm>
            <a:off x="644906" y="773682"/>
            <a:ext cx="2538132" cy="584775"/>
          </a:xfrm>
          <a:prstGeom prst="rect">
            <a:avLst/>
          </a:prstGeom>
        </p:spPr>
        <p:txBody>
          <a:bodyPr wrap="square">
            <a:spAutoFit/>
          </a:bodyPr>
          <a:lstStyle/>
          <a:p>
            <a:pPr algn="ctr"/>
            <a:r>
              <a:rPr lang="en-US" altLang="zh-Hans" sz="3200" b="1" dirty="0">
                <a:solidFill>
                  <a:srgbClr val="1C2B38"/>
                </a:solidFill>
                <a:latin typeface="Arial Unicode MS" pitchFamily="34" charset="-122"/>
                <a:ea typeface="Arial Unicode MS" pitchFamily="34" charset="-122"/>
                <a:cs typeface="Arial Unicode MS" pitchFamily="34" charset="-122"/>
              </a:rPr>
              <a:t>1 </a:t>
            </a:r>
            <a:r>
              <a:rPr lang="en-US" altLang="zh-CN" sz="3200" b="1" dirty="0">
                <a:solidFill>
                  <a:srgbClr val="1C2B38"/>
                </a:solidFill>
                <a:latin typeface="Arial Unicode MS" pitchFamily="34" charset="-122"/>
                <a:ea typeface="Arial Unicode MS" pitchFamily="34" charset="-122"/>
                <a:cs typeface="Arial Unicode MS" pitchFamily="34" charset="-122"/>
              </a:rPr>
              <a:t>  </a:t>
            </a:r>
            <a:r>
              <a:rPr lang="zh-CN" altLang="en-US" sz="3200" b="1" dirty="0">
                <a:solidFill>
                  <a:srgbClr val="1C2B38"/>
                </a:solidFill>
                <a:latin typeface="Arial Unicode MS" pitchFamily="34" charset="-122"/>
                <a:ea typeface="Arial Unicode MS" pitchFamily="34" charset="-122"/>
                <a:cs typeface="Arial Unicode MS" pitchFamily="34" charset="-122"/>
              </a:rPr>
              <a:t>赛题介绍</a:t>
            </a:r>
            <a:endParaRPr lang="en-US" altLang="zh-Hans" sz="3200" b="1" dirty="0">
              <a:solidFill>
                <a:srgbClr val="1C2B38"/>
              </a:solidFill>
              <a:latin typeface="Arial Unicode MS" pitchFamily="34" charset="-122"/>
              <a:ea typeface="Arial Unicode MS" pitchFamily="34" charset="-122"/>
              <a:cs typeface="Arial Unicode MS" pitchFamily="34" charset="-122"/>
            </a:endParaRPr>
          </a:p>
        </p:txBody>
      </p:sp>
      <p:sp>
        <p:nvSpPr>
          <p:cNvPr id="12" name="AutoShape 275"/>
          <p:cNvSpPr>
            <a:spLocks noChangeAspect="1" noChangeArrowheads="1" noTextEdit="1"/>
          </p:cNvSpPr>
          <p:nvPr/>
        </p:nvSpPr>
        <p:spPr bwMode="auto">
          <a:xfrm>
            <a:off x="7614529" y="1999013"/>
            <a:ext cx="5746396" cy="4447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lstStyle/>
          <a:p>
            <a:endParaRPr lang="zh-Hans" altLang="en-US" sz="2401" dirty="0">
              <a:latin typeface="微软雅黑" panose="020B0503020204020204" pitchFamily="34" charset="-122"/>
              <a:ea typeface="微软雅黑" panose="020B0503020204020204" pitchFamily="34" charset="-122"/>
            </a:endParaRPr>
          </a:p>
        </p:txBody>
      </p:sp>
      <p:sp>
        <p:nvSpPr>
          <p:cNvPr id="62" name="流程图: 过程 61"/>
          <p:cNvSpPr/>
          <p:nvPr/>
        </p:nvSpPr>
        <p:spPr>
          <a:xfrm>
            <a:off x="0" y="0"/>
            <a:ext cx="12192000" cy="521624"/>
          </a:xfrm>
          <a:prstGeom prst="flowChartProcess">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1" dirty="0">
              <a:latin typeface="微软雅黑" panose="020B0503020204020204" pitchFamily="34" charset="-122"/>
              <a:ea typeface="微软雅黑" panose="020B0503020204020204" pitchFamily="34" charset="-122"/>
            </a:endParaRPr>
          </a:p>
        </p:txBody>
      </p:sp>
      <p:sp>
        <p:nvSpPr>
          <p:cNvPr id="33" name="矩形 32"/>
          <p:cNvSpPr/>
          <p:nvPr/>
        </p:nvSpPr>
        <p:spPr>
          <a:xfrm>
            <a:off x="359995" y="-46965"/>
            <a:ext cx="7100021" cy="584775"/>
          </a:xfrm>
          <a:prstGeom prst="rect">
            <a:avLst/>
          </a:prstGeom>
        </p:spPr>
        <p:txBody>
          <a:bodyPr wrap="none">
            <a:spAutoFit/>
          </a:bodyPr>
          <a:lstStyle/>
          <a:p>
            <a:r>
              <a:rPr lang="zh-CN" altLang="en-US" sz="3200" b="1" i="1" dirty="0" smtClean="0">
                <a:latin typeface="微软雅黑" panose="020B0503020204020204" pitchFamily="34" charset="-122"/>
                <a:ea typeface="微软雅黑" panose="020B0503020204020204" pitchFamily="34" charset="-122"/>
              </a:rPr>
              <a:t>第三届融</a:t>
            </a:r>
            <a:r>
              <a:rPr lang="en-US" altLang="zh-CN" sz="3200" b="1" i="1" dirty="0" smtClean="0">
                <a:latin typeface="微软雅黑" panose="020B0503020204020204" pitchFamily="34" charset="-122"/>
                <a:ea typeface="微软雅黑" panose="020B0503020204020204" pitchFamily="34" charset="-122"/>
              </a:rPr>
              <a:t>360</a:t>
            </a:r>
            <a:r>
              <a:rPr lang="zh-CN" altLang="en-US" sz="3200" b="1" i="1" dirty="0" smtClean="0">
                <a:latin typeface="微软雅黑" panose="020B0503020204020204" pitchFamily="34" charset="-122"/>
                <a:ea typeface="微软雅黑" panose="020B0503020204020204" pitchFamily="34" charset="-122"/>
              </a:rPr>
              <a:t>天机智能金融算法挑战赛</a:t>
            </a:r>
            <a:endParaRPr lang="zh-CN" altLang="en-US" sz="3200" b="1" i="1"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1393452" y="1405237"/>
            <a:ext cx="11450781" cy="4247317"/>
          </a:xfrm>
          <a:prstGeom prst="rect">
            <a:avLst/>
          </a:prstGeom>
          <a:noFill/>
        </p:spPr>
        <p:txBody>
          <a:bodyPr wrap="square" rtlCol="0">
            <a:spAutoFit/>
          </a:bodyPr>
          <a:lstStyle/>
          <a:p>
            <a:pPr fontAlgn="base"/>
            <a:r>
              <a:rPr lang="zh-CN" altLang="en-US" dirty="0"/>
              <a:t>融</a:t>
            </a:r>
            <a:r>
              <a:rPr lang="en-US" altLang="zh-CN" dirty="0"/>
              <a:t>360</a:t>
            </a:r>
            <a:r>
              <a:rPr lang="zh-CN" altLang="en-US" dirty="0"/>
              <a:t>平台积累了大量不同时期、不同金额、不同期限、不同利率、不同市场环境下的借贷订单。在风控建模过程中，如何选择最合适的样本针对当前市场环境下特定金融产品</a:t>
            </a:r>
            <a:r>
              <a:rPr lang="zh-CN" altLang="en-US" dirty="0"/>
              <a:t>建模。</a:t>
            </a:r>
            <a:endParaRPr lang="en-US" altLang="zh-CN" dirty="0"/>
          </a:p>
          <a:p>
            <a:pPr fontAlgn="base"/>
            <a:endParaRPr lang="zh-CN" altLang="en-US" dirty="0"/>
          </a:p>
          <a:p>
            <a:pPr fontAlgn="base"/>
            <a:r>
              <a:rPr lang="en-US" altLang="zh-CN" b="1" dirty="0"/>
              <a:t>1.</a:t>
            </a:r>
            <a:r>
              <a:rPr lang="zh-CN" altLang="en-US" b="1" dirty="0"/>
              <a:t>具体内容</a:t>
            </a:r>
          </a:p>
          <a:p>
            <a:pPr fontAlgn="base"/>
            <a:r>
              <a:rPr lang="zh-CN" altLang="en-US" dirty="0"/>
              <a:t>训练样本：包括从</a:t>
            </a:r>
            <a:r>
              <a:rPr lang="en-US" altLang="zh-CN" dirty="0"/>
              <a:t>2017.4.1</a:t>
            </a:r>
            <a:r>
              <a:rPr lang="zh-CN" altLang="en-US" dirty="0"/>
              <a:t>到</a:t>
            </a:r>
            <a:r>
              <a:rPr lang="en-US" altLang="zh-CN" dirty="0"/>
              <a:t>2018.5.1</a:t>
            </a:r>
            <a:r>
              <a:rPr lang="zh-CN" altLang="en-US" dirty="0"/>
              <a:t>不同金额、不同期限、不同利率的金融产品样本，并给出每个样本的类型（属于大额分期贷或小额现金贷产品）是否逾期。（约</a:t>
            </a:r>
            <a:r>
              <a:rPr lang="en-US" altLang="zh-CN" dirty="0"/>
              <a:t>10</a:t>
            </a:r>
            <a:r>
              <a:rPr lang="zh-CN" altLang="en-US" dirty="0"/>
              <a:t>万样本） </a:t>
            </a:r>
            <a:endParaRPr lang="en-US" altLang="zh-CN" dirty="0"/>
          </a:p>
          <a:p>
            <a:pPr fontAlgn="base"/>
            <a:endParaRPr lang="en-US" altLang="zh-CN" dirty="0"/>
          </a:p>
          <a:p>
            <a:pPr fontAlgn="base"/>
            <a:r>
              <a:rPr lang="zh-CN" altLang="en-US" dirty="0"/>
              <a:t>验证</a:t>
            </a:r>
            <a:r>
              <a:rPr lang="zh-CN" altLang="en-US" dirty="0"/>
              <a:t>样本：</a:t>
            </a:r>
            <a:r>
              <a:rPr lang="en-US" altLang="zh-CN" dirty="0"/>
              <a:t>2018.1.1</a:t>
            </a:r>
            <a:r>
              <a:rPr lang="zh-CN" altLang="en-US" dirty="0"/>
              <a:t>到</a:t>
            </a:r>
            <a:r>
              <a:rPr lang="en-US" altLang="zh-CN" dirty="0"/>
              <a:t>2018.5.1</a:t>
            </a:r>
            <a:r>
              <a:rPr lang="zh-CN" altLang="en-US" dirty="0"/>
              <a:t>机构</a:t>
            </a:r>
            <a:r>
              <a:rPr lang="en-US" altLang="zh-CN" dirty="0"/>
              <a:t>A</a:t>
            </a:r>
            <a:r>
              <a:rPr lang="zh-CN" altLang="en-US" dirty="0"/>
              <a:t>的产品，验证集不提供样本是否逾期，参赛选手自行完成是否逾期预测后，可以提交至比赛平台评估结果。（约</a:t>
            </a:r>
            <a:r>
              <a:rPr lang="en-US" altLang="zh-CN" dirty="0"/>
              <a:t>2</a:t>
            </a:r>
            <a:r>
              <a:rPr lang="zh-CN" altLang="en-US" dirty="0"/>
              <a:t>万样本） </a:t>
            </a:r>
            <a:endParaRPr lang="en-US" altLang="zh-CN" dirty="0"/>
          </a:p>
          <a:p>
            <a:pPr fontAlgn="base"/>
            <a:endParaRPr lang="en-US" altLang="zh-CN" dirty="0"/>
          </a:p>
          <a:p>
            <a:pPr fontAlgn="base"/>
            <a:r>
              <a:rPr lang="zh-CN" altLang="en-US" dirty="0"/>
              <a:t>测试</a:t>
            </a:r>
            <a:r>
              <a:rPr lang="zh-CN" altLang="en-US" dirty="0"/>
              <a:t>样本：与验证样本来源相同且同分布。测试集不提供样本是否逾期，参赛选手只能在比赛最后的评比阶段将预测结果提交至比赛平台评估，且只能提交一次。（约</a:t>
            </a:r>
            <a:r>
              <a:rPr lang="en-US" altLang="zh-CN" dirty="0"/>
              <a:t>2</a:t>
            </a:r>
            <a:r>
              <a:rPr lang="zh-CN" altLang="en-US" dirty="0"/>
              <a:t>万样本</a:t>
            </a:r>
            <a:r>
              <a:rPr lang="zh-CN" altLang="en-US" dirty="0"/>
              <a:t>）</a:t>
            </a:r>
            <a:endParaRPr lang="en-US" altLang="zh-CN" dirty="0"/>
          </a:p>
          <a:p>
            <a:pPr fontAlgn="base"/>
            <a:endParaRPr lang="zh-CN" altLang="en-US" dirty="0"/>
          </a:p>
          <a:p>
            <a:pPr fontAlgn="base"/>
            <a:r>
              <a:rPr lang="en-US" altLang="zh-CN" b="1" dirty="0"/>
              <a:t>2</a:t>
            </a:r>
            <a:r>
              <a:rPr lang="en-US" altLang="zh-CN" b="1" dirty="0"/>
              <a:t>.</a:t>
            </a:r>
            <a:r>
              <a:rPr lang="zh-CN" altLang="en-US" b="1" dirty="0"/>
              <a:t>任务</a:t>
            </a:r>
            <a:endParaRPr lang="en-US" altLang="zh-CN" b="1" dirty="0"/>
          </a:p>
          <a:p>
            <a:pPr fontAlgn="base"/>
            <a:r>
              <a:rPr lang="zh-CN" altLang="en-US" dirty="0"/>
              <a:t>对</a:t>
            </a:r>
            <a:r>
              <a:rPr lang="zh-CN" altLang="en-US" dirty="0"/>
              <a:t>用户各类信用相关数据进行分析处理，挖掘数据价值，形成建模</a:t>
            </a:r>
            <a:r>
              <a:rPr lang="zh-CN" altLang="en-US" dirty="0"/>
              <a:t>特征。</a:t>
            </a:r>
            <a:endParaRPr lang="zh-CN" altLang="en-US" dirty="0"/>
          </a:p>
        </p:txBody>
      </p:sp>
    </p:spTree>
    <p:extLst>
      <p:ext uri="{BB962C8B-B14F-4D97-AF65-F5344CB8AC3E}">
        <p14:creationId xmlns:p14="http://schemas.microsoft.com/office/powerpoint/2010/main" val="932946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a:stretch>
            <a:fillRect/>
          </a:stretch>
        </p:blipFill>
        <p:spPr>
          <a:xfrm>
            <a:off x="7690776" y="568589"/>
            <a:ext cx="3552825" cy="2362200"/>
          </a:xfrm>
          <a:prstGeom prst="rect">
            <a:avLst/>
          </a:prstGeom>
        </p:spPr>
      </p:pic>
      <p:pic>
        <p:nvPicPr>
          <p:cNvPr id="4" name="图片 3"/>
          <p:cNvPicPr>
            <a:picLocks noChangeAspect="1"/>
          </p:cNvPicPr>
          <p:nvPr/>
        </p:nvPicPr>
        <p:blipFill>
          <a:blip r:embed="rId4"/>
          <a:stretch>
            <a:fillRect/>
          </a:stretch>
        </p:blipFill>
        <p:spPr>
          <a:xfrm>
            <a:off x="7690776" y="3288979"/>
            <a:ext cx="3638550" cy="2533650"/>
          </a:xfrm>
          <a:prstGeom prst="rect">
            <a:avLst/>
          </a:prstGeom>
        </p:spPr>
      </p:pic>
      <p:sp>
        <p:nvSpPr>
          <p:cNvPr id="46" name="灯片编号占位符 45"/>
          <p:cNvSpPr>
            <a:spLocks noGrp="1"/>
          </p:cNvSpPr>
          <p:nvPr>
            <p:ph type="sldNum" sz="quarter" idx="12"/>
          </p:nvPr>
        </p:nvSpPr>
        <p:spPr/>
        <p:txBody>
          <a:bodyPr/>
          <a:lstStyle/>
          <a:p>
            <a:fld id="{B67B34C1-29DF-48A7-B438-B832F2B2885C}" type="slidenum">
              <a:rPr lang="zh-Hans" altLang="en-US" smtClean="0"/>
              <a:pPr/>
              <a:t>5</a:t>
            </a:fld>
            <a:endParaRPr lang="zh-Hans" altLang="en-US" dirty="0"/>
          </a:p>
        </p:txBody>
      </p:sp>
      <p:sp>
        <p:nvSpPr>
          <p:cNvPr id="50" name="矩形 49"/>
          <p:cNvSpPr/>
          <p:nvPr/>
        </p:nvSpPr>
        <p:spPr>
          <a:xfrm>
            <a:off x="352298" y="838691"/>
            <a:ext cx="207264" cy="609600"/>
          </a:xfrm>
          <a:prstGeom prst="rect">
            <a:avLst/>
          </a:prstGeom>
          <a:gradFill>
            <a:gsLst>
              <a:gs pos="0">
                <a:schemeClr val="accent5">
                  <a:lumMod val="5000"/>
                  <a:lumOff val="95000"/>
                </a:schemeClr>
              </a:gs>
              <a:gs pos="74000">
                <a:srgbClr val="1C2B38"/>
              </a:gs>
              <a:gs pos="83000">
                <a:srgbClr val="1C2B38"/>
              </a:gs>
              <a:gs pos="100000">
                <a:srgbClr val="1C2B38"/>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 altLang="en-US" sz="2401" dirty="0">
              <a:solidFill>
                <a:schemeClr val="accent5">
                  <a:lumMod val="50000"/>
                </a:schemeClr>
              </a:solidFill>
              <a:latin typeface="微软雅黑" panose="020B0503020204020204" pitchFamily="34" charset="-122"/>
              <a:ea typeface="微软雅黑" panose="020B0503020204020204" pitchFamily="34" charset="-122"/>
            </a:endParaRPr>
          </a:p>
        </p:txBody>
      </p:sp>
      <p:cxnSp>
        <p:nvCxnSpPr>
          <p:cNvPr id="55" name="直接连接符 54"/>
          <p:cNvCxnSpPr/>
          <p:nvPr/>
        </p:nvCxnSpPr>
        <p:spPr>
          <a:xfrm>
            <a:off x="644905" y="838691"/>
            <a:ext cx="0" cy="609600"/>
          </a:xfrm>
          <a:prstGeom prst="line">
            <a:avLst/>
          </a:prstGeom>
          <a:ln>
            <a:solidFill>
              <a:srgbClr val="1C2B38"/>
            </a:solidFill>
          </a:ln>
        </p:spPr>
        <p:style>
          <a:lnRef idx="3">
            <a:schemeClr val="dk1"/>
          </a:lnRef>
          <a:fillRef idx="0">
            <a:schemeClr val="dk1"/>
          </a:fillRef>
          <a:effectRef idx="2">
            <a:schemeClr val="dk1"/>
          </a:effectRef>
          <a:fontRef idx="minor">
            <a:schemeClr val="tx1"/>
          </a:fontRef>
        </p:style>
      </p:cxnSp>
      <p:sp>
        <p:nvSpPr>
          <p:cNvPr id="57" name="矩形 56"/>
          <p:cNvSpPr/>
          <p:nvPr/>
        </p:nvSpPr>
        <p:spPr>
          <a:xfrm>
            <a:off x="644906" y="773682"/>
            <a:ext cx="2538132" cy="584775"/>
          </a:xfrm>
          <a:prstGeom prst="rect">
            <a:avLst/>
          </a:prstGeom>
        </p:spPr>
        <p:txBody>
          <a:bodyPr wrap="square">
            <a:spAutoFit/>
          </a:bodyPr>
          <a:lstStyle/>
          <a:p>
            <a:pPr algn="ctr"/>
            <a:r>
              <a:rPr lang="en-US" altLang="zh-Hans" sz="3200" b="1" dirty="0">
                <a:solidFill>
                  <a:srgbClr val="1C2B38"/>
                </a:solidFill>
                <a:latin typeface="Arial Unicode MS" pitchFamily="34" charset="-122"/>
                <a:ea typeface="Arial Unicode MS" pitchFamily="34" charset="-122"/>
                <a:cs typeface="Arial Unicode MS" pitchFamily="34" charset="-122"/>
              </a:rPr>
              <a:t>2</a:t>
            </a:r>
            <a:r>
              <a:rPr lang="en-US" altLang="zh-Hans" sz="3200" b="1" dirty="0">
                <a:solidFill>
                  <a:srgbClr val="1C2B38"/>
                </a:solidFill>
                <a:latin typeface="Arial Unicode MS" pitchFamily="34" charset="-122"/>
                <a:ea typeface="Arial Unicode MS" pitchFamily="34" charset="-122"/>
                <a:cs typeface="Arial Unicode MS" pitchFamily="34" charset="-122"/>
              </a:rPr>
              <a:t> </a:t>
            </a:r>
            <a:r>
              <a:rPr lang="en-US" altLang="zh-CN" sz="3200" b="1" dirty="0">
                <a:solidFill>
                  <a:srgbClr val="1C2B38"/>
                </a:solidFill>
                <a:latin typeface="Arial Unicode MS" pitchFamily="34" charset="-122"/>
                <a:ea typeface="Arial Unicode MS" pitchFamily="34" charset="-122"/>
                <a:cs typeface="Arial Unicode MS" pitchFamily="34" charset="-122"/>
              </a:rPr>
              <a:t>  </a:t>
            </a:r>
            <a:r>
              <a:rPr lang="zh-CN" altLang="en-US" sz="3200" b="1" dirty="0">
                <a:solidFill>
                  <a:srgbClr val="1C2B38"/>
                </a:solidFill>
                <a:latin typeface="Arial Unicode MS" pitchFamily="34" charset="-122"/>
                <a:ea typeface="Arial Unicode MS" pitchFamily="34" charset="-122"/>
                <a:cs typeface="Arial Unicode MS" pitchFamily="34" charset="-122"/>
              </a:rPr>
              <a:t>数据分析</a:t>
            </a:r>
            <a:endParaRPr lang="en-US" altLang="zh-Hans" sz="3200" b="1" dirty="0">
              <a:solidFill>
                <a:srgbClr val="1C2B38"/>
              </a:solidFill>
              <a:latin typeface="Arial Unicode MS" pitchFamily="34" charset="-122"/>
              <a:ea typeface="Arial Unicode MS" pitchFamily="34" charset="-122"/>
              <a:cs typeface="Arial Unicode MS" pitchFamily="34" charset="-122"/>
            </a:endParaRPr>
          </a:p>
        </p:txBody>
      </p:sp>
      <p:sp>
        <p:nvSpPr>
          <p:cNvPr id="62" name="流程图: 过程 61"/>
          <p:cNvSpPr/>
          <p:nvPr/>
        </p:nvSpPr>
        <p:spPr>
          <a:xfrm>
            <a:off x="0" y="0"/>
            <a:ext cx="12192000" cy="521624"/>
          </a:xfrm>
          <a:prstGeom prst="flowChartProcess">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1" dirty="0">
              <a:latin typeface="微软雅黑" panose="020B0503020204020204" pitchFamily="34" charset="-122"/>
              <a:ea typeface="微软雅黑" panose="020B0503020204020204" pitchFamily="34" charset="-122"/>
            </a:endParaRPr>
          </a:p>
        </p:txBody>
      </p:sp>
      <p:sp>
        <p:nvSpPr>
          <p:cNvPr id="33" name="矩形 32"/>
          <p:cNvSpPr/>
          <p:nvPr/>
        </p:nvSpPr>
        <p:spPr>
          <a:xfrm>
            <a:off x="359995" y="-46965"/>
            <a:ext cx="7100021" cy="584775"/>
          </a:xfrm>
          <a:prstGeom prst="rect">
            <a:avLst/>
          </a:prstGeom>
        </p:spPr>
        <p:txBody>
          <a:bodyPr wrap="none">
            <a:spAutoFit/>
          </a:bodyPr>
          <a:lstStyle/>
          <a:p>
            <a:r>
              <a:rPr lang="zh-CN" altLang="en-US" sz="3200" b="1" i="1" dirty="0" smtClean="0">
                <a:latin typeface="微软雅黑" panose="020B0503020204020204" pitchFamily="34" charset="-122"/>
                <a:ea typeface="微软雅黑" panose="020B0503020204020204" pitchFamily="34" charset="-122"/>
              </a:rPr>
              <a:t>第三届融</a:t>
            </a:r>
            <a:r>
              <a:rPr lang="en-US" altLang="zh-CN" sz="3200" b="1" i="1" dirty="0" smtClean="0">
                <a:latin typeface="微软雅黑" panose="020B0503020204020204" pitchFamily="34" charset="-122"/>
                <a:ea typeface="微软雅黑" panose="020B0503020204020204" pitchFamily="34" charset="-122"/>
              </a:rPr>
              <a:t>360</a:t>
            </a:r>
            <a:r>
              <a:rPr lang="zh-CN" altLang="en-US" sz="3200" b="1" i="1" dirty="0" smtClean="0">
                <a:latin typeface="微软雅黑" panose="020B0503020204020204" pitchFamily="34" charset="-122"/>
                <a:ea typeface="微软雅黑" panose="020B0503020204020204" pitchFamily="34" charset="-122"/>
              </a:rPr>
              <a:t>天机智能金融算法挑战赛</a:t>
            </a:r>
            <a:endParaRPr lang="zh-CN" altLang="en-US" sz="3200" b="1" i="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8167812" y="5831034"/>
            <a:ext cx="3848100" cy="369332"/>
          </a:xfrm>
          <a:prstGeom prst="rect">
            <a:avLst/>
          </a:prstGeom>
          <a:noFill/>
        </p:spPr>
        <p:txBody>
          <a:bodyPr wrap="square" rtlCol="0">
            <a:spAutoFit/>
          </a:bodyPr>
          <a:lstStyle/>
          <a:p>
            <a:r>
              <a:rPr lang="zh-CN" altLang="en-US" dirty="0" smtClean="0"/>
              <a:t>验证集</a:t>
            </a:r>
            <a:r>
              <a:rPr lang="zh-CN" altLang="en-US" dirty="0"/>
              <a:t>每个样本缺失值统计</a:t>
            </a:r>
          </a:p>
        </p:txBody>
      </p:sp>
      <p:sp>
        <p:nvSpPr>
          <p:cNvPr id="18" name="文本框 17"/>
          <p:cNvSpPr txBox="1"/>
          <p:nvPr/>
        </p:nvSpPr>
        <p:spPr>
          <a:xfrm>
            <a:off x="8185796" y="2919170"/>
            <a:ext cx="3848100" cy="369332"/>
          </a:xfrm>
          <a:prstGeom prst="rect">
            <a:avLst/>
          </a:prstGeom>
          <a:noFill/>
        </p:spPr>
        <p:txBody>
          <a:bodyPr wrap="square" rtlCol="0">
            <a:spAutoFit/>
          </a:bodyPr>
          <a:lstStyle/>
          <a:p>
            <a:r>
              <a:rPr lang="zh-CN" altLang="en-US" dirty="0"/>
              <a:t>训练集每个样本缺失值统计</a:t>
            </a:r>
          </a:p>
        </p:txBody>
      </p:sp>
      <p:graphicFrame>
        <p:nvGraphicFramePr>
          <p:cNvPr id="11" name="表格 10"/>
          <p:cNvGraphicFramePr>
            <a:graphicFrameLocks noGrp="1"/>
          </p:cNvGraphicFramePr>
          <p:nvPr>
            <p:extLst>
              <p:ext uri="{D42A27DB-BD31-4B8C-83A1-F6EECF244321}">
                <p14:modId xmlns:p14="http://schemas.microsoft.com/office/powerpoint/2010/main" val="1841800340"/>
              </p:ext>
            </p:extLst>
          </p:nvPr>
        </p:nvGraphicFramePr>
        <p:xfrm>
          <a:off x="4829175" y="1922736"/>
          <a:ext cx="2533650" cy="2362200"/>
        </p:xfrm>
        <a:graphic>
          <a:graphicData uri="http://schemas.openxmlformats.org/drawingml/2006/table">
            <a:tbl>
              <a:tblPr>
                <a:tableStyleId>{5C22544A-7EE6-4342-B048-85BDC9FD1C3A}</a:tableStyleId>
              </a:tblPr>
              <a:tblGrid>
                <a:gridCol w="844550">
                  <a:extLst>
                    <a:ext uri="{9D8B030D-6E8A-4147-A177-3AD203B41FA5}">
                      <a16:colId xmlns:a16="http://schemas.microsoft.com/office/drawing/2014/main" val="1845462283"/>
                    </a:ext>
                  </a:extLst>
                </a:gridCol>
                <a:gridCol w="844550">
                  <a:extLst>
                    <a:ext uri="{9D8B030D-6E8A-4147-A177-3AD203B41FA5}">
                      <a16:colId xmlns:a16="http://schemas.microsoft.com/office/drawing/2014/main" val="3470067407"/>
                    </a:ext>
                  </a:extLst>
                </a:gridCol>
                <a:gridCol w="844550">
                  <a:extLst>
                    <a:ext uri="{9D8B030D-6E8A-4147-A177-3AD203B41FA5}">
                      <a16:colId xmlns:a16="http://schemas.microsoft.com/office/drawing/2014/main" val="1177006897"/>
                    </a:ext>
                  </a:extLst>
                </a:gridCol>
              </a:tblGrid>
              <a:tr h="250736">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100" u="none" strike="noStrike">
                          <a:effectLst/>
                        </a:rPr>
                        <a:t>训练集</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100" u="none" strike="noStrike">
                          <a:effectLst/>
                        </a:rPr>
                        <a:t>验证集</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509958500"/>
                  </a:ext>
                </a:extLst>
              </a:tr>
              <a:tr h="263933">
                <a:tc>
                  <a:txBody>
                    <a:bodyPr/>
                    <a:lstStyle/>
                    <a:p>
                      <a:pPr algn="l" fontAlgn="ctr"/>
                      <a:r>
                        <a:rPr lang="en-US" sz="1100" u="none" strike="noStrike">
                          <a:effectLst/>
                        </a:rPr>
                        <a:t>count</a:t>
                      </a:r>
                      <a:endParaRPr lang="en-US" sz="1100" b="0" i="0" u="none" strike="noStrike">
                        <a:solidFill>
                          <a:srgbClr val="000000"/>
                        </a:solidFill>
                        <a:effectLst/>
                        <a:latin typeface="Courier New" panose="02070309020205020404" pitchFamily="49" charset="0"/>
                        <a:ea typeface="等线" panose="02010600030101010101" pitchFamily="2" charset="-122"/>
                      </a:endParaRPr>
                    </a:p>
                  </a:txBody>
                  <a:tcPr marL="9525" marR="9525" marT="9525" marB="0" anchor="ctr"/>
                </a:tc>
                <a:tc>
                  <a:txBody>
                    <a:bodyPr/>
                    <a:lstStyle/>
                    <a:p>
                      <a:pPr algn="r" fontAlgn="ctr"/>
                      <a:r>
                        <a:rPr lang="en-US" altLang="zh-CN" sz="1100" u="none" strike="noStrike">
                          <a:effectLst/>
                        </a:rPr>
                        <a:t>100000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100" u="none" strike="noStrike" dirty="0">
                          <a:effectLst/>
                        </a:rPr>
                        <a:t>20000</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193226783"/>
                  </a:ext>
                </a:extLst>
              </a:tr>
              <a:tr h="263933">
                <a:tc>
                  <a:txBody>
                    <a:bodyPr/>
                    <a:lstStyle/>
                    <a:p>
                      <a:pPr algn="l" fontAlgn="ctr"/>
                      <a:r>
                        <a:rPr lang="en-US" sz="1100" u="none" strike="noStrike">
                          <a:effectLst/>
                        </a:rPr>
                        <a:t>mean</a:t>
                      </a:r>
                      <a:endParaRPr lang="en-US" sz="1100" b="0" i="0" u="none" strike="noStrike">
                        <a:solidFill>
                          <a:srgbClr val="000000"/>
                        </a:solidFill>
                        <a:effectLst/>
                        <a:latin typeface="Courier New" panose="02070309020205020404" pitchFamily="49" charset="0"/>
                        <a:ea typeface="等线" panose="02010600030101010101" pitchFamily="2" charset="-122"/>
                      </a:endParaRPr>
                    </a:p>
                  </a:txBody>
                  <a:tcPr marL="9525" marR="9525" marT="9525" marB="0" anchor="ctr"/>
                </a:tc>
                <a:tc>
                  <a:txBody>
                    <a:bodyPr/>
                    <a:lstStyle/>
                    <a:p>
                      <a:pPr algn="r" fontAlgn="ctr"/>
                      <a:r>
                        <a:rPr lang="en-US" altLang="zh-CN" sz="1100" u="none" strike="noStrike">
                          <a:effectLst/>
                        </a:rPr>
                        <a:t>1309.409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100" u="none" strike="noStrike">
                          <a:effectLst/>
                        </a:rPr>
                        <a:t>1345.931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978931758"/>
                  </a:ext>
                </a:extLst>
              </a:tr>
              <a:tr h="263933">
                <a:tc>
                  <a:txBody>
                    <a:bodyPr/>
                    <a:lstStyle/>
                    <a:p>
                      <a:pPr algn="l" fontAlgn="ctr"/>
                      <a:r>
                        <a:rPr lang="en-US" sz="1100" u="none" strike="noStrike">
                          <a:effectLst/>
                        </a:rPr>
                        <a:t>std</a:t>
                      </a:r>
                      <a:endParaRPr lang="en-US" sz="1100" b="0" i="0" u="none" strike="noStrike">
                        <a:solidFill>
                          <a:srgbClr val="000000"/>
                        </a:solidFill>
                        <a:effectLst/>
                        <a:latin typeface="Courier New" panose="02070309020205020404" pitchFamily="49" charset="0"/>
                        <a:ea typeface="等线" panose="02010600030101010101" pitchFamily="2" charset="-122"/>
                      </a:endParaRPr>
                    </a:p>
                  </a:txBody>
                  <a:tcPr marL="9525" marR="9525" marT="9525" marB="0" anchor="ctr"/>
                </a:tc>
                <a:tc>
                  <a:txBody>
                    <a:bodyPr/>
                    <a:lstStyle/>
                    <a:p>
                      <a:pPr algn="r" fontAlgn="ctr"/>
                      <a:r>
                        <a:rPr lang="en-US" altLang="zh-CN" sz="1100" u="none" strike="noStrike">
                          <a:effectLst/>
                        </a:rPr>
                        <a:t>691.0326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100" u="none" strike="noStrike">
                          <a:effectLst/>
                        </a:rPr>
                        <a:t>587.1748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612231509"/>
                  </a:ext>
                </a:extLst>
              </a:tr>
              <a:tr h="263933">
                <a:tc>
                  <a:txBody>
                    <a:bodyPr/>
                    <a:lstStyle/>
                    <a:p>
                      <a:pPr algn="l" fontAlgn="ctr"/>
                      <a:r>
                        <a:rPr lang="en-US" sz="1100" u="none" strike="noStrike" dirty="0">
                          <a:effectLst/>
                        </a:rPr>
                        <a:t>min</a:t>
                      </a:r>
                      <a:endParaRPr lang="en-US" sz="1100" b="0" i="0" u="none" strike="noStrike" dirty="0">
                        <a:solidFill>
                          <a:srgbClr val="000000"/>
                        </a:solidFill>
                        <a:effectLst/>
                        <a:latin typeface="Courier New" panose="02070309020205020404" pitchFamily="49" charset="0"/>
                        <a:ea typeface="等线" panose="02010600030101010101" pitchFamily="2" charset="-122"/>
                      </a:endParaRPr>
                    </a:p>
                  </a:txBody>
                  <a:tcPr marL="9525" marR="9525" marT="9525" marB="0" anchor="ctr"/>
                </a:tc>
                <a:tc>
                  <a:txBody>
                    <a:bodyPr/>
                    <a:lstStyle/>
                    <a:p>
                      <a:pPr algn="r" fontAlgn="ctr"/>
                      <a:r>
                        <a:rPr lang="en-US" altLang="zh-CN" sz="1100" u="none" strike="noStrike">
                          <a:effectLst/>
                        </a:rPr>
                        <a:t>123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100" u="none" strike="noStrike">
                          <a:effectLst/>
                        </a:rPr>
                        <a:t>192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830456440"/>
                  </a:ext>
                </a:extLst>
              </a:tr>
              <a:tr h="263933">
                <a:tc>
                  <a:txBody>
                    <a:bodyPr/>
                    <a:lstStyle/>
                    <a:p>
                      <a:pPr algn="l" fontAlgn="ctr"/>
                      <a:r>
                        <a:rPr lang="en-US" altLang="zh-CN" sz="1100" u="none" strike="noStrike">
                          <a:effectLst/>
                        </a:rPr>
                        <a:t>25%</a:t>
                      </a:r>
                      <a:endParaRPr lang="en-US" altLang="zh-CN" sz="1100" b="0" i="0" u="none" strike="noStrike">
                        <a:solidFill>
                          <a:srgbClr val="000000"/>
                        </a:solidFill>
                        <a:effectLst/>
                        <a:latin typeface="Courier New" panose="02070309020205020404" pitchFamily="49" charset="0"/>
                        <a:ea typeface="等线" panose="02010600030101010101" pitchFamily="2" charset="-122"/>
                      </a:endParaRPr>
                    </a:p>
                  </a:txBody>
                  <a:tcPr marL="9525" marR="9525" marT="9525" marB="0" anchor="ctr"/>
                </a:tc>
                <a:tc>
                  <a:txBody>
                    <a:bodyPr/>
                    <a:lstStyle/>
                    <a:p>
                      <a:pPr algn="r" fontAlgn="ctr"/>
                      <a:r>
                        <a:rPr lang="en-US" altLang="zh-CN" sz="1100" u="none" strike="noStrike">
                          <a:effectLst/>
                        </a:rPr>
                        <a:t>928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100" u="none" strike="noStrike">
                          <a:effectLst/>
                        </a:rPr>
                        <a:t>1049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778638152"/>
                  </a:ext>
                </a:extLst>
              </a:tr>
              <a:tr h="263933">
                <a:tc>
                  <a:txBody>
                    <a:bodyPr/>
                    <a:lstStyle/>
                    <a:p>
                      <a:pPr algn="l" fontAlgn="ctr"/>
                      <a:r>
                        <a:rPr lang="en-US" altLang="zh-CN" sz="1100" u="none" strike="noStrike">
                          <a:effectLst/>
                        </a:rPr>
                        <a:t>50%</a:t>
                      </a:r>
                      <a:endParaRPr lang="en-US" altLang="zh-CN" sz="1100" b="0" i="0" u="none" strike="noStrike">
                        <a:solidFill>
                          <a:srgbClr val="000000"/>
                        </a:solidFill>
                        <a:effectLst/>
                        <a:latin typeface="Courier New" panose="02070309020205020404" pitchFamily="49" charset="0"/>
                        <a:ea typeface="等线" panose="02010600030101010101" pitchFamily="2" charset="-122"/>
                      </a:endParaRPr>
                    </a:p>
                  </a:txBody>
                  <a:tcPr marL="9525" marR="9525" marT="9525" marB="0" anchor="ctr"/>
                </a:tc>
                <a:tc>
                  <a:txBody>
                    <a:bodyPr/>
                    <a:lstStyle/>
                    <a:p>
                      <a:pPr algn="r" fontAlgn="ctr"/>
                      <a:r>
                        <a:rPr lang="en-US" altLang="zh-CN" sz="1100" u="none" strike="noStrike">
                          <a:effectLst/>
                        </a:rPr>
                        <a:t>1238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100" u="none" strike="noStrike">
                          <a:effectLst/>
                        </a:rPr>
                        <a:t>1324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947416505"/>
                  </a:ext>
                </a:extLst>
              </a:tr>
              <a:tr h="263933">
                <a:tc>
                  <a:txBody>
                    <a:bodyPr/>
                    <a:lstStyle/>
                    <a:p>
                      <a:pPr algn="l" fontAlgn="ctr"/>
                      <a:r>
                        <a:rPr lang="en-US" altLang="zh-CN" sz="1100" u="none" strike="noStrike">
                          <a:effectLst/>
                        </a:rPr>
                        <a:t>75%</a:t>
                      </a:r>
                      <a:endParaRPr lang="en-US" altLang="zh-CN" sz="1100" b="0" i="0" u="none" strike="noStrike">
                        <a:solidFill>
                          <a:srgbClr val="000000"/>
                        </a:solidFill>
                        <a:effectLst/>
                        <a:latin typeface="Courier New" panose="02070309020205020404" pitchFamily="49" charset="0"/>
                        <a:ea typeface="等线" panose="02010600030101010101" pitchFamily="2" charset="-122"/>
                      </a:endParaRPr>
                    </a:p>
                  </a:txBody>
                  <a:tcPr marL="9525" marR="9525" marT="9525" marB="0" anchor="ctr"/>
                </a:tc>
                <a:tc>
                  <a:txBody>
                    <a:bodyPr/>
                    <a:lstStyle/>
                    <a:p>
                      <a:pPr algn="r" fontAlgn="ctr"/>
                      <a:r>
                        <a:rPr lang="en-US" altLang="zh-CN" sz="1100" u="none" strike="noStrike">
                          <a:effectLst/>
                        </a:rPr>
                        <a:t>1538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100" u="none" strike="noStrike">
                          <a:effectLst/>
                        </a:rPr>
                        <a:t>1542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399977670"/>
                  </a:ext>
                </a:extLst>
              </a:tr>
              <a:tr h="263933">
                <a:tc>
                  <a:txBody>
                    <a:bodyPr/>
                    <a:lstStyle/>
                    <a:p>
                      <a:pPr algn="l" fontAlgn="ctr"/>
                      <a:r>
                        <a:rPr lang="en-US" sz="1100" u="none" strike="noStrike">
                          <a:effectLst/>
                        </a:rPr>
                        <a:t>max</a:t>
                      </a:r>
                      <a:endParaRPr lang="en-US" sz="1100" b="0" i="0" u="none" strike="noStrike">
                        <a:solidFill>
                          <a:srgbClr val="000000"/>
                        </a:solidFill>
                        <a:effectLst/>
                        <a:latin typeface="Courier New" panose="02070309020205020404" pitchFamily="49" charset="0"/>
                        <a:ea typeface="等线" panose="02010600030101010101" pitchFamily="2" charset="-122"/>
                      </a:endParaRPr>
                    </a:p>
                  </a:txBody>
                  <a:tcPr marL="9525" marR="9525" marT="9525" marB="0" anchor="ctr"/>
                </a:tc>
                <a:tc>
                  <a:txBody>
                    <a:bodyPr/>
                    <a:lstStyle/>
                    <a:p>
                      <a:pPr algn="r" fontAlgn="ctr"/>
                      <a:r>
                        <a:rPr lang="en-US" altLang="zh-CN" sz="1100" u="none" strike="noStrike">
                          <a:effectLst/>
                        </a:rPr>
                        <a:t>6115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100" u="none" strike="noStrike" dirty="0">
                          <a:effectLst/>
                        </a:rPr>
                        <a:t>6113</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096861869"/>
                  </a:ext>
                </a:extLst>
              </a:tr>
            </a:tbl>
          </a:graphicData>
        </a:graphic>
      </p:graphicFrame>
      <p:sp>
        <p:nvSpPr>
          <p:cNvPr id="13" name="文本框 12"/>
          <p:cNvSpPr txBox="1"/>
          <p:nvPr/>
        </p:nvSpPr>
        <p:spPr>
          <a:xfrm>
            <a:off x="455930" y="2207060"/>
            <a:ext cx="3685895" cy="2677656"/>
          </a:xfrm>
          <a:prstGeom prst="rect">
            <a:avLst/>
          </a:prstGeom>
          <a:noFill/>
        </p:spPr>
        <p:txBody>
          <a:bodyPr wrap="square" rtlCol="0">
            <a:spAutoFit/>
          </a:bodyPr>
          <a:lstStyle/>
          <a:p>
            <a:r>
              <a:rPr lang="zh-CN" altLang="en-US" sz="2400" dirty="0" smtClean="0"/>
              <a:t>训练集、测试集样本基本分布一样。</a:t>
            </a:r>
            <a:endParaRPr lang="en-US" altLang="zh-CN" sz="2400" dirty="0" smtClean="0"/>
          </a:p>
          <a:p>
            <a:endParaRPr lang="en-US" altLang="zh-CN" sz="2400" dirty="0"/>
          </a:p>
          <a:p>
            <a:r>
              <a:rPr lang="zh-CN" altLang="en-US" sz="2400" dirty="0" smtClean="0"/>
              <a:t>缺失值过大样本有可能造成干扰。把缺失</a:t>
            </a:r>
            <a:r>
              <a:rPr lang="zh-CN" altLang="en-US" sz="2400" dirty="0"/>
              <a:t>值过</a:t>
            </a:r>
            <a:r>
              <a:rPr lang="zh-CN" altLang="en-US" sz="2400" dirty="0" smtClean="0"/>
              <a:t>大的样本，</a:t>
            </a:r>
            <a:r>
              <a:rPr lang="zh-CN" altLang="en-US" sz="2400" dirty="0"/>
              <a:t>可以适当删除。</a:t>
            </a:r>
            <a:endParaRPr lang="en-US" altLang="zh-CN" sz="2400" dirty="0"/>
          </a:p>
          <a:p>
            <a:endParaRPr lang="zh-CN" altLang="en-US" sz="2400" dirty="0"/>
          </a:p>
        </p:txBody>
      </p:sp>
    </p:spTree>
    <p:extLst>
      <p:ext uri="{BB962C8B-B14F-4D97-AF65-F5344CB8AC3E}">
        <p14:creationId xmlns:p14="http://schemas.microsoft.com/office/powerpoint/2010/main" val="31696164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灯片编号占位符 45"/>
          <p:cNvSpPr>
            <a:spLocks noGrp="1"/>
          </p:cNvSpPr>
          <p:nvPr>
            <p:ph type="sldNum" sz="quarter" idx="12"/>
          </p:nvPr>
        </p:nvSpPr>
        <p:spPr/>
        <p:txBody>
          <a:bodyPr/>
          <a:lstStyle/>
          <a:p>
            <a:fld id="{B67B34C1-29DF-48A7-B438-B832F2B2885C}" type="slidenum">
              <a:rPr lang="zh-Hans" altLang="en-US" smtClean="0"/>
              <a:pPr/>
              <a:t>6</a:t>
            </a:fld>
            <a:endParaRPr lang="zh-Hans" altLang="en-US" dirty="0"/>
          </a:p>
        </p:txBody>
      </p:sp>
      <p:sp>
        <p:nvSpPr>
          <p:cNvPr id="50" name="矩形 49"/>
          <p:cNvSpPr/>
          <p:nvPr/>
        </p:nvSpPr>
        <p:spPr>
          <a:xfrm>
            <a:off x="352298" y="838691"/>
            <a:ext cx="207264" cy="609600"/>
          </a:xfrm>
          <a:prstGeom prst="rect">
            <a:avLst/>
          </a:prstGeom>
          <a:gradFill>
            <a:gsLst>
              <a:gs pos="0">
                <a:schemeClr val="accent5">
                  <a:lumMod val="5000"/>
                  <a:lumOff val="95000"/>
                </a:schemeClr>
              </a:gs>
              <a:gs pos="74000">
                <a:srgbClr val="1C2B38"/>
              </a:gs>
              <a:gs pos="83000">
                <a:srgbClr val="1C2B38"/>
              </a:gs>
              <a:gs pos="100000">
                <a:srgbClr val="1C2B38"/>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 altLang="en-US" sz="2401" dirty="0">
              <a:solidFill>
                <a:schemeClr val="accent5">
                  <a:lumMod val="50000"/>
                </a:schemeClr>
              </a:solidFill>
              <a:latin typeface="微软雅黑" panose="020B0503020204020204" pitchFamily="34" charset="-122"/>
              <a:ea typeface="微软雅黑" panose="020B0503020204020204" pitchFamily="34" charset="-122"/>
            </a:endParaRPr>
          </a:p>
        </p:txBody>
      </p:sp>
      <p:cxnSp>
        <p:nvCxnSpPr>
          <p:cNvPr id="55" name="直接连接符 54"/>
          <p:cNvCxnSpPr/>
          <p:nvPr/>
        </p:nvCxnSpPr>
        <p:spPr>
          <a:xfrm>
            <a:off x="644905" y="838691"/>
            <a:ext cx="0" cy="609600"/>
          </a:xfrm>
          <a:prstGeom prst="line">
            <a:avLst/>
          </a:prstGeom>
          <a:ln>
            <a:solidFill>
              <a:srgbClr val="1C2B38"/>
            </a:solidFill>
          </a:ln>
        </p:spPr>
        <p:style>
          <a:lnRef idx="3">
            <a:schemeClr val="dk1"/>
          </a:lnRef>
          <a:fillRef idx="0">
            <a:schemeClr val="dk1"/>
          </a:fillRef>
          <a:effectRef idx="2">
            <a:schemeClr val="dk1"/>
          </a:effectRef>
          <a:fontRef idx="minor">
            <a:schemeClr val="tx1"/>
          </a:fontRef>
        </p:style>
      </p:cxnSp>
      <p:sp>
        <p:nvSpPr>
          <p:cNvPr id="57" name="矩形 56"/>
          <p:cNvSpPr/>
          <p:nvPr/>
        </p:nvSpPr>
        <p:spPr>
          <a:xfrm>
            <a:off x="644906" y="773682"/>
            <a:ext cx="2538132" cy="584775"/>
          </a:xfrm>
          <a:prstGeom prst="rect">
            <a:avLst/>
          </a:prstGeom>
        </p:spPr>
        <p:txBody>
          <a:bodyPr wrap="square">
            <a:spAutoFit/>
          </a:bodyPr>
          <a:lstStyle/>
          <a:p>
            <a:pPr algn="ctr"/>
            <a:r>
              <a:rPr lang="en-US" altLang="zh-Hans" sz="3200" b="1" dirty="0">
                <a:solidFill>
                  <a:srgbClr val="1C2B38"/>
                </a:solidFill>
                <a:latin typeface="Arial Unicode MS" pitchFamily="34" charset="-122"/>
                <a:ea typeface="Arial Unicode MS" pitchFamily="34" charset="-122"/>
                <a:cs typeface="Arial Unicode MS" pitchFamily="34" charset="-122"/>
              </a:rPr>
              <a:t>2</a:t>
            </a:r>
            <a:r>
              <a:rPr lang="en-US" altLang="zh-Hans" sz="3200" b="1" dirty="0">
                <a:solidFill>
                  <a:srgbClr val="1C2B38"/>
                </a:solidFill>
                <a:latin typeface="Arial Unicode MS" pitchFamily="34" charset="-122"/>
                <a:ea typeface="Arial Unicode MS" pitchFamily="34" charset="-122"/>
                <a:cs typeface="Arial Unicode MS" pitchFamily="34" charset="-122"/>
              </a:rPr>
              <a:t> </a:t>
            </a:r>
            <a:r>
              <a:rPr lang="en-US" altLang="zh-CN" sz="3200" b="1" dirty="0">
                <a:solidFill>
                  <a:srgbClr val="1C2B38"/>
                </a:solidFill>
                <a:latin typeface="Arial Unicode MS" pitchFamily="34" charset="-122"/>
                <a:ea typeface="Arial Unicode MS" pitchFamily="34" charset="-122"/>
                <a:cs typeface="Arial Unicode MS" pitchFamily="34" charset="-122"/>
              </a:rPr>
              <a:t>  </a:t>
            </a:r>
            <a:r>
              <a:rPr lang="zh-CN" altLang="en-US" sz="3200" b="1" dirty="0">
                <a:solidFill>
                  <a:srgbClr val="1C2B38"/>
                </a:solidFill>
                <a:latin typeface="Arial Unicode MS" pitchFamily="34" charset="-122"/>
                <a:ea typeface="Arial Unicode MS" pitchFamily="34" charset="-122"/>
                <a:cs typeface="Arial Unicode MS" pitchFamily="34" charset="-122"/>
              </a:rPr>
              <a:t>数据分析</a:t>
            </a:r>
            <a:endParaRPr lang="en-US" altLang="zh-Hans" sz="3200" b="1" dirty="0">
              <a:solidFill>
                <a:srgbClr val="1C2B38"/>
              </a:solidFill>
              <a:latin typeface="Arial Unicode MS" pitchFamily="34" charset="-122"/>
              <a:ea typeface="Arial Unicode MS" pitchFamily="34" charset="-122"/>
              <a:cs typeface="Arial Unicode MS" pitchFamily="34" charset="-122"/>
            </a:endParaRPr>
          </a:p>
        </p:txBody>
      </p:sp>
      <p:sp>
        <p:nvSpPr>
          <p:cNvPr id="12" name="AutoShape 275"/>
          <p:cNvSpPr>
            <a:spLocks noChangeAspect="1" noChangeArrowheads="1" noTextEdit="1"/>
          </p:cNvSpPr>
          <p:nvPr/>
        </p:nvSpPr>
        <p:spPr bwMode="auto">
          <a:xfrm>
            <a:off x="7614529" y="1999013"/>
            <a:ext cx="5746396" cy="4447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lstStyle/>
          <a:p>
            <a:endParaRPr lang="zh-Hans" altLang="en-US" sz="2401" dirty="0">
              <a:latin typeface="微软雅黑" panose="020B0503020204020204" pitchFamily="34" charset="-122"/>
              <a:ea typeface="微软雅黑" panose="020B0503020204020204" pitchFamily="34" charset="-122"/>
            </a:endParaRPr>
          </a:p>
        </p:txBody>
      </p:sp>
      <p:sp>
        <p:nvSpPr>
          <p:cNvPr id="62" name="流程图: 过程 61"/>
          <p:cNvSpPr/>
          <p:nvPr/>
        </p:nvSpPr>
        <p:spPr>
          <a:xfrm>
            <a:off x="0" y="0"/>
            <a:ext cx="12192000" cy="521624"/>
          </a:xfrm>
          <a:prstGeom prst="flowChartProcess">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1" dirty="0">
              <a:latin typeface="微软雅黑" panose="020B0503020204020204" pitchFamily="34" charset="-122"/>
              <a:ea typeface="微软雅黑" panose="020B0503020204020204" pitchFamily="34" charset="-122"/>
            </a:endParaRPr>
          </a:p>
        </p:txBody>
      </p:sp>
      <p:sp>
        <p:nvSpPr>
          <p:cNvPr id="33" name="矩形 32"/>
          <p:cNvSpPr/>
          <p:nvPr/>
        </p:nvSpPr>
        <p:spPr>
          <a:xfrm>
            <a:off x="359995" y="-46965"/>
            <a:ext cx="7100021" cy="584775"/>
          </a:xfrm>
          <a:prstGeom prst="rect">
            <a:avLst/>
          </a:prstGeom>
        </p:spPr>
        <p:txBody>
          <a:bodyPr wrap="none">
            <a:spAutoFit/>
          </a:bodyPr>
          <a:lstStyle/>
          <a:p>
            <a:r>
              <a:rPr lang="zh-CN" altLang="en-US" sz="3200" b="1" i="1" dirty="0" smtClean="0">
                <a:latin typeface="微软雅黑" panose="020B0503020204020204" pitchFamily="34" charset="-122"/>
                <a:ea typeface="微软雅黑" panose="020B0503020204020204" pitchFamily="34" charset="-122"/>
              </a:rPr>
              <a:t>第三届融</a:t>
            </a:r>
            <a:r>
              <a:rPr lang="en-US" altLang="zh-CN" sz="3200" b="1" i="1" dirty="0" smtClean="0">
                <a:latin typeface="微软雅黑" panose="020B0503020204020204" pitchFamily="34" charset="-122"/>
                <a:ea typeface="微软雅黑" panose="020B0503020204020204" pitchFamily="34" charset="-122"/>
              </a:rPr>
              <a:t>360</a:t>
            </a:r>
            <a:r>
              <a:rPr lang="zh-CN" altLang="en-US" sz="3200" b="1" i="1" dirty="0" smtClean="0">
                <a:latin typeface="微软雅黑" panose="020B0503020204020204" pitchFamily="34" charset="-122"/>
                <a:ea typeface="微软雅黑" panose="020B0503020204020204" pitchFamily="34" charset="-122"/>
              </a:rPr>
              <a:t>天机智能金融算法挑战赛</a:t>
            </a:r>
            <a:endParaRPr lang="zh-CN" altLang="en-US" sz="3200" b="1" i="1"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1182788" y="1448291"/>
            <a:ext cx="4000500" cy="2524125"/>
          </a:xfrm>
          <a:prstGeom prst="rect">
            <a:avLst/>
          </a:prstGeom>
        </p:spPr>
      </p:pic>
      <p:sp>
        <p:nvSpPr>
          <p:cNvPr id="3" name="文本框 2"/>
          <p:cNvSpPr txBox="1"/>
          <p:nvPr/>
        </p:nvSpPr>
        <p:spPr>
          <a:xfrm>
            <a:off x="2308578" y="4304358"/>
            <a:ext cx="2095500" cy="369332"/>
          </a:xfrm>
          <a:prstGeom prst="rect">
            <a:avLst/>
          </a:prstGeom>
          <a:noFill/>
        </p:spPr>
        <p:txBody>
          <a:bodyPr wrap="square" rtlCol="0">
            <a:spAutoFit/>
          </a:bodyPr>
          <a:lstStyle/>
          <a:p>
            <a:r>
              <a:rPr lang="zh-CN" altLang="en-US" dirty="0" smtClean="0"/>
              <a:t>训练集标签分布</a:t>
            </a:r>
            <a:endParaRPr lang="zh-CN" altLang="en-US" dirty="0"/>
          </a:p>
        </p:txBody>
      </p:sp>
      <p:pic>
        <p:nvPicPr>
          <p:cNvPr id="4" name="图片 3"/>
          <p:cNvPicPr>
            <a:picLocks noChangeAspect="1"/>
          </p:cNvPicPr>
          <p:nvPr/>
        </p:nvPicPr>
        <p:blipFill>
          <a:blip r:embed="rId4"/>
          <a:stretch>
            <a:fillRect/>
          </a:stretch>
        </p:blipFill>
        <p:spPr>
          <a:xfrm>
            <a:off x="5510212" y="1448291"/>
            <a:ext cx="6924675" cy="3381375"/>
          </a:xfrm>
          <a:prstGeom prst="rect">
            <a:avLst/>
          </a:prstGeom>
        </p:spPr>
      </p:pic>
      <p:sp>
        <p:nvSpPr>
          <p:cNvPr id="15" name="文本框 14"/>
          <p:cNvSpPr txBox="1"/>
          <p:nvPr/>
        </p:nvSpPr>
        <p:spPr>
          <a:xfrm>
            <a:off x="7924798" y="5172374"/>
            <a:ext cx="3124201" cy="369332"/>
          </a:xfrm>
          <a:prstGeom prst="rect">
            <a:avLst/>
          </a:prstGeom>
          <a:noFill/>
        </p:spPr>
        <p:txBody>
          <a:bodyPr wrap="square" rtlCol="0">
            <a:spAutoFit/>
          </a:bodyPr>
          <a:lstStyle/>
          <a:p>
            <a:r>
              <a:rPr lang="zh-CN" altLang="en-US" dirty="0" smtClean="0"/>
              <a:t>不同产品不同标签分布情况</a:t>
            </a:r>
            <a:endParaRPr lang="zh-CN" altLang="en-US" dirty="0"/>
          </a:p>
        </p:txBody>
      </p:sp>
      <p:sp>
        <p:nvSpPr>
          <p:cNvPr id="5" name="文本框 4"/>
          <p:cNvSpPr txBox="1"/>
          <p:nvPr/>
        </p:nvSpPr>
        <p:spPr>
          <a:xfrm>
            <a:off x="1182788" y="5639975"/>
            <a:ext cx="8382000" cy="707886"/>
          </a:xfrm>
          <a:prstGeom prst="rect">
            <a:avLst/>
          </a:prstGeom>
          <a:noFill/>
        </p:spPr>
        <p:txBody>
          <a:bodyPr wrap="square" rtlCol="0">
            <a:spAutoFit/>
          </a:bodyPr>
          <a:lstStyle/>
          <a:p>
            <a:r>
              <a:rPr lang="zh-CN" altLang="en-US" sz="2000" dirty="0" smtClean="0"/>
              <a:t>可以尝试欠采样使正负样本数量平衡，同时，把产品类型作为预测目标，获得验证集、测试集的产品类型，再去预测真实</a:t>
            </a:r>
            <a:r>
              <a:rPr lang="en-US" altLang="zh-CN" sz="2000" dirty="0" smtClean="0"/>
              <a:t>label</a:t>
            </a:r>
            <a:r>
              <a:rPr lang="zh-CN" altLang="en-US" sz="2000" dirty="0" smtClean="0"/>
              <a:t>。</a:t>
            </a:r>
            <a:endParaRPr lang="zh-CN" altLang="en-US" sz="2000" dirty="0"/>
          </a:p>
        </p:txBody>
      </p:sp>
    </p:spTree>
    <p:extLst>
      <p:ext uri="{BB962C8B-B14F-4D97-AF65-F5344CB8AC3E}">
        <p14:creationId xmlns:p14="http://schemas.microsoft.com/office/powerpoint/2010/main" val="60246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灯片编号占位符 45"/>
          <p:cNvSpPr>
            <a:spLocks noGrp="1"/>
          </p:cNvSpPr>
          <p:nvPr>
            <p:ph type="sldNum" sz="quarter" idx="12"/>
          </p:nvPr>
        </p:nvSpPr>
        <p:spPr/>
        <p:txBody>
          <a:bodyPr/>
          <a:lstStyle/>
          <a:p>
            <a:fld id="{B67B34C1-29DF-48A7-B438-B832F2B2885C}" type="slidenum">
              <a:rPr lang="zh-Hans" altLang="en-US" smtClean="0"/>
              <a:pPr/>
              <a:t>7</a:t>
            </a:fld>
            <a:endParaRPr lang="zh-Hans" altLang="en-US" dirty="0"/>
          </a:p>
        </p:txBody>
      </p:sp>
      <p:sp>
        <p:nvSpPr>
          <p:cNvPr id="50" name="矩形 49"/>
          <p:cNvSpPr/>
          <p:nvPr/>
        </p:nvSpPr>
        <p:spPr>
          <a:xfrm>
            <a:off x="352298" y="838691"/>
            <a:ext cx="207264" cy="609600"/>
          </a:xfrm>
          <a:prstGeom prst="rect">
            <a:avLst/>
          </a:prstGeom>
          <a:gradFill>
            <a:gsLst>
              <a:gs pos="0">
                <a:schemeClr val="accent5">
                  <a:lumMod val="5000"/>
                  <a:lumOff val="95000"/>
                </a:schemeClr>
              </a:gs>
              <a:gs pos="74000">
                <a:srgbClr val="1C2B38"/>
              </a:gs>
              <a:gs pos="83000">
                <a:srgbClr val="1C2B38"/>
              </a:gs>
              <a:gs pos="100000">
                <a:srgbClr val="1C2B38"/>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 altLang="en-US" sz="2401" dirty="0">
              <a:solidFill>
                <a:schemeClr val="accent5">
                  <a:lumMod val="50000"/>
                </a:schemeClr>
              </a:solidFill>
              <a:latin typeface="微软雅黑" panose="020B0503020204020204" pitchFamily="34" charset="-122"/>
              <a:ea typeface="微软雅黑" panose="020B0503020204020204" pitchFamily="34" charset="-122"/>
            </a:endParaRPr>
          </a:p>
        </p:txBody>
      </p:sp>
      <p:cxnSp>
        <p:nvCxnSpPr>
          <p:cNvPr id="55" name="直接连接符 54"/>
          <p:cNvCxnSpPr/>
          <p:nvPr/>
        </p:nvCxnSpPr>
        <p:spPr>
          <a:xfrm>
            <a:off x="644905" y="838691"/>
            <a:ext cx="0" cy="609600"/>
          </a:xfrm>
          <a:prstGeom prst="line">
            <a:avLst/>
          </a:prstGeom>
          <a:ln>
            <a:solidFill>
              <a:srgbClr val="1C2B38"/>
            </a:solidFill>
          </a:ln>
        </p:spPr>
        <p:style>
          <a:lnRef idx="3">
            <a:schemeClr val="dk1"/>
          </a:lnRef>
          <a:fillRef idx="0">
            <a:schemeClr val="dk1"/>
          </a:fillRef>
          <a:effectRef idx="2">
            <a:schemeClr val="dk1"/>
          </a:effectRef>
          <a:fontRef idx="minor">
            <a:schemeClr val="tx1"/>
          </a:fontRef>
        </p:style>
      </p:cxnSp>
      <p:sp>
        <p:nvSpPr>
          <p:cNvPr id="57" name="矩形 56"/>
          <p:cNvSpPr/>
          <p:nvPr/>
        </p:nvSpPr>
        <p:spPr>
          <a:xfrm>
            <a:off x="644906" y="773682"/>
            <a:ext cx="2538132" cy="584775"/>
          </a:xfrm>
          <a:prstGeom prst="rect">
            <a:avLst/>
          </a:prstGeom>
        </p:spPr>
        <p:txBody>
          <a:bodyPr wrap="square">
            <a:spAutoFit/>
          </a:bodyPr>
          <a:lstStyle/>
          <a:p>
            <a:pPr algn="ctr"/>
            <a:r>
              <a:rPr lang="en-US" altLang="zh-Hans" sz="3200" b="1" dirty="0">
                <a:solidFill>
                  <a:srgbClr val="1C2B38"/>
                </a:solidFill>
                <a:latin typeface="Arial Unicode MS" pitchFamily="34" charset="-122"/>
                <a:ea typeface="Arial Unicode MS" pitchFamily="34" charset="-122"/>
                <a:cs typeface="Arial Unicode MS" pitchFamily="34" charset="-122"/>
              </a:rPr>
              <a:t>3</a:t>
            </a:r>
            <a:r>
              <a:rPr lang="en-US" altLang="zh-Hans" sz="3200" b="1" dirty="0">
                <a:solidFill>
                  <a:srgbClr val="1C2B38"/>
                </a:solidFill>
                <a:latin typeface="Arial Unicode MS" pitchFamily="34" charset="-122"/>
                <a:ea typeface="Arial Unicode MS" pitchFamily="34" charset="-122"/>
                <a:cs typeface="Arial Unicode MS" pitchFamily="34" charset="-122"/>
              </a:rPr>
              <a:t> </a:t>
            </a:r>
            <a:r>
              <a:rPr lang="en-US" altLang="zh-CN" sz="3200" b="1" dirty="0">
                <a:solidFill>
                  <a:srgbClr val="1C2B38"/>
                </a:solidFill>
                <a:latin typeface="Arial Unicode MS" pitchFamily="34" charset="-122"/>
                <a:ea typeface="Arial Unicode MS" pitchFamily="34" charset="-122"/>
                <a:cs typeface="Arial Unicode MS" pitchFamily="34" charset="-122"/>
              </a:rPr>
              <a:t>  </a:t>
            </a:r>
            <a:r>
              <a:rPr lang="zh-CN" altLang="en-US" sz="3200" b="1" dirty="0">
                <a:solidFill>
                  <a:srgbClr val="1C2B38"/>
                </a:solidFill>
                <a:latin typeface="Arial Unicode MS" pitchFamily="34" charset="-122"/>
                <a:ea typeface="Arial Unicode MS" pitchFamily="34" charset="-122"/>
                <a:cs typeface="Arial Unicode MS" pitchFamily="34" charset="-122"/>
              </a:rPr>
              <a:t>算法分析</a:t>
            </a:r>
            <a:endParaRPr lang="en-US" altLang="zh-Hans" sz="3200" b="1" dirty="0">
              <a:solidFill>
                <a:srgbClr val="1C2B38"/>
              </a:solidFill>
              <a:latin typeface="Arial Unicode MS" pitchFamily="34" charset="-122"/>
              <a:ea typeface="Arial Unicode MS" pitchFamily="34" charset="-122"/>
              <a:cs typeface="Arial Unicode MS" pitchFamily="34" charset="-122"/>
            </a:endParaRPr>
          </a:p>
        </p:txBody>
      </p:sp>
      <p:sp>
        <p:nvSpPr>
          <p:cNvPr id="12" name="AutoShape 275"/>
          <p:cNvSpPr>
            <a:spLocks noChangeAspect="1" noChangeArrowheads="1" noTextEdit="1"/>
          </p:cNvSpPr>
          <p:nvPr/>
        </p:nvSpPr>
        <p:spPr bwMode="auto">
          <a:xfrm>
            <a:off x="7614529" y="1999013"/>
            <a:ext cx="5746396" cy="4447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lstStyle/>
          <a:p>
            <a:endParaRPr lang="zh-Hans" altLang="en-US" sz="2401" dirty="0">
              <a:latin typeface="微软雅黑" panose="020B0503020204020204" pitchFamily="34" charset="-122"/>
              <a:ea typeface="微软雅黑" panose="020B0503020204020204" pitchFamily="34" charset="-122"/>
            </a:endParaRPr>
          </a:p>
        </p:txBody>
      </p:sp>
      <p:sp>
        <p:nvSpPr>
          <p:cNvPr id="62" name="流程图: 过程 61"/>
          <p:cNvSpPr/>
          <p:nvPr/>
        </p:nvSpPr>
        <p:spPr>
          <a:xfrm>
            <a:off x="0" y="0"/>
            <a:ext cx="12192000" cy="521624"/>
          </a:xfrm>
          <a:prstGeom prst="flowChartProcess">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1" dirty="0">
              <a:latin typeface="微软雅黑" panose="020B0503020204020204" pitchFamily="34" charset="-122"/>
              <a:ea typeface="微软雅黑" panose="020B0503020204020204" pitchFamily="34" charset="-122"/>
            </a:endParaRPr>
          </a:p>
        </p:txBody>
      </p:sp>
      <p:sp>
        <p:nvSpPr>
          <p:cNvPr id="33" name="矩形 32"/>
          <p:cNvSpPr/>
          <p:nvPr/>
        </p:nvSpPr>
        <p:spPr>
          <a:xfrm>
            <a:off x="359995" y="-46965"/>
            <a:ext cx="7100021" cy="584775"/>
          </a:xfrm>
          <a:prstGeom prst="rect">
            <a:avLst/>
          </a:prstGeom>
        </p:spPr>
        <p:txBody>
          <a:bodyPr wrap="none">
            <a:spAutoFit/>
          </a:bodyPr>
          <a:lstStyle/>
          <a:p>
            <a:r>
              <a:rPr lang="zh-CN" altLang="en-US" sz="3200" b="1" i="1" dirty="0" smtClean="0">
                <a:latin typeface="微软雅黑" panose="020B0503020204020204" pitchFamily="34" charset="-122"/>
                <a:ea typeface="微软雅黑" panose="020B0503020204020204" pitchFamily="34" charset="-122"/>
              </a:rPr>
              <a:t>第三届融</a:t>
            </a:r>
            <a:r>
              <a:rPr lang="en-US" altLang="zh-CN" sz="3200" b="1" i="1" dirty="0" smtClean="0">
                <a:latin typeface="微软雅黑" panose="020B0503020204020204" pitchFamily="34" charset="-122"/>
                <a:ea typeface="微软雅黑" panose="020B0503020204020204" pitchFamily="34" charset="-122"/>
              </a:rPr>
              <a:t>360</a:t>
            </a:r>
            <a:r>
              <a:rPr lang="zh-CN" altLang="en-US" sz="3200" b="1" i="1" dirty="0" smtClean="0">
                <a:latin typeface="微软雅黑" panose="020B0503020204020204" pitchFamily="34" charset="-122"/>
                <a:ea typeface="微软雅黑" panose="020B0503020204020204" pitchFamily="34" charset="-122"/>
              </a:rPr>
              <a:t>天机智能金融算法挑战赛</a:t>
            </a:r>
            <a:endParaRPr lang="zh-CN" altLang="en-US" sz="3200" b="1" i="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538868" y="2308302"/>
            <a:ext cx="1644170" cy="369332"/>
          </a:xfrm>
          <a:prstGeom prst="rect">
            <a:avLst/>
          </a:prstGeom>
          <a:noFill/>
        </p:spPr>
        <p:txBody>
          <a:bodyPr wrap="square" rtlCol="0">
            <a:spAutoFit/>
          </a:bodyPr>
          <a:lstStyle/>
          <a:p>
            <a:endParaRPr lang="zh-CN" altLang="en-US" dirty="0">
              <a:latin typeface="微软雅黑" panose="020B0503020204020204" pitchFamily="34" charset="-122"/>
              <a:ea typeface="微软雅黑" panose="020B0503020204020204" pitchFamily="34" charset="-122"/>
            </a:endParaRPr>
          </a:p>
        </p:txBody>
      </p:sp>
      <p:sp>
        <p:nvSpPr>
          <p:cNvPr id="7" name="文本框 6"/>
          <p:cNvSpPr txBox="1"/>
          <p:nvPr/>
        </p:nvSpPr>
        <p:spPr>
          <a:xfrm>
            <a:off x="1310268" y="1448291"/>
            <a:ext cx="2918832" cy="461665"/>
          </a:xfrm>
          <a:prstGeom prst="rect">
            <a:avLst/>
          </a:prstGeom>
          <a:noFill/>
        </p:spPr>
        <p:txBody>
          <a:bodyPr wrap="square" rtlCol="0">
            <a:spAutoFit/>
          </a:bodyPr>
          <a:lstStyle/>
          <a:p>
            <a:r>
              <a:rPr lang="zh-CN" altLang="en-US" sz="2400" b="1" dirty="0" smtClean="0"/>
              <a:t>特征工程</a:t>
            </a:r>
            <a:endParaRPr lang="zh-CN" altLang="en-US" sz="2400" b="1" dirty="0"/>
          </a:p>
        </p:txBody>
      </p:sp>
      <p:sp>
        <p:nvSpPr>
          <p:cNvPr id="16" name="文本框 15"/>
          <p:cNvSpPr txBox="1"/>
          <p:nvPr/>
        </p:nvSpPr>
        <p:spPr>
          <a:xfrm>
            <a:off x="1065818" y="2677634"/>
            <a:ext cx="3813717" cy="2308324"/>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特征选择主要分为三大类方法，过滤式，包裹式，嵌入式</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赛</a:t>
            </a:r>
            <a:r>
              <a:rPr lang="zh-CN" altLang="en-US" sz="2400" dirty="0">
                <a:latin typeface="微软雅黑" panose="020B0503020204020204" pitchFamily="34" charset="-122"/>
                <a:ea typeface="微软雅黑" panose="020B0503020204020204" pitchFamily="34" charset="-122"/>
              </a:rPr>
              <a:t>题</a:t>
            </a:r>
            <a:r>
              <a:rPr lang="zh-CN" altLang="en-US" sz="2400" dirty="0" smtClean="0">
                <a:latin typeface="微软雅黑" panose="020B0503020204020204" pitchFamily="34" charset="-122"/>
                <a:ea typeface="微软雅黑" panose="020B0503020204020204" pitchFamily="34" charset="-122"/>
              </a:rPr>
              <a:t>特征采用多种方法同时使用，增强鲁棒性。</a:t>
            </a:r>
            <a:endParaRPr lang="zh-CN" altLang="en-US" sz="2400" dirty="0">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3"/>
          <a:stretch>
            <a:fillRect/>
          </a:stretch>
        </p:blipFill>
        <p:spPr>
          <a:xfrm>
            <a:off x="5791200" y="1143491"/>
            <a:ext cx="6000750" cy="4514850"/>
          </a:xfrm>
          <a:prstGeom prst="rect">
            <a:avLst/>
          </a:prstGeom>
        </p:spPr>
      </p:pic>
    </p:spTree>
    <p:extLst>
      <p:ext uri="{BB962C8B-B14F-4D97-AF65-F5344CB8AC3E}">
        <p14:creationId xmlns:p14="http://schemas.microsoft.com/office/powerpoint/2010/main" val="35444311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5410200" y="485457"/>
            <a:ext cx="5943600" cy="6176923"/>
          </a:xfrm>
          <a:prstGeom prst="rect">
            <a:avLst/>
          </a:prstGeom>
        </p:spPr>
      </p:pic>
      <p:sp>
        <p:nvSpPr>
          <p:cNvPr id="46" name="灯片编号占位符 45"/>
          <p:cNvSpPr>
            <a:spLocks noGrp="1"/>
          </p:cNvSpPr>
          <p:nvPr>
            <p:ph type="sldNum" sz="quarter" idx="12"/>
          </p:nvPr>
        </p:nvSpPr>
        <p:spPr/>
        <p:txBody>
          <a:bodyPr/>
          <a:lstStyle/>
          <a:p>
            <a:fld id="{B67B34C1-29DF-48A7-B438-B832F2B2885C}" type="slidenum">
              <a:rPr lang="zh-Hans" altLang="en-US" smtClean="0"/>
              <a:pPr/>
              <a:t>8</a:t>
            </a:fld>
            <a:endParaRPr lang="zh-Hans" altLang="en-US" dirty="0"/>
          </a:p>
        </p:txBody>
      </p:sp>
      <p:sp>
        <p:nvSpPr>
          <p:cNvPr id="50" name="矩形 49"/>
          <p:cNvSpPr/>
          <p:nvPr/>
        </p:nvSpPr>
        <p:spPr>
          <a:xfrm>
            <a:off x="352298" y="838691"/>
            <a:ext cx="207264" cy="609600"/>
          </a:xfrm>
          <a:prstGeom prst="rect">
            <a:avLst/>
          </a:prstGeom>
          <a:gradFill>
            <a:gsLst>
              <a:gs pos="0">
                <a:schemeClr val="accent5">
                  <a:lumMod val="5000"/>
                  <a:lumOff val="95000"/>
                </a:schemeClr>
              </a:gs>
              <a:gs pos="74000">
                <a:srgbClr val="1C2B38"/>
              </a:gs>
              <a:gs pos="83000">
                <a:srgbClr val="1C2B38"/>
              </a:gs>
              <a:gs pos="100000">
                <a:srgbClr val="1C2B38"/>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 altLang="en-US" sz="2401" dirty="0">
              <a:solidFill>
                <a:schemeClr val="accent5">
                  <a:lumMod val="50000"/>
                </a:schemeClr>
              </a:solidFill>
              <a:latin typeface="微软雅黑" panose="020B0503020204020204" pitchFamily="34" charset="-122"/>
              <a:ea typeface="微软雅黑" panose="020B0503020204020204" pitchFamily="34" charset="-122"/>
            </a:endParaRPr>
          </a:p>
        </p:txBody>
      </p:sp>
      <p:cxnSp>
        <p:nvCxnSpPr>
          <p:cNvPr id="55" name="直接连接符 54"/>
          <p:cNvCxnSpPr/>
          <p:nvPr/>
        </p:nvCxnSpPr>
        <p:spPr>
          <a:xfrm>
            <a:off x="644905" y="838691"/>
            <a:ext cx="0" cy="609600"/>
          </a:xfrm>
          <a:prstGeom prst="line">
            <a:avLst/>
          </a:prstGeom>
          <a:ln>
            <a:solidFill>
              <a:srgbClr val="1C2B38"/>
            </a:solidFill>
          </a:ln>
        </p:spPr>
        <p:style>
          <a:lnRef idx="3">
            <a:schemeClr val="dk1"/>
          </a:lnRef>
          <a:fillRef idx="0">
            <a:schemeClr val="dk1"/>
          </a:fillRef>
          <a:effectRef idx="2">
            <a:schemeClr val="dk1"/>
          </a:effectRef>
          <a:fontRef idx="minor">
            <a:schemeClr val="tx1"/>
          </a:fontRef>
        </p:style>
      </p:cxnSp>
      <p:sp>
        <p:nvSpPr>
          <p:cNvPr id="57" name="矩形 56"/>
          <p:cNvSpPr/>
          <p:nvPr/>
        </p:nvSpPr>
        <p:spPr>
          <a:xfrm>
            <a:off x="644906" y="773682"/>
            <a:ext cx="2538132" cy="584775"/>
          </a:xfrm>
          <a:prstGeom prst="rect">
            <a:avLst/>
          </a:prstGeom>
        </p:spPr>
        <p:txBody>
          <a:bodyPr wrap="square">
            <a:spAutoFit/>
          </a:bodyPr>
          <a:lstStyle/>
          <a:p>
            <a:pPr algn="ctr"/>
            <a:r>
              <a:rPr lang="en-US" altLang="zh-Hans" sz="3200" b="1" dirty="0">
                <a:solidFill>
                  <a:srgbClr val="1C2B38"/>
                </a:solidFill>
                <a:latin typeface="Arial Unicode MS" pitchFamily="34" charset="-122"/>
                <a:ea typeface="Arial Unicode MS" pitchFamily="34" charset="-122"/>
                <a:cs typeface="Arial Unicode MS" pitchFamily="34" charset="-122"/>
              </a:rPr>
              <a:t>3</a:t>
            </a:r>
            <a:r>
              <a:rPr lang="en-US" altLang="zh-Hans" sz="3200" b="1" dirty="0">
                <a:solidFill>
                  <a:srgbClr val="1C2B38"/>
                </a:solidFill>
                <a:latin typeface="Arial Unicode MS" pitchFamily="34" charset="-122"/>
                <a:ea typeface="Arial Unicode MS" pitchFamily="34" charset="-122"/>
                <a:cs typeface="Arial Unicode MS" pitchFamily="34" charset="-122"/>
              </a:rPr>
              <a:t> </a:t>
            </a:r>
            <a:r>
              <a:rPr lang="en-US" altLang="zh-CN" sz="3200" b="1" dirty="0">
                <a:solidFill>
                  <a:srgbClr val="1C2B38"/>
                </a:solidFill>
                <a:latin typeface="Arial Unicode MS" pitchFamily="34" charset="-122"/>
                <a:ea typeface="Arial Unicode MS" pitchFamily="34" charset="-122"/>
                <a:cs typeface="Arial Unicode MS" pitchFamily="34" charset="-122"/>
              </a:rPr>
              <a:t>  </a:t>
            </a:r>
            <a:r>
              <a:rPr lang="zh-CN" altLang="en-US" sz="3200" b="1" dirty="0">
                <a:solidFill>
                  <a:srgbClr val="1C2B38"/>
                </a:solidFill>
                <a:latin typeface="Arial Unicode MS" pitchFamily="34" charset="-122"/>
                <a:ea typeface="Arial Unicode MS" pitchFamily="34" charset="-122"/>
                <a:cs typeface="Arial Unicode MS" pitchFamily="34" charset="-122"/>
              </a:rPr>
              <a:t>算法分析</a:t>
            </a:r>
            <a:endParaRPr lang="en-US" altLang="zh-Hans" sz="3200" b="1" dirty="0">
              <a:solidFill>
                <a:srgbClr val="1C2B38"/>
              </a:solidFill>
              <a:latin typeface="Arial Unicode MS" pitchFamily="34" charset="-122"/>
              <a:ea typeface="Arial Unicode MS" pitchFamily="34" charset="-122"/>
              <a:cs typeface="Arial Unicode MS" pitchFamily="34" charset="-122"/>
            </a:endParaRPr>
          </a:p>
        </p:txBody>
      </p:sp>
      <p:sp>
        <p:nvSpPr>
          <p:cNvPr id="12" name="AutoShape 275"/>
          <p:cNvSpPr>
            <a:spLocks noChangeAspect="1" noChangeArrowheads="1" noTextEdit="1"/>
          </p:cNvSpPr>
          <p:nvPr/>
        </p:nvSpPr>
        <p:spPr bwMode="auto">
          <a:xfrm>
            <a:off x="7614529" y="1999013"/>
            <a:ext cx="5746396" cy="4447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lstStyle/>
          <a:p>
            <a:endParaRPr lang="zh-Hans" altLang="en-US" sz="2401" dirty="0">
              <a:latin typeface="微软雅黑" panose="020B0503020204020204" pitchFamily="34" charset="-122"/>
              <a:ea typeface="微软雅黑" panose="020B0503020204020204" pitchFamily="34" charset="-122"/>
            </a:endParaRPr>
          </a:p>
        </p:txBody>
      </p:sp>
      <p:sp>
        <p:nvSpPr>
          <p:cNvPr id="62" name="流程图: 过程 61"/>
          <p:cNvSpPr/>
          <p:nvPr/>
        </p:nvSpPr>
        <p:spPr>
          <a:xfrm>
            <a:off x="0" y="0"/>
            <a:ext cx="12192000" cy="521624"/>
          </a:xfrm>
          <a:prstGeom prst="flowChartProcess">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1" dirty="0">
              <a:latin typeface="微软雅黑" panose="020B0503020204020204" pitchFamily="34" charset="-122"/>
              <a:ea typeface="微软雅黑" panose="020B0503020204020204" pitchFamily="34" charset="-122"/>
            </a:endParaRPr>
          </a:p>
        </p:txBody>
      </p:sp>
      <p:sp>
        <p:nvSpPr>
          <p:cNvPr id="33" name="矩形 32"/>
          <p:cNvSpPr/>
          <p:nvPr/>
        </p:nvSpPr>
        <p:spPr>
          <a:xfrm>
            <a:off x="359995" y="-46965"/>
            <a:ext cx="7100021" cy="584775"/>
          </a:xfrm>
          <a:prstGeom prst="rect">
            <a:avLst/>
          </a:prstGeom>
        </p:spPr>
        <p:txBody>
          <a:bodyPr wrap="none">
            <a:spAutoFit/>
          </a:bodyPr>
          <a:lstStyle/>
          <a:p>
            <a:r>
              <a:rPr lang="zh-CN" altLang="en-US" sz="3200" b="1" i="1" dirty="0" smtClean="0">
                <a:latin typeface="微软雅黑" panose="020B0503020204020204" pitchFamily="34" charset="-122"/>
                <a:ea typeface="微软雅黑" panose="020B0503020204020204" pitchFamily="34" charset="-122"/>
              </a:rPr>
              <a:t>第三届融</a:t>
            </a:r>
            <a:r>
              <a:rPr lang="en-US" altLang="zh-CN" sz="3200" b="1" i="1" dirty="0" smtClean="0">
                <a:latin typeface="微软雅黑" panose="020B0503020204020204" pitchFamily="34" charset="-122"/>
                <a:ea typeface="微软雅黑" panose="020B0503020204020204" pitchFamily="34" charset="-122"/>
              </a:rPr>
              <a:t>360</a:t>
            </a:r>
            <a:r>
              <a:rPr lang="zh-CN" altLang="en-US" sz="3200" b="1" i="1" dirty="0" smtClean="0">
                <a:latin typeface="微软雅黑" panose="020B0503020204020204" pitchFamily="34" charset="-122"/>
                <a:ea typeface="微软雅黑" panose="020B0503020204020204" pitchFamily="34" charset="-122"/>
              </a:rPr>
              <a:t>天机智能金融算法挑战赛</a:t>
            </a:r>
            <a:endParaRPr lang="zh-CN" altLang="en-US" sz="3200" b="1" i="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731416" y="2016826"/>
            <a:ext cx="3707234" cy="1569660"/>
          </a:xfrm>
          <a:prstGeom prst="rect">
            <a:avLst/>
          </a:prstGeom>
          <a:noFill/>
        </p:spPr>
        <p:txBody>
          <a:bodyPr wrap="square" rtlCol="0">
            <a:spAutoFit/>
          </a:bodyPr>
          <a:lstStyle/>
          <a:p>
            <a:r>
              <a:rPr lang="zh-CN" altLang="en-US" sz="2400" dirty="0" smtClean="0"/>
              <a:t>采用不平衡样本欠采样，重要特征模型估计、模型融合的思想，整个处理流程如右图。</a:t>
            </a:r>
            <a:endParaRPr lang="en-US" altLang="zh-CN" sz="2400" dirty="0" smtClean="0"/>
          </a:p>
        </p:txBody>
      </p:sp>
    </p:spTree>
    <p:extLst>
      <p:ext uri="{BB962C8B-B14F-4D97-AF65-F5344CB8AC3E}">
        <p14:creationId xmlns:p14="http://schemas.microsoft.com/office/powerpoint/2010/main" val="4140122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灯片编号占位符 45"/>
          <p:cNvSpPr>
            <a:spLocks noGrp="1"/>
          </p:cNvSpPr>
          <p:nvPr>
            <p:ph type="sldNum" sz="quarter" idx="12"/>
          </p:nvPr>
        </p:nvSpPr>
        <p:spPr/>
        <p:txBody>
          <a:bodyPr/>
          <a:lstStyle/>
          <a:p>
            <a:fld id="{B67B34C1-29DF-48A7-B438-B832F2B2885C}" type="slidenum">
              <a:rPr lang="zh-Hans" altLang="en-US" smtClean="0"/>
              <a:pPr/>
              <a:t>9</a:t>
            </a:fld>
            <a:endParaRPr lang="zh-Hans" altLang="en-US" dirty="0"/>
          </a:p>
        </p:txBody>
      </p:sp>
      <p:sp>
        <p:nvSpPr>
          <p:cNvPr id="50" name="矩形 49"/>
          <p:cNvSpPr/>
          <p:nvPr/>
        </p:nvSpPr>
        <p:spPr>
          <a:xfrm>
            <a:off x="352298" y="838691"/>
            <a:ext cx="207264" cy="609600"/>
          </a:xfrm>
          <a:prstGeom prst="rect">
            <a:avLst/>
          </a:prstGeom>
          <a:gradFill>
            <a:gsLst>
              <a:gs pos="0">
                <a:schemeClr val="accent5">
                  <a:lumMod val="5000"/>
                  <a:lumOff val="95000"/>
                </a:schemeClr>
              </a:gs>
              <a:gs pos="74000">
                <a:srgbClr val="1C2B38"/>
              </a:gs>
              <a:gs pos="83000">
                <a:srgbClr val="1C2B38"/>
              </a:gs>
              <a:gs pos="100000">
                <a:srgbClr val="1C2B38"/>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 altLang="en-US" sz="2401" dirty="0">
              <a:solidFill>
                <a:schemeClr val="accent5">
                  <a:lumMod val="50000"/>
                </a:schemeClr>
              </a:solidFill>
              <a:latin typeface="微软雅黑" panose="020B0503020204020204" pitchFamily="34" charset="-122"/>
              <a:ea typeface="微软雅黑" panose="020B0503020204020204" pitchFamily="34" charset="-122"/>
            </a:endParaRPr>
          </a:p>
        </p:txBody>
      </p:sp>
      <p:cxnSp>
        <p:nvCxnSpPr>
          <p:cNvPr id="55" name="直接连接符 54"/>
          <p:cNvCxnSpPr/>
          <p:nvPr/>
        </p:nvCxnSpPr>
        <p:spPr>
          <a:xfrm>
            <a:off x="644905" y="838691"/>
            <a:ext cx="0" cy="609600"/>
          </a:xfrm>
          <a:prstGeom prst="line">
            <a:avLst/>
          </a:prstGeom>
          <a:ln>
            <a:solidFill>
              <a:srgbClr val="1C2B38"/>
            </a:solidFill>
          </a:ln>
        </p:spPr>
        <p:style>
          <a:lnRef idx="3">
            <a:schemeClr val="dk1"/>
          </a:lnRef>
          <a:fillRef idx="0">
            <a:schemeClr val="dk1"/>
          </a:fillRef>
          <a:effectRef idx="2">
            <a:schemeClr val="dk1"/>
          </a:effectRef>
          <a:fontRef idx="minor">
            <a:schemeClr val="tx1"/>
          </a:fontRef>
        </p:style>
      </p:cxnSp>
      <p:sp>
        <p:nvSpPr>
          <p:cNvPr id="57" name="矩形 56"/>
          <p:cNvSpPr/>
          <p:nvPr/>
        </p:nvSpPr>
        <p:spPr>
          <a:xfrm>
            <a:off x="644907" y="773682"/>
            <a:ext cx="2003701" cy="584775"/>
          </a:xfrm>
          <a:prstGeom prst="rect">
            <a:avLst/>
          </a:prstGeom>
        </p:spPr>
        <p:txBody>
          <a:bodyPr wrap="square">
            <a:spAutoFit/>
          </a:bodyPr>
          <a:lstStyle/>
          <a:p>
            <a:pPr algn="ctr"/>
            <a:r>
              <a:rPr lang="en-US" altLang="zh-CN" sz="3200" b="1" dirty="0">
                <a:solidFill>
                  <a:srgbClr val="1C2B38"/>
                </a:solidFill>
                <a:latin typeface="Arial Unicode MS" pitchFamily="34" charset="-122"/>
                <a:ea typeface="Arial Unicode MS" pitchFamily="34" charset="-122"/>
                <a:cs typeface="Arial Unicode MS" pitchFamily="34" charset="-122"/>
              </a:rPr>
              <a:t>5</a:t>
            </a:r>
            <a:r>
              <a:rPr lang="en-US" altLang="zh-CN" sz="3200" b="1" dirty="0">
                <a:solidFill>
                  <a:srgbClr val="1C2B38"/>
                </a:solidFill>
                <a:latin typeface="Arial Unicode MS" pitchFamily="34" charset="-122"/>
                <a:ea typeface="Arial Unicode MS" pitchFamily="34" charset="-122"/>
                <a:cs typeface="Arial Unicode MS" pitchFamily="34" charset="-122"/>
              </a:rPr>
              <a:t>      </a:t>
            </a:r>
            <a:r>
              <a:rPr lang="zh-CN" altLang="en-US" sz="3200" b="1" dirty="0">
                <a:solidFill>
                  <a:srgbClr val="1C2B38"/>
                </a:solidFill>
                <a:latin typeface="Arial Unicode MS" pitchFamily="34" charset="-122"/>
                <a:ea typeface="Arial Unicode MS" pitchFamily="34" charset="-122"/>
                <a:cs typeface="Arial Unicode MS" pitchFamily="34" charset="-122"/>
              </a:rPr>
              <a:t>总结</a:t>
            </a:r>
            <a:endParaRPr lang="en-US" altLang="zh-Hans" sz="3200" b="1" dirty="0">
              <a:solidFill>
                <a:srgbClr val="1C2B38"/>
              </a:solidFill>
              <a:latin typeface="Arial Unicode MS" pitchFamily="34" charset="-122"/>
              <a:ea typeface="Arial Unicode MS" pitchFamily="34" charset="-122"/>
              <a:cs typeface="Arial Unicode MS" pitchFamily="34" charset="-122"/>
            </a:endParaRPr>
          </a:p>
        </p:txBody>
      </p:sp>
      <p:sp>
        <p:nvSpPr>
          <p:cNvPr id="12" name="AutoShape 275"/>
          <p:cNvSpPr>
            <a:spLocks noChangeAspect="1" noChangeArrowheads="1" noTextEdit="1"/>
          </p:cNvSpPr>
          <p:nvPr/>
        </p:nvSpPr>
        <p:spPr bwMode="auto">
          <a:xfrm>
            <a:off x="7614529" y="1999013"/>
            <a:ext cx="5746396" cy="4447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lstStyle/>
          <a:p>
            <a:endParaRPr lang="zh-Hans" altLang="en-US" sz="2401" dirty="0">
              <a:latin typeface="微软雅黑" panose="020B0503020204020204" pitchFamily="34" charset="-122"/>
              <a:ea typeface="微软雅黑" panose="020B0503020204020204" pitchFamily="34" charset="-122"/>
            </a:endParaRPr>
          </a:p>
        </p:txBody>
      </p:sp>
      <p:sp>
        <p:nvSpPr>
          <p:cNvPr id="62" name="流程图: 过程 61"/>
          <p:cNvSpPr/>
          <p:nvPr/>
        </p:nvSpPr>
        <p:spPr>
          <a:xfrm>
            <a:off x="0" y="0"/>
            <a:ext cx="12192000" cy="521624"/>
          </a:xfrm>
          <a:prstGeom prst="flowChartProcess">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1" dirty="0">
              <a:latin typeface="微软雅黑" panose="020B0503020204020204" pitchFamily="34" charset="-122"/>
              <a:ea typeface="微软雅黑" panose="020B0503020204020204" pitchFamily="34" charset="-122"/>
            </a:endParaRPr>
          </a:p>
        </p:txBody>
      </p:sp>
      <p:sp>
        <p:nvSpPr>
          <p:cNvPr id="33" name="矩形 32"/>
          <p:cNvSpPr/>
          <p:nvPr/>
        </p:nvSpPr>
        <p:spPr>
          <a:xfrm>
            <a:off x="359995" y="-46965"/>
            <a:ext cx="7100021" cy="584775"/>
          </a:xfrm>
          <a:prstGeom prst="rect">
            <a:avLst/>
          </a:prstGeom>
        </p:spPr>
        <p:txBody>
          <a:bodyPr wrap="none">
            <a:spAutoFit/>
          </a:bodyPr>
          <a:lstStyle/>
          <a:p>
            <a:r>
              <a:rPr lang="zh-CN" altLang="en-US" sz="3200" b="1" i="1" dirty="0" smtClean="0">
                <a:latin typeface="微软雅黑" panose="020B0503020204020204" pitchFamily="34" charset="-122"/>
                <a:ea typeface="微软雅黑" panose="020B0503020204020204" pitchFamily="34" charset="-122"/>
              </a:rPr>
              <a:t>第三届融</a:t>
            </a:r>
            <a:r>
              <a:rPr lang="en-US" altLang="zh-CN" sz="3200" b="1" i="1" dirty="0" smtClean="0">
                <a:latin typeface="微软雅黑" panose="020B0503020204020204" pitchFamily="34" charset="-122"/>
                <a:ea typeface="微软雅黑" panose="020B0503020204020204" pitchFamily="34" charset="-122"/>
              </a:rPr>
              <a:t>360</a:t>
            </a:r>
            <a:r>
              <a:rPr lang="zh-CN" altLang="en-US" sz="3200" b="1" i="1" dirty="0" smtClean="0">
                <a:latin typeface="微软雅黑" panose="020B0503020204020204" pitchFamily="34" charset="-122"/>
                <a:ea typeface="微软雅黑" panose="020B0503020204020204" pitchFamily="34" charset="-122"/>
              </a:rPr>
              <a:t>天机智能金融算法挑战赛</a:t>
            </a:r>
            <a:endParaRPr lang="zh-CN" altLang="en-US" sz="3200" b="1" i="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1387367" y="1358457"/>
            <a:ext cx="7947133" cy="5078313"/>
          </a:xfrm>
          <a:prstGeom prst="rect">
            <a:avLst/>
          </a:prstGeom>
          <a:noFill/>
        </p:spPr>
        <p:txBody>
          <a:bodyPr wrap="square" rtlCol="0">
            <a:spAutoFit/>
          </a:bodyPr>
          <a:lstStyle/>
          <a:p>
            <a:r>
              <a:rPr lang="zh-CN" altLang="en-US" dirty="0" smtClean="0"/>
              <a:t>创新点</a:t>
            </a:r>
            <a:endParaRPr lang="en-US" altLang="zh-CN" dirty="0" smtClean="0"/>
          </a:p>
          <a:p>
            <a:endParaRPr lang="en-US" altLang="zh-CN" dirty="0" smtClean="0"/>
          </a:p>
          <a:p>
            <a:pPr marL="342900" indent="-342900">
              <a:buAutoNum type="arabicPeriod"/>
            </a:pPr>
            <a:r>
              <a:rPr lang="zh-CN" altLang="en-US" dirty="0" smtClean="0"/>
              <a:t>关于模型鲁棒性</a:t>
            </a:r>
            <a:endParaRPr lang="en-US" altLang="zh-CN" dirty="0" smtClean="0"/>
          </a:p>
          <a:p>
            <a:r>
              <a:rPr lang="en-US" altLang="zh-CN" dirty="0"/>
              <a:t> </a:t>
            </a:r>
            <a:r>
              <a:rPr lang="en-US" altLang="zh-CN" dirty="0" smtClean="0"/>
              <a:t>    </a:t>
            </a:r>
            <a:r>
              <a:rPr lang="zh-CN" altLang="en-US" dirty="0" smtClean="0"/>
              <a:t>样本集，充分使用类别多样本，构造多个类别平衡的数据集。</a:t>
            </a:r>
            <a:endParaRPr lang="en-US" altLang="zh-CN" dirty="0" smtClean="0"/>
          </a:p>
          <a:p>
            <a:r>
              <a:rPr lang="en-US" altLang="zh-CN" dirty="0"/>
              <a:t> </a:t>
            </a:r>
            <a:r>
              <a:rPr lang="en-US" altLang="zh-CN" dirty="0" smtClean="0"/>
              <a:t>    </a:t>
            </a:r>
            <a:r>
              <a:rPr lang="zh-CN" altLang="en-US" dirty="0" smtClean="0"/>
              <a:t>特征上，采用多种方法进行特征选择。</a:t>
            </a:r>
            <a:endParaRPr lang="en-US" altLang="zh-CN" dirty="0" smtClean="0"/>
          </a:p>
          <a:p>
            <a:r>
              <a:rPr lang="en-US" altLang="zh-CN" dirty="0"/>
              <a:t> </a:t>
            </a:r>
            <a:r>
              <a:rPr lang="en-US" altLang="zh-CN" dirty="0" smtClean="0"/>
              <a:t>    </a:t>
            </a:r>
            <a:r>
              <a:rPr lang="zh-CN" altLang="en-US" dirty="0" smtClean="0"/>
              <a:t>模型上，如树模型增加</a:t>
            </a:r>
            <a:r>
              <a:rPr lang="en-US" altLang="zh-CN" dirty="0" smtClean="0"/>
              <a:t>5</a:t>
            </a:r>
            <a:r>
              <a:rPr lang="zh-CN" altLang="en-US" dirty="0" smtClean="0"/>
              <a:t>折交叉验证。</a:t>
            </a:r>
            <a:endParaRPr lang="en-US" altLang="zh-CN" dirty="0" smtClean="0"/>
          </a:p>
          <a:p>
            <a:endParaRPr lang="en-US" altLang="zh-CN" dirty="0"/>
          </a:p>
          <a:p>
            <a:r>
              <a:rPr lang="en-US" altLang="zh-CN" dirty="0" smtClean="0"/>
              <a:t>2. </a:t>
            </a:r>
            <a:r>
              <a:rPr lang="zh-CN" altLang="en-US" dirty="0" smtClean="0"/>
              <a:t>关于特征构造</a:t>
            </a:r>
            <a:endParaRPr lang="en-US" altLang="zh-CN" dirty="0" smtClean="0"/>
          </a:p>
          <a:p>
            <a:r>
              <a:rPr lang="en-US" altLang="zh-CN" dirty="0"/>
              <a:t> </a:t>
            </a:r>
            <a:r>
              <a:rPr lang="en-US" altLang="zh-CN" dirty="0" smtClean="0"/>
              <a:t>   </a:t>
            </a:r>
            <a:r>
              <a:rPr lang="zh-CN" altLang="en-US" dirty="0" smtClean="0"/>
              <a:t>由于除了产品类型，其他特征脱敏，无法进行业务分析，只增加离散特征、排序特征、缺失值统计特征。</a:t>
            </a:r>
            <a:endParaRPr lang="en-US" altLang="zh-CN" dirty="0" smtClean="0"/>
          </a:p>
          <a:p>
            <a:endParaRPr lang="en-US" altLang="zh-CN" dirty="0"/>
          </a:p>
          <a:p>
            <a:r>
              <a:rPr lang="en-US" altLang="zh-CN" dirty="0" smtClean="0"/>
              <a:t>3. </a:t>
            </a:r>
            <a:r>
              <a:rPr lang="zh-CN" altLang="en-US" dirty="0" smtClean="0"/>
              <a:t>关于模型融合</a:t>
            </a:r>
            <a:endParaRPr lang="en-US" altLang="zh-CN" dirty="0" smtClean="0"/>
          </a:p>
          <a:p>
            <a:r>
              <a:rPr lang="en-US" altLang="zh-CN" dirty="0"/>
              <a:t> </a:t>
            </a:r>
            <a:r>
              <a:rPr lang="en-US" altLang="zh-CN" dirty="0" smtClean="0"/>
              <a:t>   </a:t>
            </a:r>
            <a:r>
              <a:rPr lang="zh-CN" altLang="en-US" dirty="0" smtClean="0"/>
              <a:t>采用</a:t>
            </a:r>
            <a:r>
              <a:rPr lang="en-US" altLang="zh-CN" dirty="0" err="1" smtClean="0"/>
              <a:t>lightgbm</a:t>
            </a:r>
            <a:r>
              <a:rPr lang="en-US" altLang="zh-CN" dirty="0" smtClean="0"/>
              <a:t> </a:t>
            </a:r>
            <a:r>
              <a:rPr lang="zh-CN" altLang="en-US" dirty="0" smtClean="0"/>
              <a:t>和 </a:t>
            </a:r>
            <a:r>
              <a:rPr lang="en-US" altLang="zh-CN" dirty="0" smtClean="0"/>
              <a:t>NN</a:t>
            </a:r>
            <a:r>
              <a:rPr lang="zh-CN" altLang="en-US" dirty="0" smtClean="0"/>
              <a:t>两种差异性大模型，起到很好模型融合的效果。</a:t>
            </a:r>
            <a:endParaRPr lang="en-US" altLang="zh-CN" dirty="0" smtClean="0"/>
          </a:p>
          <a:p>
            <a:endParaRPr lang="en-US" altLang="zh-CN" dirty="0"/>
          </a:p>
          <a:p>
            <a:r>
              <a:rPr lang="zh-CN" altLang="en-US" dirty="0" smtClean="0"/>
              <a:t>不足：</a:t>
            </a:r>
            <a:endParaRPr lang="en-US" altLang="zh-CN" dirty="0" smtClean="0"/>
          </a:p>
          <a:p>
            <a:r>
              <a:rPr lang="en-US" altLang="zh-CN" dirty="0" smtClean="0"/>
              <a:t>    1. </a:t>
            </a:r>
            <a:r>
              <a:rPr lang="zh-CN" altLang="en-US" dirty="0" smtClean="0"/>
              <a:t>缺失值填充可以根据预测出的</a:t>
            </a:r>
            <a:r>
              <a:rPr lang="en-US" altLang="zh-CN" dirty="0" smtClean="0"/>
              <a:t>tag</a:t>
            </a:r>
            <a:r>
              <a:rPr lang="zh-CN" altLang="en-US" dirty="0" smtClean="0"/>
              <a:t>进行分类处理。</a:t>
            </a:r>
            <a:endParaRPr lang="en-US" altLang="zh-CN" dirty="0" smtClean="0"/>
          </a:p>
          <a:p>
            <a:r>
              <a:rPr lang="en-US" altLang="zh-CN" dirty="0"/>
              <a:t> </a:t>
            </a:r>
            <a:r>
              <a:rPr lang="en-US" altLang="zh-CN" dirty="0" smtClean="0"/>
              <a:t>   2. </a:t>
            </a:r>
            <a:r>
              <a:rPr lang="zh-CN" altLang="en-US" dirty="0"/>
              <a:t>验证</a:t>
            </a:r>
            <a:r>
              <a:rPr lang="zh-CN" altLang="en-US" dirty="0" smtClean="0"/>
              <a:t>集可以看作无标签样本迁移应用到测试集中。</a:t>
            </a:r>
            <a:endParaRPr lang="en-US" altLang="zh-CN" dirty="0" smtClean="0"/>
          </a:p>
          <a:p>
            <a:r>
              <a:rPr lang="en-US" altLang="zh-CN" dirty="0"/>
              <a:t> </a:t>
            </a:r>
            <a:r>
              <a:rPr lang="en-US" altLang="zh-CN" dirty="0" smtClean="0"/>
              <a:t>   3. </a:t>
            </a:r>
            <a:r>
              <a:rPr lang="zh-CN" altLang="en-US" dirty="0" smtClean="0"/>
              <a:t>特征构造可以采用暴力组合搜索，找出比较强的组合特征。</a:t>
            </a:r>
            <a:endParaRPr lang="en-US" altLang="zh-CN" dirty="0"/>
          </a:p>
        </p:txBody>
      </p:sp>
    </p:spTree>
    <p:extLst>
      <p:ext uri="{BB962C8B-B14F-4D97-AF65-F5344CB8AC3E}">
        <p14:creationId xmlns:p14="http://schemas.microsoft.com/office/powerpoint/2010/main" val="32815087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商务云科技大数据工作汇报ppt模板"/>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椭圆 30"/>
</p:tagLst>
</file>

<file path=ppt/tags/tag6.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椭圆 3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12048</TotalTime>
  <Words>708</Words>
  <Application>Microsoft Office PowerPoint</Application>
  <PresentationFormat>宽屏</PresentationFormat>
  <Paragraphs>120</Paragraphs>
  <Slides>10</Slides>
  <Notes>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Arial Unicode MS</vt:lpstr>
      <vt:lpstr>等线</vt:lpstr>
      <vt:lpstr>Microsoft YaHei</vt:lpstr>
      <vt:lpstr>Microsoft YaHei</vt:lpstr>
      <vt:lpstr>Arial</vt:lpstr>
      <vt:lpstr>Courier New</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Windows 用户</cp:lastModifiedBy>
  <cp:revision>85</cp:revision>
  <dcterms:created xsi:type="dcterms:W3CDTF">2017-07-11T08:34:15Z</dcterms:created>
  <dcterms:modified xsi:type="dcterms:W3CDTF">2018-11-18T13:03:16Z</dcterms:modified>
</cp:coreProperties>
</file>