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68" r:id="rId3"/>
    <p:sldId id="260" r:id="rId4"/>
    <p:sldId id="261" r:id="rId5"/>
    <p:sldId id="266" r:id="rId6"/>
    <p:sldId id="267" r:id="rId7"/>
    <p:sldId id="257" r:id="rId8"/>
    <p:sldId id="258" r:id="rId9"/>
    <p:sldId id="259" r:id="rId10"/>
    <p:sldId id="269"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39" d="100"/>
          <a:sy n="39" d="100"/>
        </p:scale>
        <p:origin x="12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CAB17-818A-4F4B-9534-82447A4EBE21}"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DDF51-13C5-41F7-957C-9A6F8E4CA620}" type="slidenum">
              <a:rPr lang="en-US" smtClean="0"/>
              <a:t>‹#›</a:t>
            </a:fld>
            <a:endParaRPr lang="en-US"/>
          </a:p>
        </p:txBody>
      </p:sp>
    </p:spTree>
    <p:extLst>
      <p:ext uri="{BB962C8B-B14F-4D97-AF65-F5344CB8AC3E}">
        <p14:creationId xmlns:p14="http://schemas.microsoft.com/office/powerpoint/2010/main" val="1621413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A1D45E1-2B21-452D-91E9-092F545386B2}" type="datetime1">
              <a:rPr lang="en-US" smtClean="0"/>
              <a:t>5/8/2020</a:t>
            </a:fld>
            <a:endParaRPr lang="en-US" dirty="0"/>
          </a:p>
        </p:txBody>
      </p:sp>
      <p:sp>
        <p:nvSpPr>
          <p:cNvPr id="8" name="Footer Placeholder 7"/>
          <p:cNvSpPr>
            <a:spLocks noGrp="1"/>
          </p:cNvSpPr>
          <p:nvPr>
            <p:ph type="ftr" sz="quarter" idx="11"/>
          </p:nvPr>
        </p:nvSpPr>
        <p:spPr/>
        <p:txBody>
          <a:bodyPr/>
          <a:lstStyle/>
          <a:p>
            <a:r>
              <a:rPr lang="en-US"/>
              <a:t>1.Table 3 - (https://doi.org/10.1183/13993003.00547-2020</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F6795-FFB4-4583-BB44-EA48FA45C5EE}" type="datetime1">
              <a:rPr lang="en-US" smtClean="0"/>
              <a:t>5/8/2020</a:t>
            </a:fld>
            <a:endParaRPr lang="en-US" dirty="0"/>
          </a:p>
        </p:txBody>
      </p:sp>
      <p:sp>
        <p:nvSpPr>
          <p:cNvPr id="5" name="Footer Placeholder 4"/>
          <p:cNvSpPr>
            <a:spLocks noGrp="1"/>
          </p:cNvSpPr>
          <p:nvPr>
            <p:ph type="ftr" sz="quarter" idx="11"/>
          </p:nvPr>
        </p:nvSpPr>
        <p:spPr/>
        <p:txBody>
          <a:bodyPr/>
          <a:lstStyle/>
          <a:p>
            <a:r>
              <a:rPr lang="en-US"/>
              <a:t>1.Table 3 - (https://doi.org/10.1183/13993003.00547-2020</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08CD8-A010-406A-AEC2-A595173D606E}" type="datetime1">
              <a:rPr lang="en-US" smtClean="0"/>
              <a:t>5/8/2020</a:t>
            </a:fld>
            <a:endParaRPr lang="en-US" dirty="0"/>
          </a:p>
        </p:txBody>
      </p:sp>
      <p:sp>
        <p:nvSpPr>
          <p:cNvPr id="5" name="Footer Placeholder 4"/>
          <p:cNvSpPr>
            <a:spLocks noGrp="1"/>
          </p:cNvSpPr>
          <p:nvPr>
            <p:ph type="ftr" sz="quarter" idx="11"/>
          </p:nvPr>
        </p:nvSpPr>
        <p:spPr/>
        <p:txBody>
          <a:bodyPr/>
          <a:lstStyle/>
          <a:p>
            <a:r>
              <a:rPr lang="en-US"/>
              <a:t>1.Table 3 - (https://doi.org/10.1183/13993003.00547-2020</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E2C8A8-2A6E-4827-88A5-DC3E1A4B21E3}" type="datetime1">
              <a:rPr lang="en-US" smtClean="0"/>
              <a:t>5/8/2020</a:t>
            </a:fld>
            <a:endParaRPr lang="en-US" dirty="0"/>
          </a:p>
        </p:txBody>
      </p:sp>
      <p:sp>
        <p:nvSpPr>
          <p:cNvPr id="8" name="Footer Placeholder 7"/>
          <p:cNvSpPr>
            <a:spLocks noGrp="1"/>
          </p:cNvSpPr>
          <p:nvPr>
            <p:ph type="ftr" sz="quarter" idx="11"/>
          </p:nvPr>
        </p:nvSpPr>
        <p:spPr/>
        <p:txBody>
          <a:bodyPr/>
          <a:lstStyle/>
          <a:p>
            <a:r>
              <a:rPr lang="en-US"/>
              <a:t>1.Table 3 - (https://doi.org/10.1183/13993003.00547-2020</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4D53B07-9AA1-4F9B-BF92-0AB0EEA8D84D}" type="datetime1">
              <a:rPr lang="en-US" smtClean="0"/>
              <a:t>5/8/2020</a:t>
            </a:fld>
            <a:endParaRPr lang="en-US" dirty="0"/>
          </a:p>
        </p:txBody>
      </p:sp>
      <p:sp>
        <p:nvSpPr>
          <p:cNvPr id="8" name="Footer Placeholder 7"/>
          <p:cNvSpPr>
            <a:spLocks noGrp="1"/>
          </p:cNvSpPr>
          <p:nvPr>
            <p:ph type="ftr" sz="quarter" idx="11"/>
          </p:nvPr>
        </p:nvSpPr>
        <p:spPr/>
        <p:txBody>
          <a:bodyPr/>
          <a:lstStyle/>
          <a:p>
            <a:r>
              <a:rPr lang="en-US"/>
              <a:t>1.Table 3 - (https://doi.org/10.1183/13993003.00547-2020</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2CA4883-5D64-4D76-8CB9-B906843E6877}" type="datetime1">
              <a:rPr lang="en-US" smtClean="0"/>
              <a:t>5/8/2020</a:t>
            </a:fld>
            <a:endParaRPr lang="en-US" dirty="0"/>
          </a:p>
        </p:txBody>
      </p:sp>
      <p:sp>
        <p:nvSpPr>
          <p:cNvPr id="9" name="Footer Placeholder 8"/>
          <p:cNvSpPr>
            <a:spLocks noGrp="1"/>
          </p:cNvSpPr>
          <p:nvPr>
            <p:ph type="ftr" sz="quarter" idx="11"/>
          </p:nvPr>
        </p:nvSpPr>
        <p:spPr/>
        <p:txBody>
          <a:bodyPr/>
          <a:lstStyle/>
          <a:p>
            <a:r>
              <a:rPr lang="en-US"/>
              <a:t>1.Table 3 - (https://doi.org/10.1183/13993003.00547-2020</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132F9E2-0241-41E1-9BE6-4BDA44220ECB}" type="datetime1">
              <a:rPr lang="en-US" smtClean="0"/>
              <a:t>5/8/2020</a:t>
            </a:fld>
            <a:endParaRPr lang="en-US" dirty="0"/>
          </a:p>
        </p:txBody>
      </p:sp>
      <p:sp>
        <p:nvSpPr>
          <p:cNvPr id="8" name="Footer Placeholder 7"/>
          <p:cNvSpPr>
            <a:spLocks noGrp="1"/>
          </p:cNvSpPr>
          <p:nvPr>
            <p:ph type="ftr" sz="quarter" idx="11"/>
          </p:nvPr>
        </p:nvSpPr>
        <p:spPr/>
        <p:txBody>
          <a:bodyPr/>
          <a:lstStyle/>
          <a:p>
            <a:r>
              <a:rPr lang="en-US"/>
              <a:t>1.Table 3 - (https://doi.org/10.1183/13993003.00547-2020</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ACAC5-74F5-4A3E-AAF7-4EAE91593A10}" type="datetime1">
              <a:rPr lang="en-US" smtClean="0"/>
              <a:t>5/8/2020</a:t>
            </a:fld>
            <a:endParaRPr lang="en-US" dirty="0"/>
          </a:p>
        </p:txBody>
      </p:sp>
      <p:sp>
        <p:nvSpPr>
          <p:cNvPr id="4" name="Footer Placeholder 3"/>
          <p:cNvSpPr>
            <a:spLocks noGrp="1"/>
          </p:cNvSpPr>
          <p:nvPr>
            <p:ph type="ftr" sz="quarter" idx="11"/>
          </p:nvPr>
        </p:nvSpPr>
        <p:spPr/>
        <p:txBody>
          <a:bodyPr/>
          <a:lstStyle/>
          <a:p>
            <a:r>
              <a:rPr lang="en-US"/>
              <a:t>1.Table 3 - (https://doi.org/10.1183/13993003.00547-2020</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887A1-38E6-4E1D-AC9F-C7F9261BB0EC}" type="datetime1">
              <a:rPr lang="en-US" smtClean="0"/>
              <a:t>5/8/2020</a:t>
            </a:fld>
            <a:endParaRPr lang="en-US" dirty="0"/>
          </a:p>
        </p:txBody>
      </p:sp>
      <p:sp>
        <p:nvSpPr>
          <p:cNvPr id="3" name="Footer Placeholder 2"/>
          <p:cNvSpPr>
            <a:spLocks noGrp="1"/>
          </p:cNvSpPr>
          <p:nvPr>
            <p:ph type="ftr" sz="quarter" idx="11"/>
          </p:nvPr>
        </p:nvSpPr>
        <p:spPr/>
        <p:txBody>
          <a:bodyPr/>
          <a:lstStyle/>
          <a:p>
            <a:r>
              <a:rPr lang="en-US"/>
              <a:t>1.Table 3 - (https://doi.org/10.1183/13993003.00547-2020</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66F079D-2C1E-4792-980F-E50000707BA1}" type="datetime1">
              <a:rPr lang="en-US" smtClean="0"/>
              <a:t>5/8/2020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1.Table 3 - (https://doi.org/10.1183/13993003.00547-2020</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3B52D7-3A91-4619-AABA-4F3F98B782B0}" type="datetime1">
              <a:rPr lang="en-US" smtClean="0"/>
              <a:t>5/8/2020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1.Table 3 - (https://doi.org/10.1183/13993003.00547-2020</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715CC02-1C88-472C-B6EC-FDE7ABC6CB51}" type="datetime1">
              <a:rPr lang="en-US" smtClean="0"/>
              <a:t>5/8/2020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1.Table 3 - (https://doi.org/10.1183/13993003.00547-2020</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93/database/baz06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rj.ersjournals.com/content/early/2020/03/17/13993003.00547-2020"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jamanetwork.com/journals/jama/article-abstract/2756187?guestAccessKey=c1202c42-e6b9-4c99-a936-0976a270551f&amp;utm_source=For_The_Media&amp;utm_medium=referral&amp;utm_campaign=ftm_links&amp;utm_content=tfl&amp;utm_term=11261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mmwr/volumes/69/wr/mm6913e2.htm" TargetMode="External"/><Relationship Id="rId2" Type="http://schemas.openxmlformats.org/officeDocument/2006/relationships/hyperlink" Target="https://doi.org/10.1183/13993003.00547-2020" TargetMode="External"/><Relationship Id="rId1" Type="http://schemas.openxmlformats.org/officeDocument/2006/relationships/slideLayout" Target="../slideLayouts/slideLayout2.xml"/><Relationship Id="rId4" Type="http://schemas.openxmlformats.org/officeDocument/2006/relationships/hyperlink" Target="https://www.the-hospitalist.org/hospitalist/article/220457/coronavirus-updates/comorbidities-rule-new-yorks-covid-19-death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CB1B-F454-4946-8CF6-02A48C2155A6}"/>
              </a:ext>
            </a:extLst>
          </p:cNvPr>
          <p:cNvSpPr>
            <a:spLocks noGrp="1"/>
          </p:cNvSpPr>
          <p:nvPr>
            <p:ph type="ctrTitle"/>
          </p:nvPr>
        </p:nvSpPr>
        <p:spPr/>
        <p:txBody>
          <a:bodyPr/>
          <a:lstStyle/>
          <a:p>
            <a:r>
              <a:rPr lang="en-US" dirty="0"/>
              <a:t>Risk Factors in COVID-19</a:t>
            </a:r>
          </a:p>
        </p:txBody>
      </p:sp>
      <p:sp>
        <p:nvSpPr>
          <p:cNvPr id="3" name="Subtitle 2">
            <a:extLst>
              <a:ext uri="{FF2B5EF4-FFF2-40B4-BE49-F238E27FC236}">
                <a16:creationId xmlns:a16="http://schemas.microsoft.com/office/drawing/2014/main" id="{694E259B-8407-4A4E-B0C7-C5F6B620199D}"/>
              </a:ext>
            </a:extLst>
          </p:cNvPr>
          <p:cNvSpPr>
            <a:spLocks noGrp="1"/>
          </p:cNvSpPr>
          <p:nvPr>
            <p:ph type="subTitle" idx="1"/>
          </p:nvPr>
        </p:nvSpPr>
        <p:spPr/>
        <p:txBody>
          <a:bodyPr/>
          <a:lstStyle/>
          <a:p>
            <a:r>
              <a:rPr lang="en-US" dirty="0"/>
              <a:t>Rose Glavin </a:t>
            </a:r>
          </a:p>
        </p:txBody>
      </p:sp>
      <p:sp>
        <p:nvSpPr>
          <p:cNvPr id="4" name="Footer Placeholder 3">
            <a:extLst>
              <a:ext uri="{FF2B5EF4-FFF2-40B4-BE49-F238E27FC236}">
                <a16:creationId xmlns:a16="http://schemas.microsoft.com/office/drawing/2014/main" id="{AECB7B77-11BB-44B3-908F-DCA530256ED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97933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6489-16A6-4998-9D62-634E6DB01322}"/>
              </a:ext>
            </a:extLst>
          </p:cNvPr>
          <p:cNvSpPr>
            <a:spLocks noGrp="1"/>
          </p:cNvSpPr>
          <p:nvPr>
            <p:ph type="title"/>
          </p:nvPr>
        </p:nvSpPr>
        <p:spPr/>
        <p:txBody>
          <a:bodyPr/>
          <a:lstStyle/>
          <a:p>
            <a:r>
              <a:rPr lang="en-US" dirty="0"/>
              <a:t>AN Approach </a:t>
            </a:r>
          </a:p>
        </p:txBody>
      </p:sp>
      <p:sp>
        <p:nvSpPr>
          <p:cNvPr id="3" name="Content Placeholder 2">
            <a:extLst>
              <a:ext uri="{FF2B5EF4-FFF2-40B4-BE49-F238E27FC236}">
                <a16:creationId xmlns:a16="http://schemas.microsoft.com/office/drawing/2014/main" id="{94C62EE0-15B3-4F34-9D95-C61322CEEF42}"/>
              </a:ext>
            </a:extLst>
          </p:cNvPr>
          <p:cNvSpPr>
            <a:spLocks noGrp="1"/>
          </p:cNvSpPr>
          <p:nvPr>
            <p:ph idx="1"/>
          </p:nvPr>
        </p:nvSpPr>
        <p:spPr/>
        <p:txBody>
          <a:bodyPr/>
          <a:lstStyle/>
          <a:p>
            <a:r>
              <a:rPr lang="en-US" dirty="0"/>
              <a:t>Graphical Representation showing our understanding of cause and effect</a:t>
            </a:r>
          </a:p>
          <a:p>
            <a:r>
              <a:rPr lang="en-US" dirty="0"/>
              <a:t>Use the colliders in the graph to assert a sphere of influence</a:t>
            </a:r>
          </a:p>
          <a:p>
            <a:r>
              <a:rPr lang="en-US" dirty="0"/>
              <a:t>Define the  d-separations which correspond to conditional independence</a:t>
            </a:r>
          </a:p>
          <a:p>
            <a:r>
              <a:rPr lang="en-US" dirty="0"/>
              <a:t>Test the theory against data </a:t>
            </a:r>
          </a:p>
          <a:p>
            <a:r>
              <a:rPr lang="en-US" dirty="0"/>
              <a:t>Identify latent variables, common causes </a:t>
            </a:r>
          </a:p>
          <a:p>
            <a:r>
              <a:rPr lang="en-US" dirty="0"/>
              <a:t>Refine and loop through adding data to get a correct fully supported graph</a:t>
            </a:r>
          </a:p>
        </p:txBody>
      </p:sp>
      <p:sp>
        <p:nvSpPr>
          <p:cNvPr id="4" name="Footer Placeholder 3">
            <a:extLst>
              <a:ext uri="{FF2B5EF4-FFF2-40B4-BE49-F238E27FC236}">
                <a16:creationId xmlns:a16="http://schemas.microsoft.com/office/drawing/2014/main" id="{52966628-3078-4539-BBBC-F18C2AC26DDC}"/>
              </a:ext>
            </a:extLst>
          </p:cNvPr>
          <p:cNvSpPr>
            <a:spLocks noGrp="1"/>
          </p:cNvSpPr>
          <p:nvPr>
            <p:ph type="ftr" sz="quarter" idx="11"/>
          </p:nvPr>
        </p:nvSpPr>
        <p:spPr/>
        <p:txBody>
          <a:bodyPr/>
          <a:lstStyle/>
          <a:p>
            <a:r>
              <a:rPr lang="en-US" dirty="0"/>
              <a:t>The Book Of Why – Judea Pearl 2014 </a:t>
            </a:r>
          </a:p>
        </p:txBody>
      </p:sp>
    </p:spTree>
    <p:extLst>
      <p:ext uri="{BB962C8B-B14F-4D97-AF65-F5344CB8AC3E}">
        <p14:creationId xmlns:p14="http://schemas.microsoft.com/office/powerpoint/2010/main" val="392847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B0D20F-ABDF-4979-B7A1-FD1E6DA7CC95}"/>
              </a:ext>
            </a:extLst>
          </p:cNvPr>
          <p:cNvSpPr>
            <a:spLocks noGrp="1"/>
          </p:cNvSpPr>
          <p:nvPr>
            <p:ph type="ftr" sz="quarter" idx="11"/>
          </p:nvPr>
        </p:nvSpPr>
        <p:spPr>
          <a:xfrm>
            <a:off x="1600200" y="6236208"/>
            <a:ext cx="8980714" cy="621792"/>
          </a:xfrm>
        </p:spPr>
        <p:txBody>
          <a:bodyPr/>
          <a:lstStyle/>
          <a:p>
            <a:r>
              <a:rPr lang="en-US" dirty="0"/>
              <a:t>Causal inference and the data-fusion problem</a:t>
            </a:r>
          </a:p>
          <a:p>
            <a:r>
              <a:rPr lang="en-US" dirty="0"/>
              <a:t>E. </a:t>
            </a:r>
            <a:r>
              <a:rPr lang="en-US" dirty="0" err="1"/>
              <a:t>Bareinboim</a:t>
            </a:r>
            <a:r>
              <a:rPr lang="en-US" dirty="0"/>
              <a:t> and J. Pearl.</a:t>
            </a:r>
            <a:br>
              <a:rPr lang="en-US" dirty="0"/>
            </a:br>
            <a:r>
              <a:rPr lang="en-US" dirty="0"/>
              <a:t>Proceedings of the National Academy of Sciences, v. 113 (27), pp. 7345-7352, 2016.</a:t>
            </a:r>
          </a:p>
        </p:txBody>
      </p:sp>
      <p:pic>
        <p:nvPicPr>
          <p:cNvPr id="3" name="Picture 2">
            <a:extLst>
              <a:ext uri="{FF2B5EF4-FFF2-40B4-BE49-F238E27FC236}">
                <a16:creationId xmlns:a16="http://schemas.microsoft.com/office/drawing/2014/main" id="{2AEA8E2C-9DDF-4576-9A72-465D67D1A97C}"/>
              </a:ext>
            </a:extLst>
          </p:cNvPr>
          <p:cNvPicPr>
            <a:picLocks noChangeAspect="1"/>
          </p:cNvPicPr>
          <p:nvPr/>
        </p:nvPicPr>
        <p:blipFill>
          <a:blip r:embed="rId2"/>
          <a:stretch>
            <a:fillRect/>
          </a:stretch>
        </p:blipFill>
        <p:spPr>
          <a:xfrm>
            <a:off x="1330987" y="484283"/>
            <a:ext cx="9519139" cy="5105662"/>
          </a:xfrm>
          <a:prstGeom prst="rect">
            <a:avLst/>
          </a:prstGeom>
        </p:spPr>
      </p:pic>
    </p:spTree>
    <p:extLst>
      <p:ext uri="{BB962C8B-B14F-4D97-AF65-F5344CB8AC3E}">
        <p14:creationId xmlns:p14="http://schemas.microsoft.com/office/powerpoint/2010/main" val="34376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745C88-404F-4477-931E-23D58962F0DA}"/>
              </a:ext>
            </a:extLst>
          </p:cNvPr>
          <p:cNvSpPr>
            <a:spLocks noGrp="1"/>
          </p:cNvSpPr>
          <p:nvPr>
            <p:ph type="ftr" sz="quarter" idx="11"/>
          </p:nvPr>
        </p:nvSpPr>
        <p:spPr/>
        <p:txBody>
          <a:bodyPr/>
          <a:lstStyle/>
          <a:p>
            <a:r>
              <a:rPr lang="en-US" dirty="0"/>
              <a:t>Causal inference and the data-fusion problem</a:t>
            </a:r>
          </a:p>
          <a:p>
            <a:r>
              <a:rPr lang="en-US" dirty="0"/>
              <a:t>E. </a:t>
            </a:r>
            <a:r>
              <a:rPr lang="en-US" dirty="0" err="1"/>
              <a:t>Bareinboim</a:t>
            </a:r>
            <a:r>
              <a:rPr lang="en-US" dirty="0"/>
              <a:t> and J. Pearl.</a:t>
            </a:r>
            <a:br>
              <a:rPr lang="en-US" dirty="0"/>
            </a:br>
            <a:r>
              <a:rPr lang="en-US" dirty="0"/>
              <a:t>Proceedings of the National Academy of Sciences, v. 113 (27), pp. 7345-7352, 2016.</a:t>
            </a:r>
          </a:p>
          <a:p>
            <a:endParaRPr lang="en-US" dirty="0"/>
          </a:p>
        </p:txBody>
      </p:sp>
      <p:pic>
        <p:nvPicPr>
          <p:cNvPr id="3" name="Picture 2">
            <a:extLst>
              <a:ext uri="{FF2B5EF4-FFF2-40B4-BE49-F238E27FC236}">
                <a16:creationId xmlns:a16="http://schemas.microsoft.com/office/drawing/2014/main" id="{DBF481E7-68EF-41D4-9A7C-08A288F0D0C7}"/>
              </a:ext>
            </a:extLst>
          </p:cNvPr>
          <p:cNvPicPr>
            <a:picLocks noChangeAspect="1"/>
          </p:cNvPicPr>
          <p:nvPr/>
        </p:nvPicPr>
        <p:blipFill>
          <a:blip r:embed="rId2"/>
          <a:stretch>
            <a:fillRect/>
          </a:stretch>
        </p:blipFill>
        <p:spPr>
          <a:xfrm>
            <a:off x="2428686" y="974599"/>
            <a:ext cx="7334627" cy="4908802"/>
          </a:xfrm>
          <a:prstGeom prst="rect">
            <a:avLst/>
          </a:prstGeom>
        </p:spPr>
      </p:pic>
    </p:spTree>
    <p:extLst>
      <p:ext uri="{BB962C8B-B14F-4D97-AF65-F5344CB8AC3E}">
        <p14:creationId xmlns:p14="http://schemas.microsoft.com/office/powerpoint/2010/main" val="38455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62CA-8E30-420F-B34E-6BAB8DCC6965}"/>
              </a:ext>
            </a:extLst>
          </p:cNvPr>
          <p:cNvSpPr>
            <a:spLocks noGrp="1"/>
          </p:cNvSpPr>
          <p:nvPr>
            <p:ph type="title"/>
          </p:nvPr>
        </p:nvSpPr>
        <p:spPr/>
        <p:txBody>
          <a:bodyPr/>
          <a:lstStyle/>
          <a:p>
            <a:r>
              <a:rPr lang="en-US" dirty="0"/>
              <a:t>Tasks</a:t>
            </a:r>
          </a:p>
        </p:txBody>
      </p:sp>
      <p:sp>
        <p:nvSpPr>
          <p:cNvPr id="4" name="Content Placeholder 3">
            <a:extLst>
              <a:ext uri="{FF2B5EF4-FFF2-40B4-BE49-F238E27FC236}">
                <a16:creationId xmlns:a16="http://schemas.microsoft.com/office/drawing/2014/main" id="{154A935E-7ED9-413C-9AE5-5992B535320F}"/>
              </a:ext>
            </a:extLst>
          </p:cNvPr>
          <p:cNvSpPr>
            <a:spLocks noGrp="1"/>
          </p:cNvSpPr>
          <p:nvPr>
            <p:ph idx="1"/>
          </p:nvPr>
        </p:nvSpPr>
        <p:spPr/>
        <p:txBody>
          <a:bodyPr>
            <a:normAutofit fontScale="92500" lnSpcReduction="20000"/>
          </a:bodyPr>
          <a:lstStyle/>
          <a:p>
            <a:r>
              <a:rPr lang="en-US" dirty="0"/>
              <a:t>Define Graph </a:t>
            </a:r>
          </a:p>
          <a:p>
            <a:r>
              <a:rPr lang="en-US" dirty="0"/>
              <a:t>Gather data </a:t>
            </a:r>
          </a:p>
          <a:p>
            <a:pPr lvl="1"/>
            <a:r>
              <a:rPr lang="en-US" dirty="0"/>
              <a:t>MIMIC 111 with co-morbidity,</a:t>
            </a:r>
          </a:p>
          <a:p>
            <a:pPr lvl="1"/>
            <a:r>
              <a:rPr lang="en-US" dirty="0"/>
              <a:t>Observational data from tables in studies using Tabula ( Guan, </a:t>
            </a:r>
            <a:r>
              <a:rPr lang="en-US" dirty="0" err="1"/>
              <a:t>Xie</a:t>
            </a:r>
            <a:r>
              <a:rPr lang="en-US" dirty="0"/>
              <a:t>, </a:t>
            </a:r>
            <a:r>
              <a:rPr lang="en-US" dirty="0" err="1"/>
              <a:t>Grasseli</a:t>
            </a:r>
            <a:r>
              <a:rPr lang="en-US" dirty="0"/>
              <a:t>) </a:t>
            </a:r>
          </a:p>
          <a:p>
            <a:r>
              <a:rPr lang="en-US" dirty="0"/>
              <a:t>Research data -  Mine papers using INDRA , BEL statements to build KG </a:t>
            </a:r>
          </a:p>
          <a:p>
            <a:pPr lvl="1"/>
            <a:r>
              <a:rPr lang="en-US" dirty="0"/>
              <a:t>Build annotation pipeline </a:t>
            </a:r>
          </a:p>
          <a:p>
            <a:pPr lvl="1"/>
            <a:r>
              <a:rPr lang="en-US" dirty="0"/>
              <a:t>Build knowledge graphs , apply domain knowledge , refine </a:t>
            </a:r>
          </a:p>
          <a:p>
            <a:r>
              <a:rPr lang="en-US" dirty="0"/>
              <a:t>Combine data sources to test assumptions</a:t>
            </a:r>
          </a:p>
          <a:p>
            <a:r>
              <a:rPr lang="en-US" dirty="0"/>
              <a:t>Discover latent factors, refine data semantics, and causal knowledge through conditional independence</a:t>
            </a:r>
          </a:p>
          <a:p>
            <a:endParaRPr lang="en-US" dirty="0"/>
          </a:p>
          <a:p>
            <a:endParaRPr lang="en-US" dirty="0"/>
          </a:p>
        </p:txBody>
      </p:sp>
      <p:sp>
        <p:nvSpPr>
          <p:cNvPr id="3" name="Footer Placeholder 2">
            <a:extLst>
              <a:ext uri="{FF2B5EF4-FFF2-40B4-BE49-F238E27FC236}">
                <a16:creationId xmlns:a16="http://schemas.microsoft.com/office/drawing/2014/main" id="{8E1C4DB1-F7E8-40AA-A3AF-648253F8C223}"/>
              </a:ext>
            </a:extLst>
          </p:cNvPr>
          <p:cNvSpPr>
            <a:spLocks noGrp="1"/>
          </p:cNvSpPr>
          <p:nvPr>
            <p:ph type="ftr" sz="quarter" idx="11"/>
          </p:nvPr>
        </p:nvSpPr>
        <p:spPr/>
        <p:txBody>
          <a:bodyPr/>
          <a:lstStyle/>
          <a:p>
            <a:r>
              <a:rPr lang="en-US" b="1" dirty="0"/>
              <a:t>Re-curation and rational enrichment of knowledge graphs in Biological Expression  Language - C Hoyt et al , 2019 </a:t>
            </a:r>
            <a:r>
              <a:rPr lang="en-US" dirty="0">
                <a:hlinkClick r:id="rId2"/>
              </a:rPr>
              <a:t>https://doi.org/10.1093/database/baz068</a:t>
            </a:r>
            <a:endParaRPr lang="en-US" b="1" dirty="0"/>
          </a:p>
          <a:p>
            <a:endParaRPr lang="en-US" dirty="0"/>
          </a:p>
        </p:txBody>
      </p:sp>
    </p:spTree>
    <p:extLst>
      <p:ext uri="{BB962C8B-B14F-4D97-AF65-F5344CB8AC3E}">
        <p14:creationId xmlns:p14="http://schemas.microsoft.com/office/powerpoint/2010/main" val="345554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35A951-F5ED-4450-82CA-0B14D0257180}"/>
              </a:ext>
            </a:extLst>
          </p:cNvPr>
          <p:cNvSpPr>
            <a:spLocks noGrp="1"/>
          </p:cNvSpPr>
          <p:nvPr>
            <p:ph type="ftr" sz="quarter" idx="11"/>
          </p:nvPr>
        </p:nvSpPr>
        <p:spPr>
          <a:xfrm>
            <a:off x="1430343" y="6168155"/>
            <a:ext cx="8547539" cy="477574"/>
          </a:xfrm>
        </p:spPr>
        <p:txBody>
          <a:bodyPr/>
          <a:lstStyle/>
          <a:p>
            <a:r>
              <a:rPr lang="en-US" dirty="0"/>
              <a:t>Comorbidity and its impact on 1590 patients with Covid-19 in China: A Nationwide Analysis – Guan et al</a:t>
            </a:r>
          </a:p>
          <a:p>
            <a:r>
              <a:rPr lang="en-US" dirty="0">
                <a:hlinkClick r:id="rId2"/>
              </a:rPr>
              <a:t>https://erj.ersjournals.com/content/early/2020/03/17/13993003.00547-2020</a:t>
            </a:r>
            <a:endParaRPr lang="en-US" dirty="0"/>
          </a:p>
        </p:txBody>
      </p:sp>
      <p:pic>
        <p:nvPicPr>
          <p:cNvPr id="3" name="Picture 2">
            <a:extLst>
              <a:ext uri="{FF2B5EF4-FFF2-40B4-BE49-F238E27FC236}">
                <a16:creationId xmlns:a16="http://schemas.microsoft.com/office/drawing/2014/main" id="{527A1E29-31E4-4FE8-8426-4924A26C79CD}"/>
              </a:ext>
            </a:extLst>
          </p:cNvPr>
          <p:cNvPicPr>
            <a:picLocks noChangeAspect="1"/>
          </p:cNvPicPr>
          <p:nvPr/>
        </p:nvPicPr>
        <p:blipFill>
          <a:blip r:embed="rId3"/>
          <a:stretch>
            <a:fillRect/>
          </a:stretch>
        </p:blipFill>
        <p:spPr>
          <a:xfrm>
            <a:off x="1430344" y="689845"/>
            <a:ext cx="8547539" cy="1428823"/>
          </a:xfrm>
          <a:prstGeom prst="rect">
            <a:avLst/>
          </a:prstGeom>
        </p:spPr>
      </p:pic>
      <p:pic>
        <p:nvPicPr>
          <p:cNvPr id="4" name="Picture 3">
            <a:extLst>
              <a:ext uri="{FF2B5EF4-FFF2-40B4-BE49-F238E27FC236}">
                <a16:creationId xmlns:a16="http://schemas.microsoft.com/office/drawing/2014/main" id="{7FF7AF73-7611-4D2E-8002-EC3FA1A009D0}"/>
              </a:ext>
            </a:extLst>
          </p:cNvPr>
          <p:cNvPicPr>
            <a:picLocks noChangeAspect="1"/>
          </p:cNvPicPr>
          <p:nvPr/>
        </p:nvPicPr>
        <p:blipFill>
          <a:blip r:embed="rId4"/>
          <a:stretch>
            <a:fillRect/>
          </a:stretch>
        </p:blipFill>
        <p:spPr>
          <a:xfrm>
            <a:off x="1430343" y="2118668"/>
            <a:ext cx="8547539" cy="3213265"/>
          </a:xfrm>
          <a:prstGeom prst="rect">
            <a:avLst/>
          </a:prstGeom>
        </p:spPr>
      </p:pic>
      <p:sp>
        <p:nvSpPr>
          <p:cNvPr id="5" name="Oval 4">
            <a:extLst>
              <a:ext uri="{FF2B5EF4-FFF2-40B4-BE49-F238E27FC236}">
                <a16:creationId xmlns:a16="http://schemas.microsoft.com/office/drawing/2014/main" id="{CE5E1D67-660D-49E6-9A57-79AE99FE8BFA}"/>
              </a:ext>
            </a:extLst>
          </p:cNvPr>
          <p:cNvSpPr/>
          <p:nvPr/>
        </p:nvSpPr>
        <p:spPr>
          <a:xfrm>
            <a:off x="3412672" y="3282043"/>
            <a:ext cx="914400" cy="816428"/>
          </a:xfrm>
          <a:prstGeom prst="ellipse">
            <a:avLst/>
          </a:prstGeom>
          <a:solidFill>
            <a:schemeClr val="bg1"/>
          </a:solidFill>
          <a:ln w="28575">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86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9ADAB2-6E76-46E2-B29B-A20F9288551E}"/>
              </a:ext>
            </a:extLst>
          </p:cNvPr>
          <p:cNvSpPr>
            <a:spLocks noGrp="1"/>
          </p:cNvSpPr>
          <p:nvPr>
            <p:ph type="ftr" sz="quarter" idx="11"/>
          </p:nvPr>
        </p:nvSpPr>
        <p:spPr/>
        <p:txBody>
          <a:bodyPr/>
          <a:lstStyle/>
          <a:p>
            <a:endParaRPr lang="en-US" dirty="0"/>
          </a:p>
        </p:txBody>
      </p:sp>
      <p:pic>
        <p:nvPicPr>
          <p:cNvPr id="3" name="Picture 2">
            <a:extLst>
              <a:ext uri="{FF2B5EF4-FFF2-40B4-BE49-F238E27FC236}">
                <a16:creationId xmlns:a16="http://schemas.microsoft.com/office/drawing/2014/main" id="{D03C47C4-0952-4411-A2A0-FBD5EA000454}"/>
              </a:ext>
            </a:extLst>
          </p:cNvPr>
          <p:cNvPicPr>
            <a:picLocks noChangeAspect="1"/>
          </p:cNvPicPr>
          <p:nvPr/>
        </p:nvPicPr>
        <p:blipFill>
          <a:blip r:embed="rId2"/>
          <a:stretch>
            <a:fillRect/>
          </a:stretch>
        </p:blipFill>
        <p:spPr>
          <a:xfrm>
            <a:off x="3457439" y="1457223"/>
            <a:ext cx="5277121" cy="3943553"/>
          </a:xfrm>
          <a:prstGeom prst="rect">
            <a:avLst/>
          </a:prstGeom>
        </p:spPr>
      </p:pic>
    </p:spTree>
    <p:extLst>
      <p:ext uri="{BB962C8B-B14F-4D97-AF65-F5344CB8AC3E}">
        <p14:creationId xmlns:p14="http://schemas.microsoft.com/office/powerpoint/2010/main" val="166653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0C8BA0-C173-45EF-A09D-C76B66557DF2}"/>
              </a:ext>
            </a:extLst>
          </p:cNvPr>
          <p:cNvSpPr>
            <a:spLocks noGrp="1"/>
          </p:cNvSpPr>
          <p:nvPr>
            <p:ph type="ftr" sz="quarter" idx="11"/>
          </p:nvPr>
        </p:nvSpPr>
        <p:spPr/>
        <p:txBody>
          <a:bodyPr/>
          <a:lstStyle/>
          <a:p>
            <a:endParaRPr lang="en-US" dirty="0"/>
          </a:p>
        </p:txBody>
      </p:sp>
      <p:pic>
        <p:nvPicPr>
          <p:cNvPr id="3" name="Picture 2">
            <a:extLst>
              <a:ext uri="{FF2B5EF4-FFF2-40B4-BE49-F238E27FC236}">
                <a16:creationId xmlns:a16="http://schemas.microsoft.com/office/drawing/2014/main" id="{2D7A8997-0B5B-4B17-848E-CFD776518FD6}"/>
              </a:ext>
            </a:extLst>
          </p:cNvPr>
          <p:cNvPicPr>
            <a:picLocks noChangeAspect="1"/>
          </p:cNvPicPr>
          <p:nvPr/>
        </p:nvPicPr>
        <p:blipFill>
          <a:blip r:embed="rId2"/>
          <a:stretch>
            <a:fillRect/>
          </a:stretch>
        </p:blipFill>
        <p:spPr>
          <a:xfrm>
            <a:off x="3460614" y="1498501"/>
            <a:ext cx="5270771" cy="3860998"/>
          </a:xfrm>
          <a:prstGeom prst="rect">
            <a:avLst/>
          </a:prstGeom>
        </p:spPr>
      </p:pic>
    </p:spTree>
    <p:extLst>
      <p:ext uri="{BB962C8B-B14F-4D97-AF65-F5344CB8AC3E}">
        <p14:creationId xmlns:p14="http://schemas.microsoft.com/office/powerpoint/2010/main" val="243279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6A0E-94F2-4CAF-948D-FC329BE1A130}"/>
              </a:ext>
            </a:extLst>
          </p:cNvPr>
          <p:cNvSpPr>
            <a:spLocks noGrp="1"/>
          </p:cNvSpPr>
          <p:nvPr>
            <p:ph type="title"/>
          </p:nvPr>
        </p:nvSpPr>
        <p:spPr/>
        <p:txBody>
          <a:bodyPr/>
          <a:lstStyle/>
          <a:p>
            <a:r>
              <a:rPr lang="en-US" dirty="0"/>
              <a:t>LR Model </a:t>
            </a:r>
          </a:p>
        </p:txBody>
      </p:sp>
      <p:sp>
        <p:nvSpPr>
          <p:cNvPr id="3" name="Content Placeholder 2">
            <a:extLst>
              <a:ext uri="{FF2B5EF4-FFF2-40B4-BE49-F238E27FC236}">
                <a16:creationId xmlns:a16="http://schemas.microsoft.com/office/drawing/2014/main" id="{1203E49C-867E-4495-AEA9-2EE8882899DA}"/>
              </a:ext>
            </a:extLst>
          </p:cNvPr>
          <p:cNvSpPr>
            <a:spLocks noGrp="1"/>
          </p:cNvSpPr>
          <p:nvPr>
            <p:ph idx="1"/>
          </p:nvPr>
        </p:nvSpPr>
        <p:spPr/>
        <p:txBody>
          <a:bodyPr/>
          <a:lstStyle/>
          <a:p>
            <a:r>
              <a:rPr lang="en-US" dirty="0"/>
              <a:t>Prevalence of COPD</a:t>
            </a:r>
          </a:p>
          <a:p>
            <a:r>
              <a:rPr lang="en-US" dirty="0"/>
              <a:t>Population Density</a:t>
            </a:r>
          </a:p>
          <a:p>
            <a:r>
              <a:rPr lang="en-US" dirty="0"/>
              <a:t>Deaths  - assume it is more reliable than number of cases</a:t>
            </a:r>
          </a:p>
          <a:p>
            <a:r>
              <a:rPr lang="en-US" dirty="0"/>
              <a:t>Number of days since shelter in place order</a:t>
            </a:r>
          </a:p>
          <a:p>
            <a:endParaRPr lang="en-US" dirty="0"/>
          </a:p>
          <a:p>
            <a:endParaRPr lang="en-US" dirty="0"/>
          </a:p>
        </p:txBody>
      </p:sp>
      <p:sp>
        <p:nvSpPr>
          <p:cNvPr id="4" name="Footer Placeholder 3">
            <a:extLst>
              <a:ext uri="{FF2B5EF4-FFF2-40B4-BE49-F238E27FC236}">
                <a16:creationId xmlns:a16="http://schemas.microsoft.com/office/drawing/2014/main" id="{5ADF7721-93E3-42B1-9867-C6F5125AD59E}"/>
              </a:ext>
            </a:extLst>
          </p:cNvPr>
          <p:cNvSpPr>
            <a:spLocks noGrp="1"/>
          </p:cNvSpPr>
          <p:nvPr>
            <p:ph type="ftr" sz="quarter" idx="11"/>
          </p:nvPr>
        </p:nvSpPr>
        <p:spPr>
          <a:xfrm>
            <a:off x="1600200" y="6236208"/>
            <a:ext cx="5901189" cy="621792"/>
          </a:xfrm>
        </p:spPr>
        <p:txBody>
          <a:bodyPr/>
          <a:lstStyle/>
          <a:p>
            <a:r>
              <a:rPr lang="en-US" sz="1400" dirty="0"/>
              <a:t>Only until 4/7/2020 . Not enough data to really make comparisons about shelter in place</a:t>
            </a:r>
          </a:p>
        </p:txBody>
      </p:sp>
    </p:spTree>
    <p:extLst>
      <p:ext uri="{BB962C8B-B14F-4D97-AF65-F5344CB8AC3E}">
        <p14:creationId xmlns:p14="http://schemas.microsoft.com/office/powerpoint/2010/main" val="65454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1991C-0CBC-4E91-AED1-B0EFF8988288}"/>
              </a:ext>
            </a:extLst>
          </p:cNvPr>
          <p:cNvSpPr>
            <a:spLocks noGrp="1"/>
          </p:cNvSpPr>
          <p:nvPr>
            <p:ph type="ftr" sz="quarter" idx="11"/>
          </p:nvPr>
        </p:nvSpPr>
        <p:spPr/>
        <p:txBody>
          <a:bodyPr/>
          <a:lstStyle/>
          <a:p>
            <a:endParaRPr lang="en-US" dirty="0"/>
          </a:p>
        </p:txBody>
      </p:sp>
      <p:pic>
        <p:nvPicPr>
          <p:cNvPr id="4" name="Picture 3">
            <a:extLst>
              <a:ext uri="{FF2B5EF4-FFF2-40B4-BE49-F238E27FC236}">
                <a16:creationId xmlns:a16="http://schemas.microsoft.com/office/drawing/2014/main" id="{8A37F3A9-1296-45CA-BBFD-68E2BE40CC14}"/>
              </a:ext>
            </a:extLst>
          </p:cNvPr>
          <p:cNvPicPr>
            <a:picLocks noChangeAspect="1"/>
          </p:cNvPicPr>
          <p:nvPr/>
        </p:nvPicPr>
        <p:blipFill>
          <a:blip r:embed="rId2"/>
          <a:stretch>
            <a:fillRect/>
          </a:stretch>
        </p:blipFill>
        <p:spPr>
          <a:xfrm>
            <a:off x="587829" y="555170"/>
            <a:ext cx="10637586" cy="5681037"/>
          </a:xfrm>
          <a:prstGeom prst="rect">
            <a:avLst/>
          </a:prstGeom>
        </p:spPr>
      </p:pic>
    </p:spTree>
    <p:extLst>
      <p:ext uri="{BB962C8B-B14F-4D97-AF65-F5344CB8AC3E}">
        <p14:creationId xmlns:p14="http://schemas.microsoft.com/office/powerpoint/2010/main" val="27774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F5174-F92C-44A0-9105-E702793E0089}"/>
              </a:ext>
            </a:extLst>
          </p:cNvPr>
          <p:cNvSpPr/>
          <p:nvPr/>
        </p:nvSpPr>
        <p:spPr>
          <a:xfrm>
            <a:off x="1850136" y="1997839"/>
            <a:ext cx="8491728" cy="3785652"/>
          </a:xfrm>
          <a:prstGeom prst="rect">
            <a:avLst/>
          </a:prstGeom>
        </p:spPr>
        <p:txBody>
          <a:bodyPr wrap="square">
            <a:spAutoFit/>
          </a:bodyPr>
          <a:lstStyle/>
          <a:p>
            <a:r>
              <a:rPr lang="en-US" sz="2400" b="1" dirty="0">
                <a:solidFill>
                  <a:srgbClr val="000000"/>
                </a:solidFill>
                <a:latin typeface="Guardian TextSans Web"/>
              </a:rPr>
              <a:t>Conclusions and Relevance</a:t>
            </a:r>
            <a:r>
              <a:rPr lang="en-US" sz="2400" dirty="0">
                <a:solidFill>
                  <a:srgbClr val="333333"/>
                </a:solidFill>
                <a:latin typeface="Guardian TextSans Web"/>
              </a:rPr>
              <a:t>  US life expectancy increased for most of the past 60 years, but the rate of increase slowed over time and life expectancy decreased after 2014. A major contributor has been an increase in mortality from specific causes (</a:t>
            </a:r>
            <a:r>
              <a:rPr lang="en-US" sz="2400" dirty="0" err="1">
                <a:solidFill>
                  <a:srgbClr val="333333"/>
                </a:solidFill>
                <a:latin typeface="Guardian TextSans Web"/>
              </a:rPr>
              <a:t>eg</a:t>
            </a:r>
            <a:r>
              <a:rPr lang="en-US" sz="2400" dirty="0">
                <a:solidFill>
                  <a:srgbClr val="333333"/>
                </a:solidFill>
                <a:latin typeface="Guardian TextSans Web"/>
              </a:rPr>
              <a:t>, </a:t>
            </a:r>
            <a:r>
              <a:rPr lang="en-US" sz="2400" dirty="0">
                <a:solidFill>
                  <a:srgbClr val="FF0000"/>
                </a:solidFill>
                <a:latin typeface="Guardian TextSans Web"/>
              </a:rPr>
              <a:t>drug overdoses, suicides, organ system diseases</a:t>
            </a:r>
            <a:r>
              <a:rPr lang="en-US" sz="2400" dirty="0">
                <a:solidFill>
                  <a:srgbClr val="333333"/>
                </a:solidFill>
                <a:latin typeface="Guardian TextSans Web"/>
              </a:rPr>
              <a:t>) among young and middle-aged adults of all racial groups, with an onset as early as the 1990s and with the largest relative increases occurring in the Ohio Valley and New England. The implications for public health and the economy are substantial, making it vital to understand the underlying causes.</a:t>
            </a:r>
            <a:endParaRPr lang="en-US" sz="2400" dirty="0"/>
          </a:p>
        </p:txBody>
      </p:sp>
      <p:sp>
        <p:nvSpPr>
          <p:cNvPr id="3" name="Rectangle 2">
            <a:extLst>
              <a:ext uri="{FF2B5EF4-FFF2-40B4-BE49-F238E27FC236}">
                <a16:creationId xmlns:a16="http://schemas.microsoft.com/office/drawing/2014/main" id="{2BB7B09C-6F8F-4C1B-A43E-CB05A1A1678A}"/>
              </a:ext>
            </a:extLst>
          </p:cNvPr>
          <p:cNvSpPr/>
          <p:nvPr/>
        </p:nvSpPr>
        <p:spPr>
          <a:xfrm>
            <a:off x="1850136" y="566928"/>
            <a:ext cx="7293864" cy="1200329"/>
          </a:xfrm>
          <a:prstGeom prst="rect">
            <a:avLst/>
          </a:prstGeom>
        </p:spPr>
        <p:txBody>
          <a:bodyPr wrap="square">
            <a:spAutoFit/>
          </a:bodyPr>
          <a:lstStyle/>
          <a:p>
            <a:r>
              <a:rPr lang="en-US" sz="2400" dirty="0"/>
              <a:t>Life Expectancy and Mortality Rates in the United States, 1959-2017 JAMA. 2019;322(20):1996-2016. doi:10.1001/jama.2019.16932 </a:t>
            </a:r>
          </a:p>
        </p:txBody>
      </p:sp>
      <p:sp>
        <p:nvSpPr>
          <p:cNvPr id="4" name="Footer Placeholder 4">
            <a:extLst>
              <a:ext uri="{FF2B5EF4-FFF2-40B4-BE49-F238E27FC236}">
                <a16:creationId xmlns:a16="http://schemas.microsoft.com/office/drawing/2014/main" id="{DAACF70E-1D80-4B8B-A377-5ABBCBFB715B}"/>
              </a:ext>
            </a:extLst>
          </p:cNvPr>
          <p:cNvSpPr>
            <a:spLocks noGrp="1"/>
          </p:cNvSpPr>
          <p:nvPr>
            <p:ph type="ftr" sz="quarter" idx="11"/>
          </p:nvPr>
        </p:nvSpPr>
        <p:spPr>
          <a:xfrm>
            <a:off x="1280160" y="6291072"/>
            <a:ext cx="10241280" cy="566928"/>
          </a:xfrm>
        </p:spPr>
        <p:txBody>
          <a:bodyPr/>
          <a:lstStyle/>
          <a:p>
            <a:r>
              <a:rPr lang="en-US" sz="1400" dirty="0">
                <a:hlinkClick r:id="rId2"/>
              </a:rPr>
              <a:t>https://jamanetwork.com/journals/jama/article-abstract/2756187?guestAccessKey=c1202c42-e6b9-4c99-a936-0976a270551f&amp;utm_source=For_The_Media&amp;utm_medium=referral&amp;utm_campaign=ftm_links&amp;utm_content=tfl&amp;utm_term=112619</a:t>
            </a:r>
            <a:endParaRPr lang="en-US" sz="1400" dirty="0"/>
          </a:p>
          <a:p>
            <a:endParaRPr lang="en-US" sz="1400" dirty="0"/>
          </a:p>
        </p:txBody>
      </p:sp>
    </p:spTree>
    <p:extLst>
      <p:ext uri="{BB962C8B-B14F-4D97-AF65-F5344CB8AC3E}">
        <p14:creationId xmlns:p14="http://schemas.microsoft.com/office/powerpoint/2010/main" val="6315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06B1-2757-4FA7-A98A-EF483C9AD418}"/>
              </a:ext>
            </a:extLst>
          </p:cNvPr>
          <p:cNvSpPr>
            <a:spLocks noGrp="1"/>
          </p:cNvSpPr>
          <p:nvPr>
            <p:ph type="title"/>
          </p:nvPr>
        </p:nvSpPr>
        <p:spPr/>
        <p:txBody>
          <a:bodyPr/>
          <a:lstStyle/>
          <a:p>
            <a:r>
              <a:rPr lang="en-US" dirty="0"/>
              <a:t>Early Studies – Risk Factors  </a:t>
            </a:r>
          </a:p>
        </p:txBody>
      </p:sp>
      <p:graphicFrame>
        <p:nvGraphicFramePr>
          <p:cNvPr id="9" name="Table 9">
            <a:extLst>
              <a:ext uri="{FF2B5EF4-FFF2-40B4-BE49-F238E27FC236}">
                <a16:creationId xmlns:a16="http://schemas.microsoft.com/office/drawing/2014/main" id="{A1B55F5A-8071-44FB-A6E7-9E41657E2DD1}"/>
              </a:ext>
            </a:extLst>
          </p:cNvPr>
          <p:cNvGraphicFramePr>
            <a:graphicFrameLocks noGrp="1"/>
          </p:cNvGraphicFramePr>
          <p:nvPr>
            <p:ph idx="1"/>
            <p:extLst>
              <p:ext uri="{D42A27DB-BD31-4B8C-83A1-F6EECF244321}">
                <p14:modId xmlns:p14="http://schemas.microsoft.com/office/powerpoint/2010/main" val="1328160370"/>
              </p:ext>
            </p:extLst>
          </p:nvPr>
        </p:nvGraphicFramePr>
        <p:xfrm>
          <a:off x="2230438" y="2638425"/>
          <a:ext cx="7515960" cy="2754358"/>
        </p:xfrm>
        <a:graphic>
          <a:graphicData uri="http://schemas.openxmlformats.org/drawingml/2006/table">
            <a:tbl>
              <a:tblPr firstRow="1" firstCol="1" bandRow="1">
                <a:tableStyleId>{5C22544A-7EE6-4342-B048-85BDC9FD1C3A}</a:tableStyleId>
              </a:tblPr>
              <a:tblGrid>
                <a:gridCol w="2403983">
                  <a:extLst>
                    <a:ext uri="{9D8B030D-6E8A-4147-A177-3AD203B41FA5}">
                      <a16:colId xmlns:a16="http://schemas.microsoft.com/office/drawing/2014/main" val="3152031116"/>
                    </a:ext>
                  </a:extLst>
                </a:gridCol>
                <a:gridCol w="1045028">
                  <a:extLst>
                    <a:ext uri="{9D8B030D-6E8A-4147-A177-3AD203B41FA5}">
                      <a16:colId xmlns:a16="http://schemas.microsoft.com/office/drawing/2014/main" val="2275236405"/>
                    </a:ext>
                  </a:extLst>
                </a:gridCol>
                <a:gridCol w="974499">
                  <a:extLst>
                    <a:ext uri="{9D8B030D-6E8A-4147-A177-3AD203B41FA5}">
                      <a16:colId xmlns:a16="http://schemas.microsoft.com/office/drawing/2014/main" val="371005965"/>
                    </a:ext>
                  </a:extLst>
                </a:gridCol>
                <a:gridCol w="1546225">
                  <a:extLst>
                    <a:ext uri="{9D8B030D-6E8A-4147-A177-3AD203B41FA5}">
                      <a16:colId xmlns:a16="http://schemas.microsoft.com/office/drawing/2014/main" val="4235485242"/>
                    </a:ext>
                  </a:extLst>
                </a:gridCol>
                <a:gridCol w="1546225">
                  <a:extLst>
                    <a:ext uri="{9D8B030D-6E8A-4147-A177-3AD203B41FA5}">
                      <a16:colId xmlns:a16="http://schemas.microsoft.com/office/drawing/2014/main" val="1737828273"/>
                    </a:ext>
                  </a:extLst>
                </a:gridCol>
              </a:tblGrid>
              <a:tr h="529318">
                <a:tc>
                  <a:txBody>
                    <a:bodyPr/>
                    <a:lstStyle/>
                    <a:p>
                      <a:r>
                        <a:rPr lang="en-US" dirty="0"/>
                        <a:t>Source</a:t>
                      </a:r>
                    </a:p>
                  </a:txBody>
                  <a:tcPr/>
                </a:tc>
                <a:tc>
                  <a:txBody>
                    <a:bodyPr/>
                    <a:lstStyle/>
                    <a:p>
                      <a:r>
                        <a:rPr lang="en-US" dirty="0"/>
                        <a:t>COPD</a:t>
                      </a:r>
                    </a:p>
                  </a:txBody>
                  <a:tcPr/>
                </a:tc>
                <a:tc>
                  <a:txBody>
                    <a:bodyPr/>
                    <a:lstStyle/>
                    <a:p>
                      <a:r>
                        <a:rPr lang="en-US" dirty="0"/>
                        <a:t>HT</a:t>
                      </a:r>
                    </a:p>
                  </a:txBody>
                  <a:tcPr/>
                </a:tc>
                <a:tc>
                  <a:txBody>
                    <a:bodyPr/>
                    <a:lstStyle/>
                    <a:p>
                      <a:r>
                        <a:rPr lang="en-US" dirty="0"/>
                        <a:t>DIABETES</a:t>
                      </a:r>
                    </a:p>
                  </a:txBody>
                  <a:tcPr/>
                </a:tc>
                <a:tc>
                  <a:txBody>
                    <a:bodyPr/>
                    <a:lstStyle/>
                    <a:p>
                      <a:r>
                        <a:rPr lang="en-US" dirty="0"/>
                        <a:t>CV</a:t>
                      </a:r>
                    </a:p>
                  </a:txBody>
                  <a:tcPr/>
                </a:tc>
                <a:extLst>
                  <a:ext uri="{0D108BD9-81ED-4DB2-BD59-A6C34878D82A}">
                    <a16:rowId xmlns:a16="http://schemas.microsoft.com/office/drawing/2014/main" val="3969527720"/>
                  </a:ext>
                </a:extLst>
              </a:tr>
              <a:tr h="370840">
                <a:tc>
                  <a:txBody>
                    <a:bodyPr/>
                    <a:lstStyle/>
                    <a:p>
                      <a:r>
                        <a:rPr lang="en-US" dirty="0"/>
                        <a:t>China - Hospitalized</a:t>
                      </a:r>
                    </a:p>
                  </a:txBody>
                  <a:tcPr/>
                </a:tc>
                <a:tc>
                  <a:txBody>
                    <a:bodyPr/>
                    <a:lstStyle/>
                    <a:p>
                      <a:r>
                        <a:rPr lang="en-US" dirty="0"/>
                        <a:t>1.5%</a:t>
                      </a:r>
                    </a:p>
                  </a:txBody>
                  <a:tcPr/>
                </a:tc>
                <a:tc>
                  <a:txBody>
                    <a:bodyPr/>
                    <a:lstStyle/>
                    <a:p>
                      <a:r>
                        <a:rPr lang="en-US" dirty="0"/>
                        <a:t>16.9</a:t>
                      </a:r>
                    </a:p>
                  </a:txBody>
                  <a:tcPr/>
                </a:tc>
                <a:tc>
                  <a:txBody>
                    <a:bodyPr/>
                    <a:lstStyle/>
                    <a:p>
                      <a:r>
                        <a:rPr lang="en-US" dirty="0"/>
                        <a:t>8%</a:t>
                      </a:r>
                    </a:p>
                  </a:txBody>
                  <a:tcPr/>
                </a:tc>
                <a:tc>
                  <a:txBody>
                    <a:bodyPr/>
                    <a:lstStyle/>
                    <a:p>
                      <a:r>
                        <a:rPr lang="en-US" dirty="0"/>
                        <a:t>3.7%</a:t>
                      </a:r>
                    </a:p>
                  </a:txBody>
                  <a:tcPr/>
                </a:tc>
                <a:extLst>
                  <a:ext uri="{0D108BD9-81ED-4DB2-BD59-A6C34878D82A}">
                    <a16:rowId xmlns:a16="http://schemas.microsoft.com/office/drawing/2014/main" val="251234765"/>
                  </a:ext>
                </a:extLst>
              </a:tr>
              <a:tr h="370840">
                <a:tc>
                  <a:txBody>
                    <a:bodyPr/>
                    <a:lstStyle/>
                    <a:p>
                      <a:r>
                        <a:rPr lang="en-US" dirty="0"/>
                        <a:t>China - Deaths</a:t>
                      </a:r>
                    </a:p>
                  </a:txBody>
                  <a:tcPr/>
                </a:tc>
                <a:tc>
                  <a:txBody>
                    <a:bodyPr/>
                    <a:lstStyle/>
                    <a:p>
                      <a:r>
                        <a:rPr lang="en-US" dirty="0"/>
                        <a:t>9%</a:t>
                      </a:r>
                    </a:p>
                  </a:txBody>
                  <a:tcPr/>
                </a:tc>
                <a:tc>
                  <a:txBody>
                    <a:bodyPr/>
                    <a:lstStyle/>
                    <a:p>
                      <a:r>
                        <a:rPr lang="en-US" dirty="0"/>
                        <a:t>50%</a:t>
                      </a:r>
                    </a:p>
                  </a:txBody>
                  <a:tcPr/>
                </a:tc>
                <a:tc>
                  <a:txBody>
                    <a:bodyPr/>
                    <a:lstStyle/>
                    <a:p>
                      <a:r>
                        <a:rPr lang="en-US" dirty="0"/>
                        <a:t>25%</a:t>
                      </a:r>
                    </a:p>
                  </a:txBody>
                  <a:tcPr/>
                </a:tc>
                <a:tc>
                  <a:txBody>
                    <a:bodyPr/>
                    <a:lstStyle/>
                    <a:p>
                      <a:r>
                        <a:rPr lang="en-US" dirty="0"/>
                        <a:t>18%</a:t>
                      </a:r>
                    </a:p>
                  </a:txBody>
                  <a:tcPr/>
                </a:tc>
                <a:extLst>
                  <a:ext uri="{0D108BD9-81ED-4DB2-BD59-A6C34878D82A}">
                    <a16:rowId xmlns:a16="http://schemas.microsoft.com/office/drawing/2014/main" val="1948309809"/>
                  </a:ext>
                </a:extLst>
              </a:tr>
              <a:tr h="370840">
                <a:tc>
                  <a:txBody>
                    <a:bodyPr/>
                    <a:lstStyle/>
                    <a:p>
                      <a:r>
                        <a:rPr lang="en-US" dirty="0"/>
                        <a:t>China - Prevalence</a:t>
                      </a:r>
                    </a:p>
                  </a:txBody>
                  <a:tcPr/>
                </a:tc>
                <a:tc>
                  <a:txBody>
                    <a:bodyPr/>
                    <a:lstStyle/>
                    <a:p>
                      <a:r>
                        <a:rPr lang="en-US" dirty="0"/>
                        <a:t>5.87%</a:t>
                      </a:r>
                    </a:p>
                  </a:txBody>
                  <a:tcPr/>
                </a:tc>
                <a:tc>
                  <a:txBody>
                    <a:bodyPr/>
                    <a:lstStyle/>
                    <a:p>
                      <a:r>
                        <a:rPr lang="en-US" dirty="0"/>
                        <a:t>23.2%</a:t>
                      </a:r>
                    </a:p>
                  </a:txBody>
                  <a:tcPr/>
                </a:tc>
                <a:tc>
                  <a:txBody>
                    <a:bodyPr/>
                    <a:lstStyle/>
                    <a:p>
                      <a:r>
                        <a:rPr lang="en-US" dirty="0"/>
                        <a:t>10.9%</a:t>
                      </a:r>
                    </a:p>
                  </a:txBody>
                  <a:tcPr/>
                </a:tc>
                <a:tc>
                  <a:txBody>
                    <a:bodyPr/>
                    <a:lstStyle/>
                    <a:p>
                      <a:r>
                        <a:rPr lang="en-US" dirty="0"/>
                        <a:t>20%</a:t>
                      </a:r>
                    </a:p>
                  </a:txBody>
                  <a:tcPr/>
                </a:tc>
                <a:extLst>
                  <a:ext uri="{0D108BD9-81ED-4DB2-BD59-A6C34878D82A}">
                    <a16:rowId xmlns:a16="http://schemas.microsoft.com/office/drawing/2014/main" val="200866763"/>
                  </a:ext>
                </a:extLst>
              </a:tr>
              <a:tr h="370840">
                <a:tc>
                  <a:txBody>
                    <a:bodyPr/>
                    <a:lstStyle/>
                    <a:p>
                      <a:r>
                        <a:rPr lang="en-US" dirty="0"/>
                        <a:t>US – Deaths </a:t>
                      </a:r>
                    </a:p>
                  </a:txBody>
                  <a:tcPr/>
                </a:tc>
                <a:tc>
                  <a:txBody>
                    <a:bodyPr/>
                    <a:lstStyle/>
                    <a:p>
                      <a:r>
                        <a:rPr lang="en-US" dirty="0"/>
                        <a:t>9.2%</a:t>
                      </a:r>
                    </a:p>
                  </a:txBody>
                  <a:tcPr/>
                </a:tc>
                <a:tc>
                  <a:txBody>
                    <a:bodyPr/>
                    <a:lstStyle/>
                    <a:p>
                      <a:r>
                        <a:rPr lang="en-US" dirty="0"/>
                        <a:t>1.57%</a:t>
                      </a:r>
                    </a:p>
                  </a:txBody>
                  <a:tcPr/>
                </a:tc>
                <a:tc>
                  <a:txBody>
                    <a:bodyPr/>
                    <a:lstStyle/>
                    <a:p>
                      <a:r>
                        <a:rPr lang="en-US" dirty="0"/>
                        <a:t>10%</a:t>
                      </a:r>
                    </a:p>
                  </a:txBody>
                  <a:tcPr/>
                </a:tc>
                <a:tc>
                  <a:txBody>
                    <a:bodyPr/>
                    <a:lstStyle/>
                    <a:p>
                      <a:r>
                        <a:rPr lang="en-US" dirty="0"/>
                        <a:t>9%</a:t>
                      </a:r>
                    </a:p>
                  </a:txBody>
                  <a:tcPr/>
                </a:tc>
                <a:extLst>
                  <a:ext uri="{0D108BD9-81ED-4DB2-BD59-A6C34878D82A}">
                    <a16:rowId xmlns:a16="http://schemas.microsoft.com/office/drawing/2014/main" val="3210364328"/>
                  </a:ext>
                </a:extLst>
              </a:tr>
              <a:tr h="370840">
                <a:tc>
                  <a:txBody>
                    <a:bodyPr/>
                    <a:lstStyle/>
                    <a:p>
                      <a:r>
                        <a:rPr lang="en-US" dirty="0"/>
                        <a:t>New York - Deaths</a:t>
                      </a:r>
                    </a:p>
                  </a:txBody>
                  <a:tcPr/>
                </a:tc>
                <a:tc>
                  <a:txBody>
                    <a:bodyPr/>
                    <a:lstStyle/>
                    <a:p>
                      <a:r>
                        <a:rPr lang="en-US" dirty="0"/>
                        <a:t>8.3%</a:t>
                      </a:r>
                    </a:p>
                  </a:txBody>
                  <a:tcPr/>
                </a:tc>
                <a:tc>
                  <a:txBody>
                    <a:bodyPr/>
                    <a:lstStyle/>
                    <a:p>
                      <a:r>
                        <a:rPr lang="en-US" dirty="0"/>
                        <a:t>55.4%</a:t>
                      </a:r>
                    </a:p>
                  </a:txBody>
                  <a:tcPr/>
                </a:tc>
                <a:tc>
                  <a:txBody>
                    <a:bodyPr/>
                    <a:lstStyle/>
                    <a:p>
                      <a:r>
                        <a:rPr lang="en-US" dirty="0"/>
                        <a:t>37.3%</a:t>
                      </a:r>
                    </a:p>
                  </a:txBody>
                  <a:tcPr/>
                </a:tc>
                <a:tc>
                  <a:txBody>
                    <a:bodyPr/>
                    <a:lstStyle/>
                    <a:p>
                      <a:r>
                        <a:rPr lang="en-US" dirty="0"/>
                        <a:t>12.4%</a:t>
                      </a:r>
                    </a:p>
                  </a:txBody>
                  <a:tcPr/>
                </a:tc>
                <a:extLst>
                  <a:ext uri="{0D108BD9-81ED-4DB2-BD59-A6C34878D82A}">
                    <a16:rowId xmlns:a16="http://schemas.microsoft.com/office/drawing/2014/main" val="4000225248"/>
                  </a:ext>
                </a:extLst>
              </a:tr>
              <a:tr h="370840">
                <a:tc>
                  <a:txBody>
                    <a:bodyPr/>
                    <a:lstStyle/>
                    <a:p>
                      <a:r>
                        <a:rPr lang="en-US" dirty="0"/>
                        <a:t>US – Prevalence</a:t>
                      </a:r>
                    </a:p>
                  </a:txBody>
                  <a:tcPr/>
                </a:tc>
                <a:tc>
                  <a:txBody>
                    <a:bodyPr/>
                    <a:lstStyle/>
                    <a:p>
                      <a:r>
                        <a:rPr lang="en-US" dirty="0"/>
                        <a:t>5.6%</a:t>
                      </a:r>
                    </a:p>
                  </a:txBody>
                  <a:tcPr/>
                </a:tc>
                <a:tc>
                  <a:txBody>
                    <a:bodyPr/>
                    <a:lstStyle/>
                    <a:p>
                      <a:r>
                        <a:rPr lang="en-US" dirty="0"/>
                        <a:t>45%</a:t>
                      </a:r>
                    </a:p>
                  </a:txBody>
                  <a:tcPr/>
                </a:tc>
                <a:tc>
                  <a:txBody>
                    <a:bodyPr/>
                    <a:lstStyle/>
                    <a:p>
                      <a:r>
                        <a:rPr lang="en-US" dirty="0"/>
                        <a:t>10.5%</a:t>
                      </a:r>
                    </a:p>
                  </a:txBody>
                  <a:tcPr/>
                </a:tc>
                <a:tc>
                  <a:txBody>
                    <a:bodyPr/>
                    <a:lstStyle/>
                    <a:p>
                      <a:r>
                        <a:rPr lang="en-US" dirty="0"/>
                        <a:t>6.7%</a:t>
                      </a:r>
                    </a:p>
                  </a:txBody>
                  <a:tcPr/>
                </a:tc>
                <a:extLst>
                  <a:ext uri="{0D108BD9-81ED-4DB2-BD59-A6C34878D82A}">
                    <a16:rowId xmlns:a16="http://schemas.microsoft.com/office/drawing/2014/main" val="425206524"/>
                  </a:ext>
                </a:extLst>
              </a:tr>
            </a:tbl>
          </a:graphicData>
        </a:graphic>
      </p:graphicFrame>
      <p:sp>
        <p:nvSpPr>
          <p:cNvPr id="11" name="Footer Placeholder 10">
            <a:extLst>
              <a:ext uri="{FF2B5EF4-FFF2-40B4-BE49-F238E27FC236}">
                <a16:creationId xmlns:a16="http://schemas.microsoft.com/office/drawing/2014/main" id="{635D4811-E381-4D1D-9A12-CD2A971FD8BF}"/>
              </a:ext>
            </a:extLst>
          </p:cNvPr>
          <p:cNvSpPr>
            <a:spLocks noGrp="1"/>
          </p:cNvSpPr>
          <p:nvPr>
            <p:ph type="ftr" sz="quarter" idx="11"/>
          </p:nvPr>
        </p:nvSpPr>
        <p:spPr>
          <a:xfrm>
            <a:off x="1600200" y="5568043"/>
            <a:ext cx="5901189" cy="988205"/>
          </a:xfrm>
        </p:spPr>
        <p:txBody>
          <a:bodyPr/>
          <a:lstStyle/>
          <a:p>
            <a:r>
              <a:rPr lang="en-US" dirty="0"/>
              <a:t>Table 3 - (</a:t>
            </a:r>
            <a:r>
              <a:rPr lang="en-US" dirty="0">
                <a:hlinkClick r:id="rId2"/>
              </a:rPr>
              <a:t>https://doi.org/10.1183/13993003.00547-2020</a:t>
            </a:r>
            <a:endParaRPr lang="en-US" dirty="0"/>
          </a:p>
          <a:p>
            <a:r>
              <a:rPr lang="en-US" dirty="0"/>
              <a:t>Table 1 - BJM 2020;368:M 1091</a:t>
            </a:r>
          </a:p>
          <a:p>
            <a:r>
              <a:rPr lang="en-US" dirty="0">
                <a:hlinkClick r:id="rId3"/>
              </a:rPr>
              <a:t>https://www.cdc.gov/mmwr/volumes/69/wr/mm6913e2.htm</a:t>
            </a:r>
            <a:endParaRPr lang="en-US" dirty="0"/>
          </a:p>
          <a:p>
            <a:r>
              <a:rPr lang="en-US" dirty="0">
                <a:hlinkClick r:id="rId4"/>
              </a:rPr>
              <a:t>https://www.the-hospitalist.org/hospitalist/article/220457/coronavirus-updates/comorbidities-rule-new-yorks-covid-19-deaths</a:t>
            </a:r>
            <a:endParaRPr lang="en-US" dirty="0"/>
          </a:p>
        </p:txBody>
      </p:sp>
      <p:sp>
        <p:nvSpPr>
          <p:cNvPr id="12" name="Oval 11">
            <a:extLst>
              <a:ext uri="{FF2B5EF4-FFF2-40B4-BE49-F238E27FC236}">
                <a16:creationId xmlns:a16="http://schemas.microsoft.com/office/drawing/2014/main" id="{C39C1C7A-075A-456A-8EA2-74456150DA65}"/>
              </a:ext>
            </a:extLst>
          </p:cNvPr>
          <p:cNvSpPr/>
          <p:nvPr/>
        </p:nvSpPr>
        <p:spPr>
          <a:xfrm>
            <a:off x="4669971" y="3151415"/>
            <a:ext cx="620486" cy="2939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A3B62D-2DAE-401A-858D-9A197B541FB8}"/>
              </a:ext>
            </a:extLst>
          </p:cNvPr>
          <p:cNvSpPr/>
          <p:nvPr/>
        </p:nvSpPr>
        <p:spPr>
          <a:xfrm>
            <a:off x="5731329" y="4327071"/>
            <a:ext cx="620485" cy="2775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14D48DB-3D16-4716-83C6-CBAD62A0441C}"/>
              </a:ext>
            </a:extLst>
          </p:cNvPr>
          <p:cNvSpPr/>
          <p:nvPr/>
        </p:nvSpPr>
        <p:spPr>
          <a:xfrm>
            <a:off x="7004957" y="41474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90C014C-84DB-44A3-9021-A1AEFB820EF4}"/>
              </a:ext>
            </a:extLst>
          </p:cNvPr>
          <p:cNvSpPr/>
          <p:nvPr/>
        </p:nvSpPr>
        <p:spPr>
          <a:xfrm>
            <a:off x="6711043" y="4327071"/>
            <a:ext cx="620485" cy="2775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AD9047-96D6-405F-A12B-4A8BE1AF9B6E}"/>
              </a:ext>
            </a:extLst>
          </p:cNvPr>
          <p:cNvSpPr/>
          <p:nvPr/>
        </p:nvSpPr>
        <p:spPr>
          <a:xfrm>
            <a:off x="6602438" y="5014505"/>
            <a:ext cx="914400" cy="44522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FB9A3BE-192A-4706-BC93-9BE0D183849A}"/>
              </a:ext>
            </a:extLst>
          </p:cNvPr>
          <p:cNvSpPr/>
          <p:nvPr/>
        </p:nvSpPr>
        <p:spPr>
          <a:xfrm>
            <a:off x="4669971" y="3951514"/>
            <a:ext cx="643348" cy="2939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6F6000-3F5D-4C98-A87A-E13752DA0420}"/>
              </a:ext>
            </a:extLst>
          </p:cNvPr>
          <p:cNvSpPr/>
          <p:nvPr/>
        </p:nvSpPr>
        <p:spPr>
          <a:xfrm>
            <a:off x="5731329" y="4996543"/>
            <a:ext cx="620485" cy="44522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58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B6F8-1832-465E-ACFA-089D8A88E7E2}"/>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A81B1B98-B374-4022-94C0-9629C9CEF0BE}"/>
              </a:ext>
            </a:extLst>
          </p:cNvPr>
          <p:cNvSpPr>
            <a:spLocks noGrp="1"/>
          </p:cNvSpPr>
          <p:nvPr>
            <p:ph idx="1"/>
          </p:nvPr>
        </p:nvSpPr>
        <p:spPr/>
        <p:txBody>
          <a:bodyPr>
            <a:normAutofit fontScale="85000" lnSpcReduction="20000"/>
          </a:bodyPr>
          <a:lstStyle/>
          <a:p>
            <a:r>
              <a:rPr lang="en-US" dirty="0"/>
              <a:t>Prevalence of disease in entire population compared to  hospitalized/ ICU /deaths </a:t>
            </a:r>
          </a:p>
          <a:p>
            <a:pPr lvl="1"/>
            <a:r>
              <a:rPr lang="en-US" dirty="0" err="1"/>
              <a:t>Berkson’s</a:t>
            </a:r>
            <a:r>
              <a:rPr lang="en-US" dirty="0"/>
              <a:t> paradox in action? </a:t>
            </a:r>
          </a:p>
          <a:p>
            <a:r>
              <a:rPr lang="en-US" dirty="0"/>
              <a:t>Variance in prevalence between population </a:t>
            </a:r>
          </a:p>
          <a:p>
            <a:pPr lvl="1"/>
            <a:r>
              <a:rPr lang="en-US" dirty="0"/>
              <a:t>COPD California : 4% </a:t>
            </a:r>
          </a:p>
          <a:p>
            <a:pPr lvl="1"/>
            <a:r>
              <a:rPr lang="en-US" dirty="0"/>
              <a:t>COPD  Tennessee Alabama  : 9% </a:t>
            </a:r>
          </a:p>
          <a:p>
            <a:r>
              <a:rPr lang="en-US" dirty="0"/>
              <a:t>Validity of data – garbage in,  garbage out </a:t>
            </a:r>
          </a:p>
          <a:p>
            <a:r>
              <a:rPr lang="en-US" dirty="0"/>
              <a:t>Need multiple corroborating sources</a:t>
            </a:r>
          </a:p>
          <a:p>
            <a:r>
              <a:rPr lang="en-US" dirty="0"/>
              <a:t>We need to look at causes rather than correlation</a:t>
            </a:r>
          </a:p>
          <a:p>
            <a:r>
              <a:rPr lang="en-US" dirty="0"/>
              <a:t>Need to be aware of confirmation bias and epistemological issues</a:t>
            </a:r>
          </a:p>
          <a:p>
            <a:pPr lvl="1"/>
            <a:r>
              <a:rPr lang="en-US" dirty="0"/>
              <a:t>No fever, no test ? </a:t>
            </a:r>
          </a:p>
        </p:txBody>
      </p:sp>
      <p:sp>
        <p:nvSpPr>
          <p:cNvPr id="4" name="Footer Placeholder 3">
            <a:extLst>
              <a:ext uri="{FF2B5EF4-FFF2-40B4-BE49-F238E27FC236}">
                <a16:creationId xmlns:a16="http://schemas.microsoft.com/office/drawing/2014/main" id="{94D0B08C-6FBA-4226-A46D-5A9837F5162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148456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5125</TotalTime>
  <Words>699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Guardian TextSans Web</vt:lpstr>
      <vt:lpstr>Parcel</vt:lpstr>
      <vt:lpstr>Risk Factors in COVID-19</vt:lpstr>
      <vt:lpstr>PowerPoint Presentation</vt:lpstr>
      <vt:lpstr>PowerPoint Presentation</vt:lpstr>
      <vt:lpstr>PowerPoint Presentation</vt:lpstr>
      <vt:lpstr>LR Model </vt:lpstr>
      <vt:lpstr>PowerPoint Presentation</vt:lpstr>
      <vt:lpstr>PowerPoint Presentation</vt:lpstr>
      <vt:lpstr>Early Studies – Risk Factors  </vt:lpstr>
      <vt:lpstr>ISSUES</vt:lpstr>
      <vt:lpstr>AN Approach </vt:lpstr>
      <vt:lpstr>PowerPoint Presentation</vt:lpstr>
      <vt:lpstr>PowerPoint Presentation</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Co-Morbidity in COVID-19</dc:title>
  <dc:creator>Rose Glavin</dc:creator>
  <cp:lastModifiedBy>Rose Glavin</cp:lastModifiedBy>
  <cp:revision>37</cp:revision>
  <dcterms:created xsi:type="dcterms:W3CDTF">2020-05-08T15:35:08Z</dcterms:created>
  <dcterms:modified xsi:type="dcterms:W3CDTF">2020-05-12T05:01:06Z</dcterms:modified>
</cp:coreProperties>
</file>