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62" r:id="rId3"/>
    <p:sldId id="261" r:id="rId4"/>
    <p:sldId id="257" r:id="rId5"/>
    <p:sldId id="258" r:id="rId6"/>
    <p:sldId id="260" r:id="rId7"/>
    <p:sldId id="263" r:id="rId8"/>
    <p:sldId id="264" r:id="rId9"/>
    <p:sldId id="266" r:id="rId10"/>
    <p:sldId id="265" r:id="rId11"/>
    <p:sldId id="267" r:id="rId12"/>
    <p:sldId id="268" r:id="rId13"/>
    <p:sldId id="271" r:id="rId14"/>
    <p:sldId id="269" r:id="rId15"/>
    <p:sldId id="270" r:id="rId16"/>
    <p:sldId id="273" r:id="rId17"/>
    <p:sldId id="272" r:id="rId18"/>
    <p:sldId id="274" r:id="rId19"/>
    <p:sldId id="275" r:id="rId20"/>
    <p:sldId id="277" r:id="rId21"/>
    <p:sldId id="279" r:id="rId22"/>
    <p:sldId id="280" r:id="rId23"/>
    <p:sldId id="278" r:id="rId24"/>
    <p:sldId id="281" r:id="rId25"/>
    <p:sldId id="282" r:id="rId26"/>
    <p:sldId id="284" r:id="rId27"/>
    <p:sldId id="283" r:id="rId28"/>
    <p:sldId id="285" r:id="rId29"/>
    <p:sldId id="286" r:id="rId30"/>
    <p:sldId id="287" r:id="rId31"/>
    <p:sldId id="288" r:id="rId32"/>
    <p:sldId id="289" r:id="rId33"/>
    <p:sldId id="300" r:id="rId34"/>
    <p:sldId id="291" r:id="rId35"/>
    <p:sldId id="292" r:id="rId36"/>
    <p:sldId id="293" r:id="rId37"/>
    <p:sldId id="290" r:id="rId38"/>
    <p:sldId id="294" r:id="rId39"/>
    <p:sldId id="296" r:id="rId40"/>
    <p:sldId id="295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24"/>
    <p:restoredTop sz="88473"/>
  </p:normalViewPr>
  <p:slideViewPr>
    <p:cSldViewPr snapToGrid="0" snapToObjects="1">
      <p:cViewPr varScale="1">
        <p:scale>
          <a:sx n="87" d="100"/>
          <a:sy n="87" d="100"/>
        </p:scale>
        <p:origin x="22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913F3-97D6-9547-BB26-BC61C8915AD9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E1B0D-D00F-2644-BAC7-892A0E5B5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6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the data tell seasonality? </a:t>
            </a:r>
          </a:p>
          <a:p>
            <a:r>
              <a:rPr lang="en-US" dirty="0"/>
              <a:t>Perhaps not because </a:t>
            </a:r>
          </a:p>
          <a:p>
            <a:pPr marL="285750" indent="-285750">
              <a:buAutoNum type="romanLcParenBoth"/>
            </a:pPr>
            <a:r>
              <a:rPr lang="en-US" dirty="0"/>
              <a:t>each data point might not be representative of the weather conditions of the season (e.g. 0531)</a:t>
            </a:r>
          </a:p>
          <a:p>
            <a:pPr marL="285750" indent="-285750">
              <a:buAutoNum type="romanLcParenBoth"/>
            </a:pPr>
            <a:r>
              <a:rPr lang="en-US" dirty="0"/>
              <a:t>Management disturb natural seasonality (soil moisture for hot lawns)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E1B0D-D00F-2644-BAC7-892A0E5B58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5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931B-D165-4405-90F4-74E8B109C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8C4C9-AC89-B7BB-B26D-C7DB0E204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82B71-740B-4B58-FEBD-A4B71386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C724-D2BA-F74C-B4ED-CA063AED7B46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9D983-8713-59CD-4C35-507D08F2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371BA-A188-D468-99D2-15A10448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5939-0D6E-C14C-99CC-791A8661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5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D290-873A-30A7-FCDE-FB4E8AE3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1B0DC-AB37-ACC5-BA49-A4E6B1749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CFDED-920A-F784-383E-E34B198B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C724-D2BA-F74C-B4ED-CA063AED7B46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2C3AD-7FFB-EE6F-EC9C-0EC14B99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A089E-DA19-E267-7EB3-120C2D10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5939-0D6E-C14C-99CC-791A8661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0FDEE-10C2-5022-DD22-650076F4E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B03CD-BCF1-8720-2E85-64BD39E57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9DF0-77C9-FF3E-29A6-BA34D042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C724-D2BA-F74C-B4ED-CA063AED7B46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879C6-F411-ACA1-A7BC-05CC9464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3B7C3-DD12-81FA-BE58-E913AE41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5939-0D6E-C14C-99CC-791A8661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5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7C5B-7936-CACE-E044-3EE7C73F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DD72D-5EE0-C2CA-5A08-1E9064AF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7712F-DF73-DACA-2F7C-489AF54B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C724-D2BA-F74C-B4ED-CA063AED7B46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3987-B849-608E-D23F-6E563D67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D9524-4D14-5B2A-9EE4-F4102F55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5939-0D6E-C14C-99CC-791A8661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6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10F9-51F4-4AB2-A0E7-E790F975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C4D7-8D8B-3EA8-4A3C-1338DAF5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36D78-1D9A-D4AC-AA91-EA16AE19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C724-D2BA-F74C-B4ED-CA063AED7B46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9EF1D-4D12-BD48-23A0-B8C59E02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E37C0-7906-5B0B-D856-9E9AA188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5939-0D6E-C14C-99CC-791A8661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F25F-26C1-B5D2-2677-A13DD1AA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F3FEE-2146-6A08-4C8F-80EA47946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5C75D-2F23-585C-8160-F7703796A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CAA5E-A9E3-28EF-7BDA-70180135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C724-D2BA-F74C-B4ED-CA063AED7B46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B4AE3-3D41-4C97-B7BE-F5579B8F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63651-256A-2B84-D6A0-E1D537A2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5939-0D6E-C14C-99CC-791A8661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8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ADD4-9B65-1DA1-83EC-F7B94E94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A66FB-2795-E5D5-1FE2-D47EBA867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AF0C6-D45A-D072-7A0D-8ED4C1377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2319C-5708-752A-59D8-8244AC235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64E44-71BA-E3A3-7E5D-8781801B2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2D3D4-96E2-1ED9-F110-0CF13EB5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C724-D2BA-F74C-B4ED-CA063AED7B46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8E78C-795E-BFFC-4E91-CD81D383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76E02-714B-5D4F-3ABC-2417C7A0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5939-0D6E-C14C-99CC-791A8661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1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1C14-D051-2622-3C26-30D70B06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78382-0FA3-F72C-B840-BB0A2CF8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C724-D2BA-F74C-B4ED-CA063AED7B46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68093-F451-68B1-7014-E303FB25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347E0-4DB4-3DE1-5788-EC7567F1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5939-0D6E-C14C-99CC-791A8661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6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D9B61-5A8B-F400-3E24-919CCC88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C724-D2BA-F74C-B4ED-CA063AED7B46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1D754-6196-18F1-E7D4-05425478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96867-5E31-BAD4-D614-FA74C3D6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5939-0D6E-C14C-99CC-791A8661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2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4890-A152-C3CF-E546-93E7155E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9DD0-DE98-722D-50AA-0598E5D02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3D474-8157-BABA-B279-87483C809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37400-F31D-A21C-E651-A62A43BF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C724-D2BA-F74C-B4ED-CA063AED7B46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03AA7-0B26-FF20-12D7-E09CBA3F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44EDA-3A48-1610-9D29-8E8ACFDB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5939-0D6E-C14C-99CC-791A8661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26C4-49DE-AAA1-3062-4084B8C3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FB9EF-8ECB-D1BC-A5AB-BE8EE21AF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F902B-621F-F961-8DD4-A8E1F513D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2CD25-6611-D8DA-2CEC-0B278183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C724-D2BA-F74C-B4ED-CA063AED7B46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407D6-6FFC-B97E-CD20-D15E8C39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79EEF-3738-1DEA-B15A-BC77558F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5939-0D6E-C14C-99CC-791A8661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7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20927-410C-6DA7-CBB2-D9BE40C6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7779B-6450-4A17-EAD8-7DEC9078C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67D2-2375-B9AA-E1A4-64C177771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C724-D2BA-F74C-B4ED-CA063AED7B46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71D5-93D6-1C95-25EB-F49FEB6AD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B61A9-212D-2E5C-DE62-F2EF1F2D0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35939-0D6E-C14C-99CC-791A8661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7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088E-09C6-1D0D-1F24-54B0A1D58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Soil fluxes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7F265-645E-44DF-8BC7-C51E1ED22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16, 2022</a:t>
            </a:r>
          </a:p>
        </p:txBody>
      </p:sp>
    </p:spTree>
    <p:extLst>
      <p:ext uri="{BB962C8B-B14F-4D97-AF65-F5344CB8AC3E}">
        <p14:creationId xmlns:p14="http://schemas.microsoft.com/office/powerpoint/2010/main" val="2154113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4A46-6A4C-3EC7-3516-703B3DB3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Li-cor7810 respiration at NYBG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578CCE-DAB5-82EE-3D59-7DD1D639F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28" y="2133600"/>
            <a:ext cx="11783744" cy="380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55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C9F4-A63D-F816-9D04-7A9A8CFF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608137"/>
            <a:ext cx="3590925" cy="1963738"/>
          </a:xfrm>
        </p:spPr>
        <p:txBody>
          <a:bodyPr>
            <a:noAutofit/>
          </a:bodyPr>
          <a:lstStyle/>
          <a:p>
            <a:r>
              <a:rPr lang="en-US" sz="3600" dirty="0"/>
              <a:t>That’s why we don’t trust the exponential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1FE25-FBD7-3FA1-32F8-A7A33F662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11" y="121493"/>
            <a:ext cx="7299325" cy="661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4BB9-49F0-7088-AEEB-4D96167A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Averaged GPP, NEE, and Res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04242AC-322A-2EA3-C0F3-F9613A76F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514475"/>
            <a:ext cx="114681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0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E5BA-82C3-B92D-E357-CCF4438D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VPRM light and air temperature response curves for grassland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F2B02-611E-6D7D-48B1-25D30F0D5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702" y="2704920"/>
            <a:ext cx="4586063" cy="3129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38C53-6C8D-A5E8-488D-AD4431A1B5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4"/>
          <a:stretch/>
        </p:blipFill>
        <p:spPr>
          <a:xfrm>
            <a:off x="1342235" y="2704920"/>
            <a:ext cx="4379694" cy="3314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98C653-BDD2-C33F-85FE-44D307F4C6A5}"/>
                  </a:ext>
                </a:extLst>
              </p:cNvPr>
              <p:cNvSpPr txBox="1"/>
              <p:nvPr/>
            </p:nvSpPr>
            <p:spPr>
              <a:xfrm rot="16200000">
                <a:off x="-311945" y="3630740"/>
                <a:ext cx="2300289" cy="796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𝐺𝐸𝐸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𝑃𝐴𝑅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𝑃𝐴𝑅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98C653-BDD2-C33F-85FE-44D307F4C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11945" y="3630740"/>
                <a:ext cx="2300289" cy="796565"/>
              </a:xfrm>
              <a:prstGeom prst="rect">
                <a:avLst/>
              </a:prstGeom>
              <a:blipFill>
                <a:blip r:embed="rId4"/>
                <a:stretch>
                  <a:fillRect l="-1563" t="-1093" r="-4688" b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8A72A93-04BF-6694-3FD6-D9E4CAB7CBA5}"/>
              </a:ext>
            </a:extLst>
          </p:cNvPr>
          <p:cNvSpPr txBox="1"/>
          <p:nvPr/>
        </p:nvSpPr>
        <p:spPr>
          <a:xfrm>
            <a:off x="3033318" y="1874638"/>
            <a:ext cx="1621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light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BC4605-A7EE-81A7-07D3-C6C6E436BCF8}"/>
              </a:ext>
            </a:extLst>
          </p:cNvPr>
          <p:cNvSpPr txBox="1"/>
          <p:nvPr/>
        </p:nvSpPr>
        <p:spPr>
          <a:xfrm>
            <a:off x="8076372" y="1874638"/>
            <a:ext cx="202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air temp</a:t>
            </a:r>
          </a:p>
        </p:txBody>
      </p:sp>
    </p:spTree>
    <p:extLst>
      <p:ext uri="{BB962C8B-B14F-4D97-AF65-F5344CB8AC3E}">
        <p14:creationId xmlns:p14="http://schemas.microsoft.com/office/powerpoint/2010/main" val="322169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8511-89E5-0B0E-524E-63E7B781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83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GPP light and soil temperature response curve (for lawns only)</a:t>
            </a: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C83D496B-190B-F596-E56D-8A2656ADB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32" y="1095086"/>
            <a:ext cx="49911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2D99632-C1E5-339D-70E7-DC7D15604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095086"/>
            <a:ext cx="49911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5D7C1D46-139E-E346-0BE3-1B5D59EBB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32" y="4073235"/>
            <a:ext cx="49911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983C77B8-307C-AA49-239B-A6397603C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3850986"/>
            <a:ext cx="49911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875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17FF8B-998E-EE60-0E1E-4C1D84E1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83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R temperature response curve (for lawns)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6DD56E-5197-7A17-6474-B2A3ECD10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95" y="872837"/>
            <a:ext cx="50419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0D25A20-4F79-00B6-8EF9-66ABB297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64" y="872837"/>
            <a:ext cx="50419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0BFD45B-60C0-E15A-9536-39307A42B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95" y="3921414"/>
            <a:ext cx="50419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6672FEF-4583-05FF-F07F-BE944B911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64" y="3935845"/>
            <a:ext cx="50419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64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4B070B-E9DB-AF4B-516E-5B796050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83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R temperature response curve (for forests)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9BBC929-B1D4-67C9-B9BC-6BF28B4CF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868" y="886690"/>
            <a:ext cx="50419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07BA55C-A3AF-573B-F881-7382A5C77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5" y="3893126"/>
            <a:ext cx="50419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E8A93C3-2A86-4F5D-E661-F8FFA2F17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54" y="3893126"/>
            <a:ext cx="50419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03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FB06CB-0EC8-1D3B-5582-7406BABF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83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NEE temperature and light response curve (for lawns only)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6B07A9-FFB2-CC0E-6ED6-DA84BB619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1" y="1039668"/>
            <a:ext cx="51181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9609552-A7E5-CBBB-78CC-610754513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1055709"/>
            <a:ext cx="51181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1A8C3B8-8E35-23BF-5670-79A4BEA4E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1" y="4102099"/>
            <a:ext cx="51181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063FBC8-FFB2-2142-780F-A62E623B1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3994481"/>
            <a:ext cx="51181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83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8572C7-6CB7-E48E-E474-43A8745C8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80" y="636571"/>
            <a:ext cx="7089389" cy="307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5EC239C-7D09-AB00-0C11-D22BE09D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79" y="0"/>
            <a:ext cx="10515600" cy="65956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Averaged GPP, NEE, and Res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37C767-A209-80E8-0BF7-50A625C69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31" y="3653851"/>
            <a:ext cx="7089389" cy="307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EB5649-35B9-6DAC-A708-A86362FA93F1}"/>
              </a:ext>
            </a:extLst>
          </p:cNvPr>
          <p:cNvSpPr txBox="1"/>
          <p:nvPr/>
        </p:nvSpPr>
        <p:spPr>
          <a:xfrm>
            <a:off x="718279" y="1972204"/>
            <a:ext cx="124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NYBG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CD129-F39D-ECB3-F148-1D6FC8FF8D43}"/>
              </a:ext>
            </a:extLst>
          </p:cNvPr>
          <p:cNvSpPr txBox="1"/>
          <p:nvPr/>
        </p:nvSpPr>
        <p:spPr>
          <a:xfrm>
            <a:off x="718279" y="4987726"/>
            <a:ext cx="124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LDEO</a:t>
            </a:r>
          </a:p>
        </p:txBody>
      </p:sp>
    </p:spTree>
    <p:extLst>
      <p:ext uri="{BB962C8B-B14F-4D97-AF65-F5344CB8AC3E}">
        <p14:creationId xmlns:p14="http://schemas.microsoft.com/office/powerpoint/2010/main" val="258822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EC239C-7D09-AB00-0C11-D22BE09D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449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Cutting at LDEO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850707-A582-8BA8-7B0C-31D045887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26484"/>
            <a:ext cx="10923169" cy="293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DF4A2C-AD17-2ECD-B8DD-9D3DD26D3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95700"/>
            <a:ext cx="10946759" cy="293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871FE9-4634-DD49-5442-7D65977E2C37}"/>
              </a:ext>
            </a:extLst>
          </p:cNvPr>
          <p:cNvSpPr txBox="1"/>
          <p:nvPr/>
        </p:nvSpPr>
        <p:spPr>
          <a:xfrm>
            <a:off x="-192086" y="1693235"/>
            <a:ext cx="124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A039F-2E1E-0962-951D-CD0F5DB606C5}"/>
              </a:ext>
            </a:extLst>
          </p:cNvPr>
          <p:cNvSpPr txBox="1"/>
          <p:nvPr/>
        </p:nvSpPr>
        <p:spPr>
          <a:xfrm>
            <a:off x="0" y="4630458"/>
            <a:ext cx="124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NEE</a:t>
            </a:r>
          </a:p>
        </p:txBody>
      </p:sp>
    </p:spTree>
    <p:extLst>
      <p:ext uri="{BB962C8B-B14F-4D97-AF65-F5344CB8AC3E}">
        <p14:creationId xmlns:p14="http://schemas.microsoft.com/office/powerpoint/2010/main" val="63279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2CB4-6149-1E6D-37C4-68DAC048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2022 May 23, NYBG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3D22137-5E87-5D43-D034-FAD61C5EC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2" y="1728788"/>
            <a:ext cx="10664095" cy="476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631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4218-11BE-4758-5BC4-91247910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38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Time series of R – lawns near road (“hot lawn”)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650E19-BE91-9B2D-B4C6-38594A36D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80" y="921733"/>
            <a:ext cx="5644900" cy="292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D0CA584-58F7-93DB-8847-306B9B917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80" y="3849540"/>
            <a:ext cx="5644900" cy="292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3654D8F-FE16-DFFF-EA55-8366CA4FD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899" y="921733"/>
            <a:ext cx="5644901" cy="292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056C8E4-C763-62BF-0783-62C00A8C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181" y="3727423"/>
            <a:ext cx="5644900" cy="292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626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6BF871-5C4B-47EE-69A9-ECD1B64B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38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Time series of R – unmanaged lawns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7D1DA0-B644-FCCC-93E5-AA4693892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20" y="1043851"/>
            <a:ext cx="5188795" cy="269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5B36386-1270-F4F2-3ED0-548995B4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005" y="1043850"/>
            <a:ext cx="5188795" cy="269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AEF439E-4424-2047-431E-C82E684E7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20" y="3877159"/>
            <a:ext cx="5188794" cy="269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60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8E39-6417-A3E5-8ED1-42418A08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1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VPRM – open space and grassland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0ED6B86-632F-6090-75C4-AAA97E643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79" y="1504709"/>
            <a:ext cx="7638619" cy="51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477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4C8F-C1AD-1A04-2E92-A313E523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7906"/>
          </a:xfrm>
        </p:spPr>
        <p:txBody>
          <a:bodyPr/>
          <a:lstStyle/>
          <a:p>
            <a:pPr algn="ctr"/>
            <a:r>
              <a:rPr lang="en-US" dirty="0"/>
              <a:t>VPRM @ NYBG - June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E8C21A0-9727-B147-8DF3-8527366B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34" y="2787804"/>
            <a:ext cx="6080366" cy="359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25A2631-7369-3345-B550-A6DEE194F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26" y="1027907"/>
            <a:ext cx="5703722" cy="327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00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52A4-FB35-699B-C84C-CCC4397C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 and temperature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7E1EF-B618-B779-D1F3-1AE0E2C68DAC}"/>
              </a:ext>
            </a:extLst>
          </p:cNvPr>
          <p:cNvSpPr txBox="1"/>
          <p:nvPr/>
        </p:nvSpPr>
        <p:spPr>
          <a:xfrm>
            <a:off x="6754436" y="1622342"/>
            <a:ext cx="44933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Selection of temperature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Short-term variation : </a:t>
            </a:r>
            <a:r>
              <a:rPr lang="en-US" sz="2000" dirty="0" err="1"/>
              <a:t>Tair</a:t>
            </a:r>
            <a:r>
              <a:rPr lang="en-US" sz="20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Long-term variation: </a:t>
            </a:r>
            <a:r>
              <a:rPr lang="en-US" sz="2000" dirty="0" err="1"/>
              <a:t>Tsoil</a:t>
            </a:r>
            <a:r>
              <a:rPr lang="en-US" sz="2000" dirty="0"/>
              <a:t>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AA104F-4FE0-678E-E298-10C9222D5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30" y="1162586"/>
            <a:ext cx="4941644" cy="25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5C791C3-F59A-4AAC-8207-3DAC2B82D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29" y="3866883"/>
            <a:ext cx="4941645" cy="25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56C04BC-87F0-8554-C032-020BCE68C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844" y="3866883"/>
            <a:ext cx="4941645" cy="25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7C0658-5000-B60C-16A4-B26881A246A5}"/>
              </a:ext>
            </a:extLst>
          </p:cNvPr>
          <p:cNvSpPr txBox="1"/>
          <p:nvPr/>
        </p:nvSpPr>
        <p:spPr>
          <a:xfrm>
            <a:off x="1001332" y="1325563"/>
            <a:ext cx="801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NYBG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40615-98FD-C506-C116-6E547846778E}"/>
              </a:ext>
            </a:extLst>
          </p:cNvPr>
          <p:cNvSpPr txBox="1"/>
          <p:nvPr/>
        </p:nvSpPr>
        <p:spPr>
          <a:xfrm>
            <a:off x="1001332" y="4095419"/>
            <a:ext cx="801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NYBG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AFA0A-D592-9A56-B6F0-4EFCBD235F91}"/>
              </a:ext>
            </a:extLst>
          </p:cNvPr>
          <p:cNvSpPr txBox="1"/>
          <p:nvPr/>
        </p:nvSpPr>
        <p:spPr>
          <a:xfrm>
            <a:off x="6952985" y="4115767"/>
            <a:ext cx="801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LDEO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119524-C0F6-0126-2AD0-958D775E993A}"/>
              </a:ext>
            </a:extLst>
          </p:cNvPr>
          <p:cNvGrpSpPr/>
          <p:nvPr/>
        </p:nvGrpSpPr>
        <p:grpSpPr>
          <a:xfrm>
            <a:off x="3809108" y="5238869"/>
            <a:ext cx="1802009" cy="913089"/>
            <a:chOff x="6800045" y="3143756"/>
            <a:chExt cx="2009104" cy="91308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AAF617-660A-3582-9E6E-177F7712A4D2}"/>
                </a:ext>
              </a:extLst>
            </p:cNvPr>
            <p:cNvSpPr/>
            <p:nvPr/>
          </p:nvSpPr>
          <p:spPr>
            <a:xfrm>
              <a:off x="6800045" y="3143756"/>
              <a:ext cx="2009104" cy="9130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7532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220CFD-3ADE-D8C5-F381-7B750F7A67DB}"/>
                </a:ext>
              </a:extLst>
            </p:cNvPr>
            <p:cNvSpPr txBox="1"/>
            <p:nvPr/>
          </p:nvSpPr>
          <p:spPr>
            <a:xfrm>
              <a:off x="6913764" y="3600300"/>
              <a:ext cx="1895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water stress?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823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EC3A-43DD-BE63-E234-2830AF7B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124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Air temperature response curves for ”hot lawns”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F9AA84C-5FC3-D7C9-E5D6-687AF9876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19" y="883751"/>
            <a:ext cx="4464051" cy="294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40D41E0-3DDE-4F40-C980-729B13ED8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050" y="3827753"/>
            <a:ext cx="4464051" cy="294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39D2BC21-EC3A-35F0-7171-84C1466B2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19" y="3840258"/>
            <a:ext cx="4464051" cy="294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6922B8-4D03-4A85-6B4D-771F63D562FF}"/>
              </a:ext>
            </a:extLst>
          </p:cNvPr>
          <p:cNvSpPr txBox="1"/>
          <p:nvPr/>
        </p:nvSpPr>
        <p:spPr>
          <a:xfrm>
            <a:off x="1361941" y="1132380"/>
            <a:ext cx="801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NYBG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4826E-FDF7-B337-2B4C-BD5082A5700F}"/>
              </a:ext>
            </a:extLst>
          </p:cNvPr>
          <p:cNvSpPr txBox="1"/>
          <p:nvPr/>
        </p:nvSpPr>
        <p:spPr>
          <a:xfrm>
            <a:off x="1361941" y="4079783"/>
            <a:ext cx="801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NYBG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38C77-19B5-0662-9D84-05BE7C574566}"/>
              </a:ext>
            </a:extLst>
          </p:cNvPr>
          <p:cNvSpPr txBox="1"/>
          <p:nvPr/>
        </p:nvSpPr>
        <p:spPr>
          <a:xfrm>
            <a:off x="7506776" y="4079783"/>
            <a:ext cx="801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88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EC3A-43DD-BE63-E234-2830AF7B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7"/>
            <a:ext cx="10515600" cy="87124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Air temperature response curves for ”hot lawns”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F9AA84C-5FC3-D7C9-E5D6-687AF9876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21" y="862877"/>
            <a:ext cx="4464051" cy="294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9C1984C-C9DA-BCEE-44A0-EE7880366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62877"/>
            <a:ext cx="4464051" cy="294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3CCA5CD-96B9-7EBE-3698-0103F2FB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20" y="3913998"/>
            <a:ext cx="4464051" cy="294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0B7E9C8-1734-E667-FF23-2CD13A330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913998"/>
            <a:ext cx="4464051" cy="294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624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5A902FD-7C60-5EAE-A183-B88FC5164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850" y="1171979"/>
            <a:ext cx="69469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5CF238-A8F6-3D2F-EBCA-2D6AE3D8CAC5}"/>
              </a:ext>
            </a:extLst>
          </p:cNvPr>
          <p:cNvSpPr txBox="1"/>
          <p:nvPr/>
        </p:nvSpPr>
        <p:spPr>
          <a:xfrm>
            <a:off x="987381" y="5012326"/>
            <a:ext cx="4819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BW_HL1 [40.3 32.3 34. 35.7 nan 34. 38.6 44.3] </a:t>
            </a:r>
          </a:p>
          <a:p>
            <a:r>
              <a:rPr lang="en-US" dirty="0"/>
              <a:t>BW_HL2 [39.7 26. 44.3 47.1 nan 59.1 56.8 58.5] </a:t>
            </a:r>
          </a:p>
          <a:p>
            <a:r>
              <a:rPr lang="en-US" dirty="0"/>
              <a:t>BR_HL3 [52.8 47.1 42.5 42. nan 46.5 41.4 55.1] </a:t>
            </a:r>
          </a:p>
          <a:p>
            <a:r>
              <a:rPr lang="en-US" dirty="0"/>
              <a:t>BR_HL4 [46. 48.8 48.8 46.5 nan 57.4 59.5 55.9]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9527B-BB56-93F4-28EA-51664B290F09}"/>
              </a:ext>
            </a:extLst>
          </p:cNvPr>
          <p:cNvSpPr txBox="1"/>
          <p:nvPr/>
        </p:nvSpPr>
        <p:spPr>
          <a:xfrm>
            <a:off x="6384703" y="5039690"/>
            <a:ext cx="4678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BE_UL2 [44.3 40.8 39.7 nan nan 37.4 30. 32.9]</a:t>
            </a:r>
          </a:p>
          <a:p>
            <a:r>
              <a:rPr lang="en-US" dirty="0"/>
              <a:t>BG_UL3 [37.4 nan 28.9 30. nan 27.7 18.6 19.2]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FA1F80-597C-C6BF-E531-77A090EEF353}"/>
              </a:ext>
            </a:extLst>
          </p:cNvPr>
          <p:cNvSpPr txBox="1">
            <a:spLocks/>
          </p:cNvSpPr>
          <p:nvPr/>
        </p:nvSpPr>
        <p:spPr>
          <a:xfrm>
            <a:off x="838200" y="133307"/>
            <a:ext cx="10515600" cy="871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Air temperature response curves for ”unmanaged lawns”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C284F1-2838-85EF-83EA-11A4959142A2}"/>
              </a:ext>
            </a:extLst>
          </p:cNvPr>
          <p:cNvGrpSpPr/>
          <p:nvPr/>
        </p:nvGrpSpPr>
        <p:grpSpPr>
          <a:xfrm>
            <a:off x="6765386" y="3143756"/>
            <a:ext cx="2043763" cy="1097755"/>
            <a:chOff x="6765386" y="3143756"/>
            <a:chExt cx="2043763" cy="10977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DA5866-9652-8F24-2D62-7985EE3F447D}"/>
                </a:ext>
              </a:extLst>
            </p:cNvPr>
            <p:cNvSpPr/>
            <p:nvPr/>
          </p:nvSpPr>
          <p:spPr>
            <a:xfrm>
              <a:off x="6800045" y="3143756"/>
              <a:ext cx="2009104" cy="9130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7532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578930-BAD6-A0E4-64DE-20D7C5B81AC6}"/>
                </a:ext>
              </a:extLst>
            </p:cNvPr>
            <p:cNvSpPr txBox="1"/>
            <p:nvPr/>
          </p:nvSpPr>
          <p:spPr>
            <a:xfrm>
              <a:off x="6765386" y="3872179"/>
              <a:ext cx="151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water stress?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3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F03117-1A99-7185-4160-416C48B8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77" y="1896534"/>
            <a:ext cx="10805246" cy="41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704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033B-C9BC-372D-5725-6FE132CC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9D3C62-3C96-71B7-6822-59391D5C57D0}"/>
              </a:ext>
            </a:extLst>
          </p:cNvPr>
          <p:cNvGrpSpPr/>
          <p:nvPr/>
        </p:nvGrpSpPr>
        <p:grpSpPr>
          <a:xfrm>
            <a:off x="2571750" y="920750"/>
            <a:ext cx="7048500" cy="5403535"/>
            <a:chOff x="2571750" y="920750"/>
            <a:chExt cx="7048500" cy="54035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D2D710-DA1A-3A0D-6358-CB1BBC39C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1750" y="920750"/>
              <a:ext cx="7048500" cy="50165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D4F043-8D1E-F11B-D117-A792572EE11A}"/>
                </a:ext>
              </a:extLst>
            </p:cNvPr>
            <p:cNvSpPr txBox="1"/>
            <p:nvPr/>
          </p:nvSpPr>
          <p:spPr>
            <a:xfrm>
              <a:off x="4806070" y="5801065"/>
              <a:ext cx="39877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" pitchFamily="2" charset="0"/>
                </a:rPr>
                <a:t>Soil temperature (℃)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B6BD-B7C4-C8AF-C819-4C31A474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2022 May 31, NYBG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2660FB4-2A3B-9B52-A93C-3C98E9E08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9" y="1690688"/>
            <a:ext cx="10252403" cy="456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580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C78D-7311-E9FC-5FDC-8FD7D689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6"/>
            <a:ext cx="10515600" cy="6891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Seasonality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D4CCD-8CBD-3FB2-5ECB-0051E6494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11"/>
          <a:stretch/>
        </p:blipFill>
        <p:spPr>
          <a:xfrm>
            <a:off x="176924" y="614363"/>
            <a:ext cx="5147591" cy="298608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8589A2-73E1-6C2D-CBD0-7621DE8605F0}"/>
              </a:ext>
            </a:extLst>
          </p:cNvPr>
          <p:cNvCxnSpPr/>
          <p:nvPr/>
        </p:nvCxnSpPr>
        <p:spPr>
          <a:xfrm>
            <a:off x="2228850" y="889946"/>
            <a:ext cx="0" cy="24349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5E5B-4739-DFF1-AB72-1C6BDE3709AC}"/>
              </a:ext>
            </a:extLst>
          </p:cNvPr>
          <p:cNvCxnSpPr/>
          <p:nvPr/>
        </p:nvCxnSpPr>
        <p:spPr>
          <a:xfrm>
            <a:off x="3295650" y="904873"/>
            <a:ext cx="0" cy="24349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972827C-86BB-2269-C957-CCB25013C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63" y="1050739"/>
            <a:ext cx="6322872" cy="254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138F61-9CFF-2686-0D98-2D142E2A3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63" y="3929063"/>
            <a:ext cx="6322865" cy="255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690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B9E2-2B47-E9EB-B9C0-D6CC67E5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Seasonality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7845E8-A539-A913-DEF9-1EFC06589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5649"/>
            <a:ext cx="10154919" cy="407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06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F680-E65E-32EC-C767-587FB7FD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Seasonality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675980-3349-EDF7-42FE-E456B53B8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157412"/>
            <a:ext cx="78105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541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F097710-3C70-2B3F-10A9-68069DF21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48" y="1413164"/>
            <a:ext cx="10482703" cy="455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275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B8D5-10C8-99A1-FE23-F58B334A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8010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Lawn respiration at NYBG — each collar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2E78A9-A32C-8F2D-E9B5-D3C635CFC4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794161" y="1505672"/>
            <a:ext cx="8603673" cy="446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461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28EC-0D1B-B0FF-ACA3-E5285F74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7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Lawn respiration at NYBG — averages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7B6948F-4579-89C7-ACA2-D731F36BF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4"/>
          <a:stretch/>
        </p:blipFill>
        <p:spPr bwMode="auto">
          <a:xfrm>
            <a:off x="1769193" y="1496291"/>
            <a:ext cx="8293396" cy="45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827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E9F4-D47A-D3B1-3070-42FA99F7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836"/>
            <a:ext cx="10515600" cy="886691"/>
          </a:xfrm>
        </p:spPr>
        <p:txBody>
          <a:bodyPr/>
          <a:lstStyle/>
          <a:p>
            <a:pPr algn="ctr"/>
            <a:r>
              <a:rPr lang="en-US" dirty="0"/>
              <a:t>Air temperature and respiration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0C76635-1BD7-C91C-DCD4-A9BF512FE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524" y="1016586"/>
            <a:ext cx="6302952" cy="571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294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D26D-2C40-1B68-25CE-758B3ACBA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772"/>
            <a:ext cx="10515600" cy="90054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The main driver for hot lawns is air temperature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C7F42E-117A-4CF7-B15E-B10C64435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618" y="1101316"/>
            <a:ext cx="7195287" cy="539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784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7501-34ED-FF7B-AB24-6C0E5967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ISA affects the respiration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AA26-93B8-18A7-A67C-2C08BA663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14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9D07-9A8E-4786-1757-3F05B2B1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073"/>
            <a:ext cx="10515600" cy="74323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Management differences between HL and UL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537404D-9B17-0BDA-880B-3AE272160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605" y="1007630"/>
            <a:ext cx="6710795" cy="568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82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F6F4-49A5-48B0-FEF0-0AA8A713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2022 June 7, NYBG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07C2FD7-08A4-5E8D-2F60-52A88F4DA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690688"/>
            <a:ext cx="977204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40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4955-2A58-4851-5F21-C5AA96B1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big gap in GEE between HL12 and HL34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3CC2-D7A0-F2E1-2AF3-FAF39E2D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294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06E4-57C1-9F1C-28FA-C94D7B16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4432-90A4-C745-9B9F-058E1FDC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Vegetated land vs developed land</a:t>
            </a:r>
          </a:p>
          <a:p>
            <a:r>
              <a:rPr lang="en-US" dirty="0"/>
              <a:t>practical nor ecologically relevant generally</a:t>
            </a:r>
          </a:p>
        </p:txBody>
      </p:sp>
    </p:spTree>
    <p:extLst>
      <p:ext uri="{BB962C8B-B14F-4D97-AF65-F5344CB8AC3E}">
        <p14:creationId xmlns:p14="http://schemas.microsoft.com/office/powerpoint/2010/main" val="3291676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51125E4-B482-F837-E0DA-A54FE55DE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209" y="239233"/>
            <a:ext cx="4512158" cy="318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AAA771-2549-07EE-6D96-FFB81DC2DB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5" y="239233"/>
            <a:ext cx="4456057" cy="318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859E3D-A926-C172-2DC6-4D6B0B011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19" b="50000"/>
          <a:stretch/>
        </p:blipFill>
        <p:spPr bwMode="auto">
          <a:xfrm>
            <a:off x="2453832" y="3323395"/>
            <a:ext cx="6438754" cy="338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407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8DAD-21BD-2926-DAA2-B180AC65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0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153E-E8C2-C512-C76B-0C1BB946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2022 June 10, LDEO (3 days before cutting)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566081B-8A75-8E65-BD8F-EC666C6C1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690688"/>
            <a:ext cx="10286390" cy="465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639A15-68F4-89DB-7993-31B2A9B91F47}"/>
              </a:ext>
            </a:extLst>
          </p:cNvPr>
          <p:cNvSpPr txBox="1"/>
          <p:nvPr/>
        </p:nvSpPr>
        <p:spPr>
          <a:xfrm>
            <a:off x="8636000" y="3463965"/>
            <a:ext cx="127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LH_SV1_R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D255D-C873-EF9E-D7D5-2F20AE7F3416}"/>
              </a:ext>
            </a:extLst>
          </p:cNvPr>
          <p:cNvSpPr txBox="1"/>
          <p:nvPr/>
        </p:nvSpPr>
        <p:spPr>
          <a:xfrm>
            <a:off x="9261170" y="4535269"/>
            <a:ext cx="127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LH_SV2_R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528AB-2C9F-DDE6-7C79-24CB122D5147}"/>
              </a:ext>
            </a:extLst>
          </p:cNvPr>
          <p:cNvSpPr txBox="1"/>
          <p:nvPr/>
        </p:nvSpPr>
        <p:spPr>
          <a:xfrm>
            <a:off x="3200400" y="4535269"/>
            <a:ext cx="127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LH_SV1_R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59019-323A-55C1-107E-70C3DB4CCD86}"/>
              </a:ext>
            </a:extLst>
          </p:cNvPr>
          <p:cNvSpPr txBox="1"/>
          <p:nvPr/>
        </p:nvSpPr>
        <p:spPr>
          <a:xfrm>
            <a:off x="2425700" y="2558980"/>
            <a:ext cx="127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LH_SV2_R</a:t>
            </a:r>
          </a:p>
        </p:txBody>
      </p:sp>
    </p:spTree>
    <p:extLst>
      <p:ext uri="{BB962C8B-B14F-4D97-AF65-F5344CB8AC3E}">
        <p14:creationId xmlns:p14="http://schemas.microsoft.com/office/powerpoint/2010/main" val="82034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8C89-6A39-F333-87BB-84895A6E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2022 June 14, LDEO (day 1 after cutting)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E75BA1F-9AC8-0742-DD03-C3E8542D9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3100"/>
            <a:ext cx="9863882" cy="450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52FA5C-1B74-F6B6-9B14-80DBAF1F5CB9}"/>
              </a:ext>
            </a:extLst>
          </p:cNvPr>
          <p:cNvSpPr txBox="1"/>
          <p:nvPr/>
        </p:nvSpPr>
        <p:spPr>
          <a:xfrm>
            <a:off x="7581900" y="2914134"/>
            <a:ext cx="127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LH_SV1_R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4419E-5B7E-50AF-01E6-C8D0D92361E3}"/>
              </a:ext>
            </a:extLst>
          </p:cNvPr>
          <p:cNvSpPr txBox="1"/>
          <p:nvPr/>
        </p:nvSpPr>
        <p:spPr>
          <a:xfrm>
            <a:off x="7683500" y="4312741"/>
            <a:ext cx="127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LH_SV2_R</a:t>
            </a:r>
          </a:p>
        </p:txBody>
      </p:sp>
    </p:spTree>
    <p:extLst>
      <p:ext uri="{BB962C8B-B14F-4D97-AF65-F5344CB8AC3E}">
        <p14:creationId xmlns:p14="http://schemas.microsoft.com/office/powerpoint/2010/main" val="328947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C719-AD37-4EDF-B18F-412BE1B6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333"/>
            <a:ext cx="10515600" cy="5718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Jun 21 LDEO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49C2B1-18ED-05BB-CE23-2378201ACF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101" y="741186"/>
            <a:ext cx="9087732" cy="283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4A951D-C2DE-C2EB-E898-4C9F2A429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100" y="3767057"/>
            <a:ext cx="9087732" cy="283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24EF01-E954-EF04-E430-47658D2CB6C6}"/>
              </a:ext>
            </a:extLst>
          </p:cNvPr>
          <p:cNvSpPr txBox="1"/>
          <p:nvPr/>
        </p:nvSpPr>
        <p:spPr>
          <a:xfrm>
            <a:off x="135467" y="1851378"/>
            <a:ext cx="180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 and exp agree</a:t>
            </a:r>
          </a:p>
        </p:txBody>
      </p:sp>
    </p:spTree>
    <p:extLst>
      <p:ext uri="{BB962C8B-B14F-4D97-AF65-F5344CB8AC3E}">
        <p14:creationId xmlns:p14="http://schemas.microsoft.com/office/powerpoint/2010/main" val="182609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173C-C493-FB76-C074-C84E236D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57" y="252513"/>
            <a:ext cx="3156856" cy="2769961"/>
          </a:xfrm>
        </p:spPr>
        <p:txBody>
          <a:bodyPr>
            <a:normAutofit/>
          </a:bodyPr>
          <a:lstStyle/>
          <a:p>
            <a:r>
              <a:rPr lang="en-US" sz="3600" dirty="0"/>
              <a:t>Exponential fits better mathematically, but not physically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828FB-BC31-8558-0AF8-D157E543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835" y="252513"/>
            <a:ext cx="8040008" cy="63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8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08FB-BCCD-4C00-8342-861B14CD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LDEO!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D44E45-AC23-5616-D46A-5ACD631C0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98629"/>
            <a:ext cx="11430000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03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5684</TotalTime>
  <Words>455</Words>
  <Application>Microsoft Macintosh PowerPoint</Application>
  <PresentationFormat>Widescreen</PresentationFormat>
  <Paragraphs>78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Times</vt:lpstr>
      <vt:lpstr>Office Theme</vt:lpstr>
      <vt:lpstr>Soil fluxes </vt:lpstr>
      <vt:lpstr>2022 May 23, NYBG</vt:lpstr>
      <vt:lpstr>2022 May 31, NYBG</vt:lpstr>
      <vt:lpstr>2022 June 7, NYBG</vt:lpstr>
      <vt:lpstr>2022 June 10, LDEO (3 days before cutting)</vt:lpstr>
      <vt:lpstr>2022 June 14, LDEO (day 1 after cutting)</vt:lpstr>
      <vt:lpstr>Jun 21 LDEO</vt:lpstr>
      <vt:lpstr>Exponential fits better mathematically, but not physically</vt:lpstr>
      <vt:lpstr>LDEO!</vt:lpstr>
      <vt:lpstr>Li-cor7810 respiration at NYBG</vt:lpstr>
      <vt:lpstr>That’s why we don’t trust the exponential</vt:lpstr>
      <vt:lpstr>Averaged GPP, NEE, and Res</vt:lpstr>
      <vt:lpstr>VPRM light and air temperature response curves for grassland</vt:lpstr>
      <vt:lpstr>GPP light and soil temperature response curve (for lawns only)</vt:lpstr>
      <vt:lpstr>R temperature response curve (for lawns)</vt:lpstr>
      <vt:lpstr>R temperature response curve (for forests)</vt:lpstr>
      <vt:lpstr>NEE temperature and light response curve (for lawns only)</vt:lpstr>
      <vt:lpstr>Averaged GPP, NEE, and Res</vt:lpstr>
      <vt:lpstr>Cutting at LDEO</vt:lpstr>
      <vt:lpstr>Time series of R – lawns near road (“hot lawn”)</vt:lpstr>
      <vt:lpstr>Time series of R – unmanaged lawns</vt:lpstr>
      <vt:lpstr>VPRM – open space and grassland</vt:lpstr>
      <vt:lpstr>VPRM @ NYBG - June</vt:lpstr>
      <vt:lpstr>R and temperature</vt:lpstr>
      <vt:lpstr>Air temperature response curves for ”hot lawns”</vt:lpstr>
      <vt:lpstr>Air temperature response curves for ”hot lawns”</vt:lpstr>
      <vt:lpstr>PowerPoint Presentation</vt:lpstr>
      <vt:lpstr>PowerPoint Presentation</vt:lpstr>
      <vt:lpstr>PowerPoint Presentation</vt:lpstr>
      <vt:lpstr>Seasonality </vt:lpstr>
      <vt:lpstr>Seasonality</vt:lpstr>
      <vt:lpstr>Seasonality</vt:lpstr>
      <vt:lpstr>PowerPoint Presentation</vt:lpstr>
      <vt:lpstr>Lawn respiration at NYBG — each collar</vt:lpstr>
      <vt:lpstr>Lawn respiration at NYBG — averages</vt:lpstr>
      <vt:lpstr>Air temperature and respiration</vt:lpstr>
      <vt:lpstr>The main driver for hot lawns is air temperature</vt:lpstr>
      <vt:lpstr>How ISA affects the respiration</vt:lpstr>
      <vt:lpstr>Management differences between HL and UL</vt:lpstr>
      <vt:lpstr>Why big gap in GEE between HL12 and HL34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 fluxes </dc:title>
  <dc:creator>wei dandan</dc:creator>
  <cp:lastModifiedBy>wei dandan</cp:lastModifiedBy>
  <cp:revision>127</cp:revision>
  <dcterms:created xsi:type="dcterms:W3CDTF">2022-06-16T19:44:14Z</dcterms:created>
  <dcterms:modified xsi:type="dcterms:W3CDTF">2022-10-27T15:47:57Z</dcterms:modified>
</cp:coreProperties>
</file>