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F837-4B7D-48A6-A9C5-69737537D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5F60C-BB54-4EBB-835B-81F71F327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97F1-8891-4F5E-9FCF-51FA7D74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6868-0987-49DB-85C5-4413E61B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0B8C-8B93-434B-8A59-00F4E6F6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ED71-C12C-4CCE-BBA3-E6B59885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51D8C-AFF3-4965-ACA8-C963E37DB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4AC4-FD65-43A3-8D38-B3BB16F1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7D4A-BCCE-496E-B35B-4D6ACC9E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02C9-67CD-4043-A5C8-617F7E92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7CB95-97F5-4230-9EB3-1BD5A9A03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73EF5-B35B-40C3-B130-A81CB56F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FE86-3703-4D32-A1F9-18AAB33C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FD8D-CEE7-47B0-870B-6FDA76EF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F4C8-297A-4871-B570-333E98FE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9569-F3E7-435D-9FD3-E1AD5F06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EC5F-72EC-44B5-B3E8-60E7A502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B30F-DC3B-4411-85AF-C4D7F7CD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2152-79AF-41AF-AD07-3DB7010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BF18-6843-4879-B125-E131B97D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6D5A-1A67-4A4B-A246-0884324B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C57C-3D80-4E82-B597-F82A4024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814-F3EA-4177-9D6E-15B2599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991F-023D-45DB-B352-F174B3A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CB49-B8C3-421D-9116-1F33D343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E43F-5E67-4116-A2CE-0DCB4D0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5D45-1F0A-450B-B82B-40CCF8887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6B59D-4CAE-49DC-B825-15CFA25E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C70CA-8248-4F64-AEE4-2DE09F7B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2B4E9-A560-403D-B12D-1EF915C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21EA-39BC-4A8B-B524-E5BB9F15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26E-28E6-49ED-8727-478A7F47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5180-A9D4-48C4-956F-DFDF0959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6CC3C-DCC6-40AA-B2CC-464FB572F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B6500-1E8C-40C0-BA43-A080C6DAC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0271E-10BE-4F5C-A6EB-21E62294D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EABAC-6AA7-4F8B-95A6-A381B871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F3561-9384-4F53-BD35-F6F11B18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E24BF-860B-4266-8CE5-CB46DF92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410B-E438-4F0C-B5F0-CBED18D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E4CC7-C543-4E6E-9465-737AC7F6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56471-89CB-4496-9589-40D379D7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4DBFA-AB03-4972-AEA6-30EFF78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43879-E03E-4C8E-B96D-80F9276D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EBB-43AD-4F6F-AC54-0DDFA14D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C0F41-F47A-4408-B890-C197A817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E302-BF92-47DE-9A3A-093ED202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BE7D-64E9-433A-97DD-7DE7D06C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DB3A9-6975-495A-AFB5-BC5A7245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2E600-38E9-4912-889D-F1241036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657A-C929-40FB-85BA-4ED96EED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3729D-3818-4F41-BF59-D22F4A1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6CD2-86B6-45B6-96BA-BDAE8D99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6B6A6-F8D5-4080-8B51-2C8B2F9C4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B11D5-95DD-4C40-B5F8-EEB49DC9A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0739-CA3E-4977-9657-469415AE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90C3-B811-49E3-AF98-1DFD13B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A441-19B6-4005-A2F4-C6C075E3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319FA-BCC4-492B-8961-AB195A8C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D5AA-171C-461E-BA06-8B35A23B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7D93-A158-4A16-9D34-51870ED39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202A-2D21-451F-8E8B-6A13A079F1C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881F-E1A0-4904-A220-75FE8FD6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15B7-C4E4-4B1A-9DF3-51B0221F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7519-05AF-428A-B7FE-353550604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report figures/stats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3E6B5-224E-4B8C-ABED-17B6CC5DE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773-EF61-4AEA-8A5A-FCFB7D3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5DAFD-844A-4E5E-9B9C-A3C6247D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8" y="1835858"/>
            <a:ext cx="5891752" cy="371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888F46-7125-4DC2-9DFB-F882CB5B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116" y="1835858"/>
            <a:ext cx="6530636" cy="356333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E95542-BFFE-43B4-AE6E-7423DE48847A}"/>
              </a:ext>
            </a:extLst>
          </p:cNvPr>
          <p:cNvSpPr txBox="1">
            <a:spLocks/>
          </p:cNvSpPr>
          <p:nvPr/>
        </p:nvSpPr>
        <p:spPr>
          <a:xfrm>
            <a:off x="1509074" y="922878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2017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E54766-7E6E-4B6B-A3A8-5272590D20D7}"/>
              </a:ext>
            </a:extLst>
          </p:cNvPr>
          <p:cNvSpPr txBox="1">
            <a:spLocks/>
          </p:cNvSpPr>
          <p:nvPr/>
        </p:nvSpPr>
        <p:spPr>
          <a:xfrm>
            <a:off x="7667024" y="958141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2018 </a:t>
            </a:r>
          </a:p>
        </p:txBody>
      </p:sp>
    </p:spTree>
    <p:extLst>
      <p:ext uri="{BB962C8B-B14F-4D97-AF65-F5344CB8AC3E}">
        <p14:creationId xmlns:p14="http://schemas.microsoft.com/office/powerpoint/2010/main" val="59474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773-EF61-4AEA-8A5A-FCFB7D3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–log transformed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0BE26-4837-448B-8339-7AB3428F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1" y="1931987"/>
            <a:ext cx="6120082" cy="3501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6CFF74-BDE3-4F42-ACF0-883D1C9B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54" y="1931987"/>
            <a:ext cx="6594446" cy="3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1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5AC7-B6AB-4DF1-871A-F074DEE2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 both years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ED2B-BCC7-42B5-A428-DCE4CB77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680FB-0450-4BC8-99D8-C3A90A02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69" y="1495785"/>
            <a:ext cx="8665366" cy="49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074A-3633-4E67-93F0-B614005A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 log-transformed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24EF-D9D0-4975-A265-6EDFF4AA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8A054-5318-4318-9A19-E9A1DEAB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9" y="1530433"/>
            <a:ext cx="8294049" cy="50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E511-524B-49AB-B667-E4BCC37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169" y="419447"/>
            <a:ext cx="7886700" cy="1325563"/>
          </a:xfrm>
        </p:spPr>
        <p:txBody>
          <a:bodyPr/>
          <a:lstStyle/>
          <a:p>
            <a:r>
              <a:rPr lang="en-US" dirty="0"/>
              <a:t>GLMM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B6E3A7-C9F9-44B2-9872-23B7545A0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57214"/>
              </p:ext>
            </p:extLst>
          </p:nvPr>
        </p:nvGraphicFramePr>
        <p:xfrm>
          <a:off x="2234131" y="1828000"/>
          <a:ext cx="7954037" cy="1895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7601">
                  <a:extLst>
                    <a:ext uri="{9D8B030D-6E8A-4147-A177-3AD203B41FA5}">
                      <a16:colId xmlns:a16="http://schemas.microsoft.com/office/drawing/2014/main" val="4222149832"/>
                    </a:ext>
                  </a:extLst>
                </a:gridCol>
                <a:gridCol w="754981">
                  <a:extLst>
                    <a:ext uri="{9D8B030D-6E8A-4147-A177-3AD203B41FA5}">
                      <a16:colId xmlns:a16="http://schemas.microsoft.com/office/drawing/2014/main" val="3794682592"/>
                    </a:ext>
                  </a:extLst>
                </a:gridCol>
                <a:gridCol w="1136291">
                  <a:extLst>
                    <a:ext uri="{9D8B030D-6E8A-4147-A177-3AD203B41FA5}">
                      <a16:colId xmlns:a16="http://schemas.microsoft.com/office/drawing/2014/main" val="2289730236"/>
                    </a:ext>
                  </a:extLst>
                </a:gridCol>
                <a:gridCol w="1136291">
                  <a:extLst>
                    <a:ext uri="{9D8B030D-6E8A-4147-A177-3AD203B41FA5}">
                      <a16:colId xmlns:a16="http://schemas.microsoft.com/office/drawing/2014/main" val="1551727053"/>
                    </a:ext>
                  </a:extLst>
                </a:gridCol>
                <a:gridCol w="1136291">
                  <a:extLst>
                    <a:ext uri="{9D8B030D-6E8A-4147-A177-3AD203B41FA5}">
                      <a16:colId xmlns:a16="http://schemas.microsoft.com/office/drawing/2014/main" val="3497085840"/>
                    </a:ext>
                  </a:extLst>
                </a:gridCol>
                <a:gridCol w="1656946">
                  <a:extLst>
                    <a:ext uri="{9D8B030D-6E8A-4147-A177-3AD203B41FA5}">
                      <a16:colId xmlns:a16="http://schemas.microsoft.com/office/drawing/2014/main" val="3049753133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42566122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Estimate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Std.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Pr(&gt;|t|)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610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(Intercept: mysid, channel)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1.194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5.116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0.000131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7910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Gear:Neuston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-0.6006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416.9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-3.374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0.000809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748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Gear: Vegetation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2.6546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0.1666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421.7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16.256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&lt; 2e-16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832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Diked wetland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1.155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0.4192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19. 83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2.755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0.0122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635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Muted tidal wetland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.3511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0.0183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730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Tidal wetland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2.031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0.0650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486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0E7028-E3AD-4FFE-8E0C-7E0B55C6C256}"/>
              </a:ext>
            </a:extLst>
          </p:cNvPr>
          <p:cNvSpPr txBox="1"/>
          <p:nvPr/>
        </p:nvSpPr>
        <p:spPr>
          <a:xfrm>
            <a:off x="2234132" y="1375677"/>
            <a:ext cx="421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Log(CPUE+1) ~ Gear + </a:t>
            </a:r>
            <a:r>
              <a:rPr lang="en-US" dirty="0" err="1"/>
              <a:t>sitetype</a:t>
            </a:r>
            <a:r>
              <a:rPr lang="en-US" dirty="0"/>
              <a:t> + Error(Site)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376-3BB5-4B84-9769-75E1309D370E}"/>
              </a:ext>
            </a:extLst>
          </p:cNvPr>
          <p:cNvSpPr txBox="1"/>
          <p:nvPr/>
        </p:nvSpPr>
        <p:spPr>
          <a:xfrm>
            <a:off x="2234131" y="4229348"/>
            <a:ext cx="6425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Post-hoc shows wetland sites have higher catch overall from channel sites, but wetlands are not different from each other.</a:t>
            </a:r>
          </a:p>
          <a:p>
            <a:endParaRPr lang="en-US" dirty="0"/>
          </a:p>
          <a:p>
            <a:r>
              <a:rPr lang="en-US" dirty="0"/>
              <a:t>Earlier analyses with AIC did not support use of Year or Region as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336994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56F4-F543-4A55-BF12-885A7F97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5EEA-2302-4442-BF29-05034F13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07CCA-C53E-4ABC-B81E-D0D1AFCB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45" y="461913"/>
            <a:ext cx="10289989" cy="61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B88A-56C9-4DEB-9B16-D7E5467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Multivariates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2CD8-4B9A-4200-B143-750691D5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Permanova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32C487-9E88-41BD-BB4A-F5CEE9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71142"/>
              </p:ext>
            </p:extLst>
          </p:nvPr>
        </p:nvGraphicFramePr>
        <p:xfrm>
          <a:off x="1361938" y="2674236"/>
          <a:ext cx="9205512" cy="24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0689">
                  <a:extLst>
                    <a:ext uri="{9D8B030D-6E8A-4147-A177-3AD203B41FA5}">
                      <a16:colId xmlns:a16="http://schemas.microsoft.com/office/drawing/2014/main" val="382488910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476420039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07620097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98134353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602339648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4074600669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690634158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17847747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SumsOfSqs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MeanSqs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F.Model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Pr(&gt;F)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7017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6. 861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11.305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432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SiteType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8.527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2.841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18.733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9666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Habitat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7.960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3.979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26.232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0.0849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5100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7.629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0.848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5.587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6402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62.811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884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93.79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394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0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201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2018 report figures/stats</vt:lpstr>
      <vt:lpstr>CPUE </vt:lpstr>
      <vt:lpstr>CPUE –log transformed</vt:lpstr>
      <vt:lpstr>CPUE – both years together</vt:lpstr>
      <vt:lpstr>CPUE – log-transformed</vt:lpstr>
      <vt:lpstr>GLMM</vt:lpstr>
      <vt:lpstr>PowerPoint Presentation</vt:lpstr>
      <vt:lpstr>Multivariates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report figures</dc:title>
  <dc:creator>Hartman, Rosemary@Wildlife</dc:creator>
  <cp:lastModifiedBy>Hartman, Rosemary@Wildlife</cp:lastModifiedBy>
  <cp:revision>6</cp:revision>
  <dcterms:created xsi:type="dcterms:W3CDTF">2019-04-23T16:49:43Z</dcterms:created>
  <dcterms:modified xsi:type="dcterms:W3CDTF">2019-04-23T17:46:27Z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Owner">
    <vt:lpwstr>Rosemary.Hartman@wildlife.ca.gov</vt:lpwstr>
  </property>
  <property fmtid="{D5CDD505-2E9C-101B-9397-08002B2CF9AE}" pid="5" name="MSIP_Label_6e685f86-ed8d-482b-be3a-2b7af73f9b7f_SetDate">
    <vt:lpwstr>2019-04-23T17:46:13.9144014Z</vt:lpwstr>
  </property>
  <property fmtid="{D5CDD505-2E9C-101B-9397-08002B2CF9AE}" pid="6" name="MSIP_Label_6e685f86-ed8d-482b-be3a-2b7af73f9b7f_Name">
    <vt:lpwstr>General</vt:lpwstr>
  </property>
  <property fmtid="{D5CDD505-2E9C-101B-9397-08002B2CF9AE}" pid="7" name="MSIP_Label_6e685f86-ed8d-482b-be3a-2b7af73f9b7f_Application">
    <vt:lpwstr>Microsoft Azure Information Protection</vt:lpwstr>
  </property>
  <property fmtid="{D5CDD505-2E9C-101B-9397-08002B2CF9AE}" pid="8" name="MSIP_Label_6e685f86-ed8d-482b-be3a-2b7af73f9b7f_Extended_MSFT_Method">
    <vt:lpwstr>Automatic</vt:lpwstr>
  </property>
  <property fmtid="{D5CDD505-2E9C-101B-9397-08002B2CF9AE}" pid="9" name="Sensitivity">
    <vt:lpwstr>General</vt:lpwstr>
  </property>
</Properties>
</file>