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4D9-9767-4198-8300-16D517BB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8196D-C4FB-478E-B67F-C0FABADEB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AA4E-2280-4827-A4BD-ED1D233C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8DE-54F5-4D79-810B-888EA5F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1836-ED4C-4D21-A64E-033B15E8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65AD-DBED-4701-9BD6-C1A570B0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099E2-BA0B-44E0-B425-B2F32D3C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A6EE-A888-4793-AC95-5C855676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906A-D299-4BB0-A9AF-17C3DC46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1BAF-9307-425E-A96A-7F101EFE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A30C6-6472-4562-A4D9-91E530C7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769BE-139C-48F8-BE0E-10871F6E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C356-C562-4053-93BF-89C5B6A2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A0-A558-44B8-9FA0-4B719649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4883-6A8C-4D21-BB37-B21338E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A169-94C2-4B3B-9E1C-759F8209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C5A-42CC-464E-9C78-6A348568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B615-DA4A-4BE6-951A-84D1FC93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B14B-41E0-4F12-8C4F-DEC48A7B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1BD1-CDA7-4C63-AA1A-45CB75F8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D757-B9D1-4CFC-A09E-E50C251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7A2E-DDAF-4548-B920-0EE61AA6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41B8-A9A2-484D-903D-8889AE7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6827-FEB0-4611-B2CA-3955ABA2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8DA6-8293-496F-AD6E-F2BB10E9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B898-5DB9-4585-A1BA-28ECD101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A3B6-CF0B-45AB-B2DC-070779415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2126-C717-4905-B66F-44595899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1711-73E8-440C-95F1-37118757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9AA1-B99B-437A-981C-1B5A2963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B6B8-424F-4346-BDE2-60EA9B38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A57C-3811-4900-942D-32531534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923E-D2B7-48D1-BC3F-03E97D7A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6BA3-F0C8-4688-8853-78C1686A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16F1E-1F70-499D-8FC8-54D5E683C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6A203-DEE1-4787-92FB-15CD82052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FB74E-A30B-4150-B905-478D0DB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817AE-75FF-46BC-9447-A4CC8298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25900-2149-4661-A114-262B8559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3CB8-EEF1-4948-876B-35D38F9B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9ED33-CFBB-4960-90C3-94E89E78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65F5A-46CB-4D56-9FD3-A8D32A27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CB819-3E13-4740-9AE8-28ED4E9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D9D61-E911-4B79-944F-24D18999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23B9-8459-46CF-9154-DEE850A5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AE15-B97C-402F-820C-5722289E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0AF-D48B-43CB-807D-1423B566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E6F3-7C4D-4D2A-B2A8-6F1EBF8A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31C7-F051-42D6-9A04-E35D40A3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72CA-2A11-4B16-B9B6-6AD4EBF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41CD-6416-4D59-97D8-246BEF1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0A60-7FB7-41AF-96F9-76408939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7C20-4FFF-4595-80C2-3DAA8ACF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8F7D-A5E3-4EDD-9FB5-AA522C979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49AFD-D214-46A5-9381-2686189A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9500-BAD3-4FFE-8E86-EC72D97A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13A90-1FC4-4187-BB1F-9CE5167A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77CD6-E352-4432-9EAE-7A44AC8D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8BC71-1D7E-4D08-A683-BFC178CA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FB96-0F47-4B73-A463-0CE5926C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24E9-1C74-4CB4-9CC0-644C8E342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B0D1-AE3E-42B1-A697-1AF779F09C7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D63-4F65-412E-9A19-45BA9419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285-EF59-4D59-BB9A-A219662E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9D67-F87F-447F-B380-534A9EE6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D274-0941-411F-932B-D046E45B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Blitz </a:t>
            </a:r>
            <a:r>
              <a:rPr lang="en-US" dirty="0" err="1"/>
              <a:t>macroinverts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A2ED-F292-444D-97D0-0A06DA23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GLM, or three?</a:t>
            </a:r>
          </a:p>
        </p:txBody>
      </p:sp>
    </p:spTree>
    <p:extLst>
      <p:ext uri="{BB962C8B-B14F-4D97-AF65-F5344CB8AC3E}">
        <p14:creationId xmlns:p14="http://schemas.microsoft.com/office/powerpoint/2010/main" val="6563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D3E98-D01A-4641-878E-4EB4A6AB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55" y="0"/>
            <a:ext cx="4153260" cy="4107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30" y="72045"/>
            <a:ext cx="8758507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GLMM-everything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54257" y="1184084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Log(CPUE+1) ~ Gear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313931" y="1592806"/>
            <a:ext cx="512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Post-hoc shows wetland sites have higher catch overall from channel sites, but wetlands are not different from each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Earlier analyses with AIC did not support use of Year or Region as predictor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12A12-AD87-4160-90B5-53BADA38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71813"/>
              </p:ext>
            </p:extLst>
          </p:nvPr>
        </p:nvGraphicFramePr>
        <p:xfrm>
          <a:off x="381662" y="3510869"/>
          <a:ext cx="7259817" cy="223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707">
                  <a:extLst>
                    <a:ext uri="{9D8B030D-6E8A-4147-A177-3AD203B41FA5}">
                      <a16:colId xmlns:a16="http://schemas.microsoft.com/office/drawing/2014/main" val="2105350560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2031808991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195683328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195762207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3257226454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2568013821"/>
                    </a:ext>
                  </a:extLst>
                </a:gridCol>
                <a:gridCol w="814185">
                  <a:extLst>
                    <a:ext uri="{9D8B030D-6E8A-4147-A177-3AD203B41FA5}">
                      <a16:colId xmlns:a16="http://schemas.microsoft.com/office/drawing/2014/main" val="877378162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678291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Channel, mysids)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15.7878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6265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diked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58736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muted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4214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tidal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80639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429.1981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-2.844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78497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sweep 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435.1671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4770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040437-2EEB-49F1-8241-D15D1C7C2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91" b="20387"/>
          <a:stretch/>
        </p:blipFill>
        <p:spPr>
          <a:xfrm>
            <a:off x="8214389" y="3753017"/>
            <a:ext cx="3595949" cy="2401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B92F2-94B8-45DA-ABB7-A1CEF2A68FB4}"/>
              </a:ext>
            </a:extLst>
          </p:cNvPr>
          <p:cNvSpPr txBox="1"/>
          <p:nvPr/>
        </p:nvSpPr>
        <p:spPr>
          <a:xfrm>
            <a:off x="8766877" y="1706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D42DF-F673-4400-8ABC-E180DD8AE9C9}"/>
              </a:ext>
            </a:extLst>
          </p:cNvPr>
          <p:cNvSpPr txBox="1"/>
          <p:nvPr/>
        </p:nvSpPr>
        <p:spPr>
          <a:xfrm>
            <a:off x="9621718" y="1336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2ABF9-FCF9-44D6-8332-48F03393C67A}"/>
              </a:ext>
            </a:extLst>
          </p:cNvPr>
          <p:cNvSpPr txBox="1"/>
          <p:nvPr/>
        </p:nvSpPr>
        <p:spPr>
          <a:xfrm>
            <a:off x="10400286" y="14081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550D7-3BA5-41A6-B809-E8EF1E101980}"/>
              </a:ext>
            </a:extLst>
          </p:cNvPr>
          <p:cNvSpPr txBox="1"/>
          <p:nvPr/>
        </p:nvSpPr>
        <p:spPr>
          <a:xfrm>
            <a:off x="9072437" y="496595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C1826-FF04-4BD1-A188-D9A73C4D21BF}"/>
              </a:ext>
            </a:extLst>
          </p:cNvPr>
          <p:cNvSpPr txBox="1"/>
          <p:nvPr/>
        </p:nvSpPr>
        <p:spPr>
          <a:xfrm>
            <a:off x="9940621" y="50751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14746-D703-4C16-A29E-CECA5C29BEE3}"/>
              </a:ext>
            </a:extLst>
          </p:cNvPr>
          <p:cNvSpPr txBox="1"/>
          <p:nvPr/>
        </p:nvSpPr>
        <p:spPr>
          <a:xfrm>
            <a:off x="11113100" y="15534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09477-1D12-4B1A-BA8F-D174DADE3F81}"/>
              </a:ext>
            </a:extLst>
          </p:cNvPr>
          <p:cNvSpPr txBox="1"/>
          <p:nvPr/>
        </p:nvSpPr>
        <p:spPr>
          <a:xfrm>
            <a:off x="10862245" y="44066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57" y="55798"/>
            <a:ext cx="9235587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 – Mysid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54257" y="1184084"/>
            <a:ext cx="416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Log(CPUE+1) ~ Year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313931" y="1592806"/>
            <a:ext cx="512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Post-hoc shows wetland sites have higher catch overall from channel sites, but wetlands are not different from each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Earlier analyses with AIC did not support use of Region as a predictor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47F1E-23A0-45B5-97E4-4AE409E0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56" y="317708"/>
            <a:ext cx="4153260" cy="4107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9B161-F562-4482-8702-28B145272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65" b="9912"/>
          <a:stretch/>
        </p:blipFill>
        <p:spPr>
          <a:xfrm>
            <a:off x="8183747" y="3983605"/>
            <a:ext cx="3450591" cy="2631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5177E-E311-4A04-85D0-6127B37CDB0D}"/>
              </a:ext>
            </a:extLst>
          </p:cNvPr>
          <p:cNvSpPr txBox="1"/>
          <p:nvPr/>
        </p:nvSpPr>
        <p:spPr>
          <a:xfrm>
            <a:off x="8726602" y="23493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A6259-8032-44FC-85B0-2DB2FAD52329}"/>
              </a:ext>
            </a:extLst>
          </p:cNvPr>
          <p:cNvSpPr txBox="1"/>
          <p:nvPr/>
        </p:nvSpPr>
        <p:spPr>
          <a:xfrm>
            <a:off x="9782886" y="196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A9AFD-C21B-41BC-AA67-297F9BD13D4A}"/>
              </a:ext>
            </a:extLst>
          </p:cNvPr>
          <p:cNvSpPr txBox="1"/>
          <p:nvPr/>
        </p:nvSpPr>
        <p:spPr>
          <a:xfrm>
            <a:off x="10889442" y="22081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8473D-B435-44C1-93C8-BD76667026D2}"/>
              </a:ext>
            </a:extLst>
          </p:cNvPr>
          <p:cNvSpPr txBox="1"/>
          <p:nvPr/>
        </p:nvSpPr>
        <p:spPr>
          <a:xfrm>
            <a:off x="9188177" y="51148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E24B1-E83A-48D3-8D50-00F1F86E53D6}"/>
              </a:ext>
            </a:extLst>
          </p:cNvPr>
          <p:cNvSpPr txBox="1"/>
          <p:nvPr/>
        </p:nvSpPr>
        <p:spPr>
          <a:xfrm>
            <a:off x="10535883" y="4930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B0A77D-8B1B-4594-B13D-01E1F640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63409"/>
              </p:ext>
            </p:extLst>
          </p:nvPr>
        </p:nvGraphicFramePr>
        <p:xfrm>
          <a:off x="1349623" y="4015814"/>
          <a:ext cx="5473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7268016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3445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94823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9488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6456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81128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6479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752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12.3707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444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sitetypemuted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3556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sitetypetidal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271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122.1982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606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8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57" y="55798"/>
            <a:ext cx="9235587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 – Neuston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54257" y="1184084"/>
            <a:ext cx="364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Log(CPUE+1) ~ Intercept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313931" y="1592806"/>
            <a:ext cx="512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AIC selection chooses the intercept-only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Global model has nothing significant.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B963C-6FF7-4BF5-BCFE-55E57C2B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03" y="2694666"/>
            <a:ext cx="4153260" cy="4107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E8B04-DD57-48E5-9898-A63E2319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06" y="2890509"/>
            <a:ext cx="5124761" cy="3112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DBE56-C861-46A7-A170-EA02112C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483" y="-500352"/>
            <a:ext cx="415326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57" y="55798"/>
            <a:ext cx="9235587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 – </a:t>
            </a:r>
            <a:r>
              <a:rPr lang="en-US" dirty="0" err="1"/>
              <a:t>sweepnets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54257" y="1184084"/>
            <a:ext cx="452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Log(CPUE+1)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Vegtype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313931" y="1592806"/>
            <a:ext cx="5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AIC selection said Region and Year were not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B5DD1-C5C1-4AF6-A456-150418DD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4" y="275641"/>
            <a:ext cx="4153260" cy="410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C4200-3E87-431A-BB87-4F3114EF8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0"/>
          <a:stretch/>
        </p:blipFill>
        <p:spPr>
          <a:xfrm>
            <a:off x="7570040" y="3562184"/>
            <a:ext cx="4230579" cy="293800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E589E-F3C9-40CB-BC01-3B8E6A4E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82"/>
              </p:ext>
            </p:extLst>
          </p:nvPr>
        </p:nvGraphicFramePr>
        <p:xfrm>
          <a:off x="875832" y="2509647"/>
          <a:ext cx="54737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4253005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2571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4234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979407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8940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6811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96181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484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(Intercept – EAV, channel)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11.8857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126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Vegtype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- FAV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841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Veg type - SAV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191.9606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1.24E-15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644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diked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0703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muted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549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tidal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2882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B72E-252D-41A6-BFD1-BFC3BC2D5A53}"/>
              </a:ext>
            </a:extLst>
          </p:cNvPr>
          <p:cNvSpPr txBox="1"/>
          <p:nvPr/>
        </p:nvSpPr>
        <p:spPr>
          <a:xfrm>
            <a:off x="8343514" y="18584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C8B4A-FDE2-471E-97A1-D0B346E4F439}"/>
              </a:ext>
            </a:extLst>
          </p:cNvPr>
          <p:cNvSpPr txBox="1"/>
          <p:nvPr/>
        </p:nvSpPr>
        <p:spPr>
          <a:xfrm>
            <a:off x="9399798" y="1475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B4A9C-B5B6-46F8-9B5B-CE0EFD37BA84}"/>
              </a:ext>
            </a:extLst>
          </p:cNvPr>
          <p:cNvSpPr txBox="1"/>
          <p:nvPr/>
        </p:nvSpPr>
        <p:spPr>
          <a:xfrm>
            <a:off x="10526180" y="13649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73865-EBC2-4634-B787-8D2099ADE3A5}"/>
              </a:ext>
            </a:extLst>
          </p:cNvPr>
          <p:cNvSpPr txBox="1"/>
          <p:nvPr/>
        </p:nvSpPr>
        <p:spPr>
          <a:xfrm>
            <a:off x="8418507" y="45001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5407D-BC8A-4D33-B3BB-A03F4885B97E}"/>
              </a:ext>
            </a:extLst>
          </p:cNvPr>
          <p:cNvSpPr txBox="1"/>
          <p:nvPr/>
        </p:nvSpPr>
        <p:spPr>
          <a:xfrm>
            <a:off x="9093304" y="40960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44ED7-DEAE-4ECA-97C4-43B59F2317F3}"/>
              </a:ext>
            </a:extLst>
          </p:cNvPr>
          <p:cNvSpPr txBox="1"/>
          <p:nvPr/>
        </p:nvSpPr>
        <p:spPr>
          <a:xfrm>
            <a:off x="10089408" y="43323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D36C5-2FD2-42DC-A9E9-4000B64BE084}"/>
              </a:ext>
            </a:extLst>
          </p:cNvPr>
          <p:cNvSpPr txBox="1"/>
          <p:nvPr/>
        </p:nvSpPr>
        <p:spPr>
          <a:xfrm>
            <a:off x="10945013" y="43238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7123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A2C9-CB0A-4FC5-B6B3-699576B3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BAC4-A8DA-4071-914A-CB030E3F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379</Words>
  <Application>Microsoft Office PowerPoint</Application>
  <PresentationFormat>Widescreen</PresentationFormat>
  <Paragraphs>162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Blitz macroinverts</vt:lpstr>
      <vt:lpstr>Macroinvert blitz GLMM-everything</vt:lpstr>
      <vt:lpstr>Macroinvert blitz GLMM – Mysid only</vt:lpstr>
      <vt:lpstr>Macroinvert blitz GLMM – Neuston</vt:lpstr>
      <vt:lpstr>Macroinvert blitz GLMM – sweepnets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Blitz macroinverts</dc:title>
  <dc:creator>Hartman, Rosemary@Wildlife</dc:creator>
  <cp:lastModifiedBy>Hartman, Rosemary@Wildlife</cp:lastModifiedBy>
  <cp:revision>5</cp:revision>
  <dcterms:created xsi:type="dcterms:W3CDTF">2019-05-10T21:01:12Z</dcterms:created>
  <dcterms:modified xsi:type="dcterms:W3CDTF">2019-05-10T22:07:06Z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2019-05-10T22:03:42.3795015Z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