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</p:sldMasterIdLst>
  <p:notesMasterIdLst>
    <p:notesMasterId r:id="rId38"/>
  </p:notesMasterIdLst>
  <p:sldIdLst>
    <p:sldId id="256" r:id="rId4"/>
    <p:sldId id="280" r:id="rId5"/>
    <p:sldId id="277" r:id="rId6"/>
    <p:sldId id="278" r:id="rId7"/>
    <p:sldId id="279" r:id="rId8"/>
    <p:sldId id="284" r:id="rId9"/>
    <p:sldId id="257" r:id="rId10"/>
    <p:sldId id="281" r:id="rId11"/>
    <p:sldId id="282" r:id="rId12"/>
    <p:sldId id="283" r:id="rId13"/>
    <p:sldId id="288" r:id="rId14"/>
    <p:sldId id="286" r:id="rId15"/>
    <p:sldId id="264" r:id="rId16"/>
    <p:sldId id="261" r:id="rId17"/>
    <p:sldId id="262" r:id="rId18"/>
    <p:sldId id="263" r:id="rId19"/>
    <p:sldId id="272" r:id="rId20"/>
    <p:sldId id="274" r:id="rId21"/>
    <p:sldId id="273" r:id="rId22"/>
    <p:sldId id="293" r:id="rId23"/>
    <p:sldId id="276" r:id="rId24"/>
    <p:sldId id="267" r:id="rId25"/>
    <p:sldId id="294" r:id="rId26"/>
    <p:sldId id="265" r:id="rId27"/>
    <p:sldId id="266" r:id="rId28"/>
    <p:sldId id="269" r:id="rId29"/>
    <p:sldId id="271" r:id="rId30"/>
    <p:sldId id="270" r:id="rId31"/>
    <p:sldId id="268" r:id="rId32"/>
    <p:sldId id="287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0900" autoAdjust="0"/>
  </p:normalViewPr>
  <p:slideViewPr>
    <p:cSldViewPr snapToGrid="0">
      <p:cViewPr varScale="1">
        <p:scale>
          <a:sx n="97" d="100"/>
          <a:sy n="97" d="100"/>
        </p:scale>
        <p:origin x="1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093C7-D863-4D3F-B734-2517DE277CE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689E8-91A0-4DD2-BDC0-BF9B59CD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hope that restored</a:t>
            </a:r>
            <a:r>
              <a:rPr lang="en-US" baseline="0" dirty="0"/>
              <a:t> wetlands will provide increase in habitat area and increased productivity that can be exported to channel habitat.</a:t>
            </a:r>
          </a:p>
          <a:p>
            <a:endParaRPr lang="en-US" baseline="0" dirty="0"/>
          </a:p>
          <a:p>
            <a:r>
              <a:rPr lang="en-US" baseline="0" dirty="0"/>
              <a:t>But these are hypotheses, how can we be sure it will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10F5A-226A-4E5D-8B46-4207866DCF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50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hope that restored</a:t>
            </a:r>
            <a:r>
              <a:rPr lang="en-US" baseline="0" dirty="0"/>
              <a:t> wetlands will provide increase in habitat area and increased productivity that can be exported to channel habitat.</a:t>
            </a:r>
          </a:p>
          <a:p>
            <a:endParaRPr lang="en-US" baseline="0" dirty="0"/>
          </a:p>
          <a:p>
            <a:r>
              <a:rPr lang="en-US" baseline="0" dirty="0"/>
              <a:t>But these are hypotheses, how can we be sure it will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10F5A-226A-4E5D-8B46-4207866DCF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72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hope that restored</a:t>
            </a:r>
            <a:r>
              <a:rPr lang="en-US" baseline="0" dirty="0"/>
              <a:t> wetlands will provide increase in habitat area and increased productivity that can be exported to channel habitat.</a:t>
            </a:r>
          </a:p>
          <a:p>
            <a:endParaRPr lang="en-US" baseline="0" dirty="0"/>
          </a:p>
          <a:p>
            <a:r>
              <a:rPr lang="en-US" baseline="0" dirty="0"/>
              <a:t>But these are hypotheses, how can we be sure it will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10F5A-226A-4E5D-8B46-4207866DCF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05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hope that restored</a:t>
            </a:r>
            <a:r>
              <a:rPr lang="en-US" baseline="0" dirty="0"/>
              <a:t> wetlands will provide increase in habitat area and increased productivity that can be exported to channel habitat.</a:t>
            </a:r>
          </a:p>
          <a:p>
            <a:endParaRPr lang="en-US" baseline="0" dirty="0"/>
          </a:p>
          <a:p>
            <a:r>
              <a:rPr lang="en-US" baseline="0" dirty="0"/>
              <a:t>But these are hypotheses, how can we be sure it will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10F5A-226A-4E5D-8B46-4207866DCF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28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function studies the association between species patterns and combinations of groups of sites.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function for multiple pattern analysis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indicspecies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these critters are pretty rare, I’d like to lump some of them into “other” and re-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689E8-91A0-4DD2-BDC0-BF9B59CD4F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689E8-91A0-4DD2-BDC0-BF9B59CD4F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 break flyway out by itself?</a:t>
            </a:r>
          </a:p>
          <a:p>
            <a:r>
              <a:rPr lang="en-US" dirty="0"/>
              <a:t>Need to add IEP samples.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689E8-91A0-4DD2-BDC0-BF9B59CD4F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5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2257-6F1C-4632-ADDF-914297F0D100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DA4B-89A1-4C85-B598-171FBBF116CF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5E29-34C0-4DBA-9FAE-3F870FCD6CB7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972-26E3-4F01-9789-4F60F4FB3F98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9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58F8-BF84-4AC7-A41F-46C9B06FDFBE}" type="datetime1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2369-AFC9-41E3-8937-3BF165EAB67B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95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FFA3-C293-4D81-8437-869214C63DF0}" type="datetime1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DC8-BE52-42B7-A95D-2B9D85067B54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4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FD61-7075-40E9-ABFF-71912FC56874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2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F16D-038F-4CC8-912B-4802440F7ED8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F9D-B4E6-4BC0-B0AB-64C688059A90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57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91D1-2258-4213-9AC9-F2FAB4998721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61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A7D-A18F-4D35-8F06-D68903AD37F3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61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998-1EEB-48F6-9BF9-1E16F1D2617B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100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FA3-B61F-45B1-94E0-C5E6AC78E229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0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9565-8893-4796-9FE2-931CBB7ABB21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25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533-3E4F-41FF-A7A6-1260B103F790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3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9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34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74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88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19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246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08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19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586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049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0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0375-D1EA-4CD0-8C5C-877D925EB1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D4896B-A34B-4E8B-B417-2DCB40A7FAE8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CDFW Fish Restoration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63D53E-D089-4BC3-BC0E-99DDFD2D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D9BB-98D8-4A17-8171-85F909B781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2A25-CB19-4A32-993B-2C6873815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1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6" Type="http://schemas.microsoft.com/office/2007/relationships/hdphoto" Target="../media/hdphoto1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g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gif"/><Relationship Id="rId12" Type="http://schemas.openxmlformats.org/officeDocument/2006/relationships/image" Target="../media/image9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microsoft.com/office/2007/relationships/hdphoto" Target="../media/hdphoto10.wdp"/><Relationship Id="rId1" Type="http://schemas.openxmlformats.org/officeDocument/2006/relationships/slideLayout" Target="../slideLayouts/slideLayout18.xml"/><Relationship Id="rId6" Type="http://schemas.microsoft.com/office/2007/relationships/hdphoto" Target="../media/hdphoto7.wdp"/><Relationship Id="rId11" Type="http://schemas.microsoft.com/office/2007/relationships/hdphoto" Target="../media/hdphoto8.wdp"/><Relationship Id="rId5" Type="http://schemas.openxmlformats.org/officeDocument/2006/relationships/image" Target="../media/image12.png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microsoft.com/office/2007/relationships/hdphoto" Target="../media/hdphoto9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microsoft.com/office/2007/relationships/hdphoto" Target="../media/hdphoto5.wdp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11" Type="http://schemas.openxmlformats.org/officeDocument/2006/relationships/image" Target="../media/image8.gif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10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microsoft.com/office/2007/relationships/hdphoto" Target="../media/hdphoto8.wdp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649B-587B-421D-9EFB-DB7F75BDF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forget what I titled this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9D022-ED54-4196-AC93-35C4430BE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516A2C-EDBA-40C4-96D8-26AE7E630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32119" r="10342" b="11318"/>
          <a:stretch/>
        </p:blipFill>
        <p:spPr>
          <a:xfrm>
            <a:off x="832240" y="137160"/>
            <a:ext cx="7305920" cy="6720840"/>
          </a:xfr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882D09A-CF0B-4403-9EB1-D3061E8B7BE0}"/>
              </a:ext>
            </a:extLst>
          </p:cNvPr>
          <p:cNvSpPr/>
          <p:nvPr/>
        </p:nvSpPr>
        <p:spPr>
          <a:xfrm rot="1063488">
            <a:off x="6070617" y="652566"/>
            <a:ext cx="1478280" cy="2468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73D4C2-B88B-46D8-8972-9ECFFEA1CB32}"/>
              </a:ext>
            </a:extLst>
          </p:cNvPr>
          <p:cNvSpPr/>
          <p:nvPr/>
        </p:nvSpPr>
        <p:spPr>
          <a:xfrm>
            <a:off x="2278380" y="298704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341EEA-57D4-4C27-94EF-A349EB72086D}"/>
              </a:ext>
            </a:extLst>
          </p:cNvPr>
          <p:cNvSpPr/>
          <p:nvPr/>
        </p:nvSpPr>
        <p:spPr>
          <a:xfrm>
            <a:off x="1005840" y="415290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C7D9B8-D801-418B-8EE2-4112EF94D368}"/>
              </a:ext>
            </a:extLst>
          </p:cNvPr>
          <p:cNvSpPr/>
          <p:nvPr/>
        </p:nvSpPr>
        <p:spPr>
          <a:xfrm>
            <a:off x="3192780" y="501396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798FE-A98E-4E4B-A1F5-9758ACCE52D8}"/>
              </a:ext>
            </a:extLst>
          </p:cNvPr>
          <p:cNvSpPr/>
          <p:nvPr/>
        </p:nvSpPr>
        <p:spPr>
          <a:xfrm>
            <a:off x="5471160" y="4465320"/>
            <a:ext cx="24307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678235-F886-42C3-89BB-8396B91EBE57}"/>
              </a:ext>
            </a:extLst>
          </p:cNvPr>
          <p:cNvSpPr txBox="1"/>
          <p:nvPr/>
        </p:nvSpPr>
        <p:spPr>
          <a:xfrm>
            <a:off x="2484857" y="2709148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Suisun Marsh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F9AA6-CA4F-4CE4-B49F-F382D052D06B}"/>
              </a:ext>
            </a:extLst>
          </p:cNvPr>
          <p:cNvSpPr txBox="1"/>
          <p:nvPr/>
        </p:nvSpPr>
        <p:spPr>
          <a:xfrm>
            <a:off x="1149047" y="383690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Grizzly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FB98B-4A08-4CC3-893C-198A83607568}"/>
              </a:ext>
            </a:extLst>
          </p:cNvPr>
          <p:cNvSpPr txBox="1"/>
          <p:nvPr/>
        </p:nvSpPr>
        <p:spPr>
          <a:xfrm>
            <a:off x="3479195" y="4719042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Confluence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5F2C6-685F-443B-A4A4-88300FDEDE83}"/>
              </a:ext>
            </a:extLst>
          </p:cNvPr>
          <p:cNvSpPr txBox="1"/>
          <p:nvPr/>
        </p:nvSpPr>
        <p:spPr>
          <a:xfrm>
            <a:off x="5967219" y="41833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Sac-San Joaquin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951485-1A00-459C-84B5-D1783F4ED482}"/>
              </a:ext>
            </a:extLst>
          </p:cNvPr>
          <p:cNvSpPr txBox="1"/>
          <p:nvPr/>
        </p:nvSpPr>
        <p:spPr>
          <a:xfrm>
            <a:off x="5966641" y="153364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Slough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E4A44C-3EE7-49FD-A1A1-34BDEED6F76C}"/>
              </a:ext>
            </a:extLst>
          </p:cNvPr>
          <p:cNvSpPr txBox="1"/>
          <p:nvPr/>
        </p:nvSpPr>
        <p:spPr>
          <a:xfrm>
            <a:off x="3134726" y="3621761"/>
            <a:ext cx="1243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Little Honker Bay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72153-B896-4D92-9041-795A06C3E2C3}"/>
              </a:ext>
            </a:extLst>
          </p:cNvPr>
          <p:cNvSpPr txBox="1"/>
          <p:nvPr/>
        </p:nvSpPr>
        <p:spPr>
          <a:xfrm>
            <a:off x="1123045" y="4466241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Grizzly Bay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B3A1C-52FB-4E14-90C7-0B9FF8CF2B93}"/>
              </a:ext>
            </a:extLst>
          </p:cNvPr>
          <p:cNvSpPr txBox="1"/>
          <p:nvPr/>
        </p:nvSpPr>
        <p:spPr>
          <a:xfrm>
            <a:off x="3926508" y="5324177"/>
            <a:ext cx="1009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 Slough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A50F4C-B56A-4039-82AF-95EA46219D5A}"/>
              </a:ext>
            </a:extLst>
          </p:cNvPr>
          <p:cNvSpPr txBox="1"/>
          <p:nvPr/>
        </p:nvSpPr>
        <p:spPr>
          <a:xfrm>
            <a:off x="5966641" y="4986872"/>
            <a:ext cx="1206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Horseshoe Bend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DF0AEB-451B-4C3C-A4F7-3AA378D6E3A3}"/>
              </a:ext>
            </a:extLst>
          </p:cNvPr>
          <p:cNvSpPr txBox="1"/>
          <p:nvPr/>
        </p:nvSpPr>
        <p:spPr>
          <a:xfrm>
            <a:off x="6835194" y="2521482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Miner Slough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8EF7E-72C1-45A5-95B5-A627A50A1719}"/>
              </a:ext>
            </a:extLst>
          </p:cNvPr>
          <p:cNvSpPr txBox="1"/>
          <p:nvPr/>
        </p:nvSpPr>
        <p:spPr>
          <a:xfrm>
            <a:off x="1641141" y="4217432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Tule 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84715E-6FDC-4017-83C0-4B9683B0145C}"/>
              </a:ext>
            </a:extLst>
          </p:cNvPr>
          <p:cNvSpPr txBox="1"/>
          <p:nvPr/>
        </p:nvSpPr>
        <p:spPr>
          <a:xfrm>
            <a:off x="2936541" y="3338690"/>
            <a:ext cx="8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Bradmoor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2E73D3-2855-41D1-A10E-F3BB126251AA}"/>
              </a:ext>
            </a:extLst>
          </p:cNvPr>
          <p:cNvSpPr txBox="1"/>
          <p:nvPr/>
        </p:nvSpPr>
        <p:spPr>
          <a:xfrm>
            <a:off x="3316405" y="5191927"/>
            <a:ext cx="64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Winter </a:t>
            </a:r>
          </a:p>
          <a:p>
            <a:r>
              <a:rPr lang="en-US" sz="1200" dirty="0"/>
              <a:t>Island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96F14-0303-4CF4-8647-74FC3C8C272F}"/>
              </a:ext>
            </a:extLst>
          </p:cNvPr>
          <p:cNvSpPr txBox="1"/>
          <p:nvPr/>
        </p:nvSpPr>
        <p:spPr>
          <a:xfrm>
            <a:off x="5448022" y="4677846"/>
            <a:ext cx="65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Decker </a:t>
            </a:r>
          </a:p>
          <a:p>
            <a:r>
              <a:rPr lang="en-US" sz="1200" dirty="0"/>
              <a:t>Island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31B57A-69B9-45EF-9846-A35F2B704E6C}"/>
              </a:ext>
            </a:extLst>
          </p:cNvPr>
          <p:cNvSpPr txBox="1"/>
          <p:nvPr/>
        </p:nvSpPr>
        <p:spPr>
          <a:xfrm>
            <a:off x="6610975" y="2807643"/>
            <a:ext cx="73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Prospect</a:t>
            </a:r>
          </a:p>
          <a:p>
            <a:r>
              <a:rPr lang="en-US" sz="1200" dirty="0"/>
              <a:t> Island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B6075-8FFC-4A62-9A4E-B1346AABD27A}"/>
              </a:ext>
            </a:extLst>
          </p:cNvPr>
          <p:cNvSpPr txBox="1"/>
          <p:nvPr/>
        </p:nvSpPr>
        <p:spPr>
          <a:xfrm>
            <a:off x="6364603" y="624067"/>
            <a:ext cx="643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Flyway </a:t>
            </a:r>
          </a:p>
          <a:p>
            <a:r>
              <a:rPr lang="en-US" sz="1200" dirty="0"/>
              <a:t>Farms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F440C9-A0F2-44DC-917D-835C1BA582BE}"/>
              </a:ext>
            </a:extLst>
          </p:cNvPr>
          <p:cNvSpPr txBox="1"/>
          <p:nvPr/>
        </p:nvSpPr>
        <p:spPr>
          <a:xfrm>
            <a:off x="5750332" y="2003226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Liberty</a:t>
            </a:r>
          </a:p>
          <a:p>
            <a:r>
              <a:rPr lang="en-US" sz="1200" dirty="0"/>
              <a:t>Island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77508D-2C69-4BBD-AF08-7350E36F13DD}"/>
              </a:ext>
            </a:extLst>
          </p:cNvPr>
          <p:cNvSpPr txBox="1"/>
          <p:nvPr/>
        </p:nvSpPr>
        <p:spPr>
          <a:xfrm>
            <a:off x="7233667" y="4730262"/>
            <a:ext cx="607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Stacy’s</a:t>
            </a:r>
          </a:p>
          <a:p>
            <a:r>
              <a:rPr lang="en-US" sz="1200" dirty="0"/>
              <a:t>Island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5DF6E-E32E-42AE-9A63-FDCE99A8B283}"/>
              </a:ext>
            </a:extLst>
          </p:cNvPr>
          <p:cNvSpPr txBox="1"/>
          <p:nvPr/>
        </p:nvSpPr>
        <p:spPr>
          <a:xfrm>
            <a:off x="3153560" y="5830446"/>
            <a:ext cx="65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Browns</a:t>
            </a:r>
          </a:p>
          <a:p>
            <a:r>
              <a:rPr lang="en-US" sz="1200" dirty="0"/>
              <a:t>Island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6C81C8-3BE4-4FCA-B1DC-2D76C56C3185}"/>
              </a:ext>
            </a:extLst>
          </p:cNvPr>
          <p:cNvSpPr txBox="1"/>
          <p:nvPr/>
        </p:nvSpPr>
        <p:spPr>
          <a:xfrm>
            <a:off x="1687275" y="496109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Ryer</a:t>
            </a:r>
            <a:endParaRPr lang="en-US" sz="1200" dirty="0"/>
          </a:p>
          <a:p>
            <a:r>
              <a:rPr lang="en-US" sz="1200" dirty="0"/>
              <a:t>Island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31E2B7-553D-430A-8646-83D0982FFAFD}"/>
              </a:ext>
            </a:extLst>
          </p:cNvPr>
          <p:cNvSpPr txBox="1"/>
          <p:nvPr/>
        </p:nvSpPr>
        <p:spPr>
          <a:xfrm>
            <a:off x="2776678" y="3906381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Blacklock</a:t>
            </a:r>
          </a:p>
        </p:txBody>
      </p:sp>
    </p:spTree>
    <p:extLst>
      <p:ext uri="{BB962C8B-B14F-4D97-AF65-F5344CB8AC3E}">
        <p14:creationId xmlns:p14="http://schemas.microsoft.com/office/powerpoint/2010/main" val="354015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-58518" y="3110004"/>
            <a:ext cx="9210879" cy="2153912"/>
            <a:chOff x="-66028" y="2954044"/>
            <a:chExt cx="9210879" cy="1834586"/>
          </a:xfrm>
        </p:grpSpPr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1" y="2990444"/>
              <a:ext cx="9144850" cy="179818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685800"/>
              <a:endParaRPr lang="en-US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-66028" y="2954044"/>
              <a:ext cx="9210878" cy="45719"/>
            </a:xfrm>
            <a:custGeom>
              <a:avLst/>
              <a:gdLst>
                <a:gd name="T0" fmla="*/ 0 w 5873"/>
                <a:gd name="T1" fmla="*/ 21 h 49"/>
                <a:gd name="T2" fmla="*/ 47 w 5873"/>
                <a:gd name="T3" fmla="*/ 23 h 49"/>
                <a:gd name="T4" fmla="*/ 87 w 5873"/>
                <a:gd name="T5" fmla="*/ 30 h 49"/>
                <a:gd name="T6" fmla="*/ 107 w 5873"/>
                <a:gd name="T7" fmla="*/ 31 h 49"/>
                <a:gd name="T8" fmla="*/ 832 w 5873"/>
                <a:gd name="T9" fmla="*/ 26 h 49"/>
                <a:gd name="T10" fmla="*/ 1065 w 5873"/>
                <a:gd name="T11" fmla="*/ 28 h 49"/>
                <a:gd name="T12" fmla="*/ 1565 w 5873"/>
                <a:gd name="T13" fmla="*/ 30 h 49"/>
                <a:gd name="T14" fmla="*/ 1798 w 5873"/>
                <a:gd name="T15" fmla="*/ 33 h 49"/>
                <a:gd name="T16" fmla="*/ 1865 w 5873"/>
                <a:gd name="T17" fmla="*/ 40 h 49"/>
                <a:gd name="T18" fmla="*/ 1978 w 5873"/>
                <a:gd name="T19" fmla="*/ 46 h 49"/>
                <a:gd name="T20" fmla="*/ 2131 w 5873"/>
                <a:gd name="T21" fmla="*/ 43 h 49"/>
                <a:gd name="T22" fmla="*/ 2171 w 5873"/>
                <a:gd name="T23" fmla="*/ 36 h 49"/>
                <a:gd name="T24" fmla="*/ 2297 w 5873"/>
                <a:gd name="T25" fmla="*/ 28 h 49"/>
                <a:gd name="T26" fmla="*/ 2384 w 5873"/>
                <a:gd name="T27" fmla="*/ 20 h 49"/>
                <a:gd name="T28" fmla="*/ 2464 w 5873"/>
                <a:gd name="T29" fmla="*/ 15 h 49"/>
                <a:gd name="T30" fmla="*/ 3024 w 5873"/>
                <a:gd name="T31" fmla="*/ 18 h 49"/>
                <a:gd name="T32" fmla="*/ 3070 w 5873"/>
                <a:gd name="T33" fmla="*/ 26 h 49"/>
                <a:gd name="T34" fmla="*/ 3156 w 5873"/>
                <a:gd name="T35" fmla="*/ 33 h 49"/>
                <a:gd name="T36" fmla="*/ 3502 w 5873"/>
                <a:gd name="T37" fmla="*/ 28 h 49"/>
                <a:gd name="T38" fmla="*/ 3789 w 5873"/>
                <a:gd name="T39" fmla="*/ 13 h 49"/>
                <a:gd name="T40" fmla="*/ 3889 w 5873"/>
                <a:gd name="T41" fmla="*/ 7 h 49"/>
                <a:gd name="T42" fmla="*/ 4075 w 5873"/>
                <a:gd name="T43" fmla="*/ 0 h 49"/>
                <a:gd name="T44" fmla="*/ 4255 w 5873"/>
                <a:gd name="T45" fmla="*/ 7 h 49"/>
                <a:gd name="T46" fmla="*/ 4288 w 5873"/>
                <a:gd name="T47" fmla="*/ 8 h 49"/>
                <a:gd name="T48" fmla="*/ 4329 w 5873"/>
                <a:gd name="T49" fmla="*/ 12 h 49"/>
                <a:gd name="T50" fmla="*/ 4868 w 5873"/>
                <a:gd name="T51" fmla="*/ 13 h 49"/>
                <a:gd name="T52" fmla="*/ 4901 w 5873"/>
                <a:gd name="T53" fmla="*/ 21 h 49"/>
                <a:gd name="T54" fmla="*/ 5187 w 5873"/>
                <a:gd name="T55" fmla="*/ 28 h 49"/>
                <a:gd name="T56" fmla="*/ 5420 w 5873"/>
                <a:gd name="T57" fmla="*/ 31 h 49"/>
                <a:gd name="T58" fmla="*/ 5447 w 5873"/>
                <a:gd name="T59" fmla="*/ 36 h 49"/>
                <a:gd name="T60" fmla="*/ 5473 w 5873"/>
                <a:gd name="T61" fmla="*/ 38 h 49"/>
                <a:gd name="T62" fmla="*/ 5660 w 5873"/>
                <a:gd name="T63" fmla="*/ 40 h 49"/>
                <a:gd name="T64" fmla="*/ 5700 w 5873"/>
                <a:gd name="T65" fmla="*/ 44 h 49"/>
                <a:gd name="T66" fmla="*/ 5873 w 5873"/>
                <a:gd name="T67" fmla="*/ 48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873" h="49">
                  <a:moveTo>
                    <a:pt x="0" y="21"/>
                  </a:moveTo>
                  <a:cubicBezTo>
                    <a:pt x="16" y="22"/>
                    <a:pt x="33" y="22"/>
                    <a:pt x="47" y="23"/>
                  </a:cubicBezTo>
                  <a:cubicBezTo>
                    <a:pt x="62" y="25"/>
                    <a:pt x="71" y="29"/>
                    <a:pt x="87" y="30"/>
                  </a:cubicBezTo>
                  <a:cubicBezTo>
                    <a:pt x="94" y="30"/>
                    <a:pt x="100" y="31"/>
                    <a:pt x="107" y="31"/>
                  </a:cubicBezTo>
                  <a:cubicBezTo>
                    <a:pt x="841" y="30"/>
                    <a:pt x="568" y="43"/>
                    <a:pt x="832" y="26"/>
                  </a:cubicBezTo>
                  <a:cubicBezTo>
                    <a:pt x="910" y="27"/>
                    <a:pt x="988" y="28"/>
                    <a:pt x="1065" y="28"/>
                  </a:cubicBezTo>
                  <a:cubicBezTo>
                    <a:pt x="1232" y="29"/>
                    <a:pt x="1398" y="29"/>
                    <a:pt x="1565" y="30"/>
                  </a:cubicBezTo>
                  <a:cubicBezTo>
                    <a:pt x="1643" y="30"/>
                    <a:pt x="1798" y="33"/>
                    <a:pt x="1798" y="33"/>
                  </a:cubicBezTo>
                  <a:cubicBezTo>
                    <a:pt x="1823" y="35"/>
                    <a:pt x="1840" y="38"/>
                    <a:pt x="1865" y="40"/>
                  </a:cubicBezTo>
                  <a:cubicBezTo>
                    <a:pt x="1903" y="42"/>
                    <a:pt x="1940" y="43"/>
                    <a:pt x="1978" y="46"/>
                  </a:cubicBezTo>
                  <a:cubicBezTo>
                    <a:pt x="2029" y="45"/>
                    <a:pt x="2085" y="49"/>
                    <a:pt x="2131" y="43"/>
                  </a:cubicBezTo>
                  <a:cubicBezTo>
                    <a:pt x="2146" y="42"/>
                    <a:pt x="2157" y="39"/>
                    <a:pt x="2171" y="36"/>
                  </a:cubicBezTo>
                  <a:cubicBezTo>
                    <a:pt x="2189" y="33"/>
                    <a:pt x="2277" y="29"/>
                    <a:pt x="2297" y="28"/>
                  </a:cubicBezTo>
                  <a:cubicBezTo>
                    <a:pt x="2326" y="26"/>
                    <a:pt x="2355" y="22"/>
                    <a:pt x="2384" y="20"/>
                  </a:cubicBezTo>
                  <a:cubicBezTo>
                    <a:pt x="2409" y="18"/>
                    <a:pt x="2438" y="17"/>
                    <a:pt x="2464" y="15"/>
                  </a:cubicBezTo>
                  <a:cubicBezTo>
                    <a:pt x="2650" y="16"/>
                    <a:pt x="2838" y="13"/>
                    <a:pt x="3024" y="18"/>
                  </a:cubicBezTo>
                  <a:cubicBezTo>
                    <a:pt x="3043" y="19"/>
                    <a:pt x="3052" y="25"/>
                    <a:pt x="3070" y="26"/>
                  </a:cubicBezTo>
                  <a:cubicBezTo>
                    <a:pt x="3096" y="29"/>
                    <a:pt x="3127" y="31"/>
                    <a:pt x="3156" y="33"/>
                  </a:cubicBezTo>
                  <a:cubicBezTo>
                    <a:pt x="3300" y="32"/>
                    <a:pt x="3380" y="33"/>
                    <a:pt x="3502" y="28"/>
                  </a:cubicBezTo>
                  <a:cubicBezTo>
                    <a:pt x="3594" y="20"/>
                    <a:pt x="3695" y="19"/>
                    <a:pt x="3789" y="13"/>
                  </a:cubicBezTo>
                  <a:cubicBezTo>
                    <a:pt x="3820" y="8"/>
                    <a:pt x="3854" y="9"/>
                    <a:pt x="3889" y="7"/>
                  </a:cubicBezTo>
                  <a:cubicBezTo>
                    <a:pt x="3954" y="3"/>
                    <a:pt x="4007" y="1"/>
                    <a:pt x="4075" y="0"/>
                  </a:cubicBezTo>
                  <a:cubicBezTo>
                    <a:pt x="4193" y="2"/>
                    <a:pt x="4172" y="2"/>
                    <a:pt x="4255" y="7"/>
                  </a:cubicBezTo>
                  <a:cubicBezTo>
                    <a:pt x="4266" y="7"/>
                    <a:pt x="4278" y="8"/>
                    <a:pt x="4288" y="8"/>
                  </a:cubicBezTo>
                  <a:cubicBezTo>
                    <a:pt x="4302" y="9"/>
                    <a:pt x="4329" y="12"/>
                    <a:pt x="4329" y="12"/>
                  </a:cubicBezTo>
                  <a:cubicBezTo>
                    <a:pt x="4464" y="11"/>
                    <a:pt x="4725" y="4"/>
                    <a:pt x="4868" y="13"/>
                  </a:cubicBezTo>
                  <a:cubicBezTo>
                    <a:pt x="4881" y="15"/>
                    <a:pt x="4887" y="20"/>
                    <a:pt x="4901" y="21"/>
                  </a:cubicBezTo>
                  <a:cubicBezTo>
                    <a:pt x="4958" y="28"/>
                    <a:pt x="5170" y="28"/>
                    <a:pt x="5187" y="28"/>
                  </a:cubicBezTo>
                  <a:cubicBezTo>
                    <a:pt x="5283" y="36"/>
                    <a:pt x="5120" y="23"/>
                    <a:pt x="5420" y="31"/>
                  </a:cubicBezTo>
                  <a:cubicBezTo>
                    <a:pt x="5432" y="32"/>
                    <a:pt x="5438" y="35"/>
                    <a:pt x="5447" y="36"/>
                  </a:cubicBezTo>
                  <a:cubicBezTo>
                    <a:pt x="5455" y="37"/>
                    <a:pt x="5465" y="38"/>
                    <a:pt x="5473" y="38"/>
                  </a:cubicBezTo>
                  <a:cubicBezTo>
                    <a:pt x="5535" y="39"/>
                    <a:pt x="5598" y="39"/>
                    <a:pt x="5660" y="40"/>
                  </a:cubicBezTo>
                  <a:cubicBezTo>
                    <a:pt x="5674" y="41"/>
                    <a:pt x="5686" y="43"/>
                    <a:pt x="5700" y="44"/>
                  </a:cubicBezTo>
                  <a:cubicBezTo>
                    <a:pt x="5754" y="49"/>
                    <a:pt x="5817" y="48"/>
                    <a:pt x="5873" y="48"/>
                  </a:cubicBez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0" y="3529202"/>
            <a:ext cx="9144000" cy="3308902"/>
          </a:xfrm>
          <a:custGeom>
            <a:avLst/>
            <a:gdLst>
              <a:gd name="connsiteX0" fmla="*/ 0 w 9144000"/>
              <a:gd name="connsiteY0" fmla="*/ 0 h 3124200"/>
              <a:gd name="connsiteX1" fmla="*/ 9144000 w 9144000"/>
              <a:gd name="connsiteY1" fmla="*/ 0 h 3124200"/>
              <a:gd name="connsiteX2" fmla="*/ 9144000 w 9144000"/>
              <a:gd name="connsiteY2" fmla="*/ 3124200 h 3124200"/>
              <a:gd name="connsiteX3" fmla="*/ 0 w 9144000"/>
              <a:gd name="connsiteY3" fmla="*/ 3124200 h 3124200"/>
              <a:gd name="connsiteX4" fmla="*/ 0 w 9144000"/>
              <a:gd name="connsiteY4" fmla="*/ 0 h 3124200"/>
              <a:gd name="connsiteX0" fmla="*/ 0 w 9144000"/>
              <a:gd name="connsiteY0" fmla="*/ 914400 h 4038600"/>
              <a:gd name="connsiteX1" fmla="*/ 9131643 w 9144000"/>
              <a:gd name="connsiteY1" fmla="*/ 0 h 4038600"/>
              <a:gd name="connsiteX2" fmla="*/ 9144000 w 9144000"/>
              <a:gd name="connsiteY2" fmla="*/ 4038600 h 4038600"/>
              <a:gd name="connsiteX3" fmla="*/ 0 w 9144000"/>
              <a:gd name="connsiteY3" fmla="*/ 4038600 h 4038600"/>
              <a:gd name="connsiteX4" fmla="*/ 0 w 9144000"/>
              <a:gd name="connsiteY4" fmla="*/ 914400 h 4038600"/>
              <a:gd name="connsiteX0" fmla="*/ 12356 w 9144000"/>
              <a:gd name="connsiteY0" fmla="*/ 1705232 h 4038600"/>
              <a:gd name="connsiteX1" fmla="*/ 9131643 w 9144000"/>
              <a:gd name="connsiteY1" fmla="*/ 0 h 4038600"/>
              <a:gd name="connsiteX2" fmla="*/ 9144000 w 9144000"/>
              <a:gd name="connsiteY2" fmla="*/ 4038600 h 4038600"/>
              <a:gd name="connsiteX3" fmla="*/ 0 w 9144000"/>
              <a:gd name="connsiteY3" fmla="*/ 4038600 h 4038600"/>
              <a:gd name="connsiteX4" fmla="*/ 12356 w 9144000"/>
              <a:gd name="connsiteY4" fmla="*/ 1705232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038600">
                <a:moveTo>
                  <a:pt x="12356" y="1705232"/>
                </a:moveTo>
                <a:lnTo>
                  <a:pt x="9131643" y="0"/>
                </a:lnTo>
                <a:lnTo>
                  <a:pt x="9144000" y="4038600"/>
                </a:lnTo>
                <a:lnTo>
                  <a:pt x="0" y="4038600"/>
                </a:lnTo>
                <a:cubicBezTo>
                  <a:pt x="4119" y="3260811"/>
                  <a:pt x="8237" y="2483021"/>
                  <a:pt x="12356" y="170523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24" y="1923551"/>
            <a:ext cx="1922819" cy="2041892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539777" y="156306"/>
            <a:ext cx="7797055" cy="762493"/>
          </a:xfrm>
        </p:spPr>
        <p:txBody>
          <a:bodyPr>
            <a:normAutofit/>
          </a:bodyPr>
          <a:lstStyle/>
          <a:p>
            <a:r>
              <a:rPr lang="en-US" sz="2400" dirty="0"/>
              <a:t>Sampling Methods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5489" y="5176827"/>
            <a:ext cx="32657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Tx/>
              <a:buChar char="-"/>
            </a:pPr>
            <a:r>
              <a:rPr lang="en-US" sz="1350" b="1" dirty="0">
                <a:solidFill>
                  <a:prstClr val="black"/>
                </a:solidFill>
                <a:latin typeface="Calibri"/>
              </a:rPr>
              <a:t>Sweep net</a:t>
            </a:r>
          </a:p>
          <a:p>
            <a:pPr marL="214313" indent="-214313" defTabSz="685800">
              <a:buFontTx/>
              <a:buChar char="-"/>
            </a:pPr>
            <a:r>
              <a:rPr lang="en-US" sz="1350" b="1" dirty="0">
                <a:solidFill>
                  <a:prstClr val="black"/>
                </a:solidFill>
                <a:latin typeface="Calibri"/>
              </a:rPr>
              <a:t>PVC core</a:t>
            </a:r>
          </a:p>
        </p:txBody>
      </p:sp>
      <p:grpSp>
        <p:nvGrpSpPr>
          <p:cNvPr id="268" name="Group 267"/>
          <p:cNvGrpSpPr/>
          <p:nvPr/>
        </p:nvGrpSpPr>
        <p:grpSpPr>
          <a:xfrm>
            <a:off x="1237451" y="2930573"/>
            <a:ext cx="1901685" cy="473573"/>
            <a:chOff x="5324516" y="2513603"/>
            <a:chExt cx="1901684" cy="473267"/>
          </a:xfrm>
        </p:grpSpPr>
        <p:cxnSp>
          <p:nvCxnSpPr>
            <p:cNvPr id="269" name="Straight Connector 268"/>
            <p:cNvCxnSpPr/>
            <p:nvPr/>
          </p:nvCxnSpPr>
          <p:spPr>
            <a:xfrm>
              <a:off x="5804518" y="2630096"/>
              <a:ext cx="1190795" cy="1454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51116" y="2587419"/>
              <a:ext cx="1238703" cy="1896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Line 12"/>
            <p:cNvSpPr>
              <a:spLocks noChangeAspect="1" noChangeShapeType="1"/>
            </p:cNvSpPr>
            <p:nvPr/>
          </p:nvSpPr>
          <p:spPr bwMode="auto">
            <a:xfrm>
              <a:off x="5575271" y="2636309"/>
              <a:ext cx="1433286" cy="148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412" tIns="38206" rIns="76412" bIns="38206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2" name="Line 13"/>
            <p:cNvSpPr>
              <a:spLocks noChangeAspect="1" noChangeShapeType="1"/>
            </p:cNvSpPr>
            <p:nvPr/>
          </p:nvSpPr>
          <p:spPr bwMode="auto">
            <a:xfrm flipV="1">
              <a:off x="5570150" y="2865617"/>
              <a:ext cx="1454627" cy="12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412" tIns="38206" rIns="76412" bIns="38206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3" name="Straight Connector 272"/>
            <p:cNvCxnSpPr>
              <a:cxnSpLocks noChangeAspect="1"/>
            </p:cNvCxnSpPr>
            <p:nvPr/>
          </p:nvCxnSpPr>
          <p:spPr>
            <a:xfrm flipH="1">
              <a:off x="5572477" y="2634441"/>
              <a:ext cx="5123" cy="352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cxnSpLocks noChangeAspect="1"/>
            </p:cNvCxnSpPr>
            <p:nvPr/>
          </p:nvCxnSpPr>
          <p:spPr>
            <a:xfrm flipH="1" flipV="1">
              <a:off x="5359646" y="2513603"/>
              <a:ext cx="215975" cy="120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cxnSpLocks noChangeAspect="1"/>
            </p:cNvCxnSpPr>
            <p:nvPr/>
          </p:nvCxnSpPr>
          <p:spPr>
            <a:xfrm>
              <a:off x="5359646" y="2513603"/>
              <a:ext cx="0" cy="3501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cxnSpLocks noChangeAspect="1"/>
            </p:cNvCxnSpPr>
            <p:nvPr/>
          </p:nvCxnSpPr>
          <p:spPr>
            <a:xfrm>
              <a:off x="5359646" y="2863749"/>
              <a:ext cx="212831" cy="12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cxnSpLocks noChangeAspect="1"/>
            </p:cNvCxnSpPr>
            <p:nvPr/>
          </p:nvCxnSpPr>
          <p:spPr>
            <a:xfrm>
              <a:off x="5359646" y="2513603"/>
              <a:ext cx="1657021" cy="254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cxnSpLocks noChangeAspect="1"/>
            </p:cNvCxnSpPr>
            <p:nvPr/>
          </p:nvCxnSpPr>
          <p:spPr>
            <a:xfrm>
              <a:off x="5711197" y="2648397"/>
              <a:ext cx="0" cy="331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cxnSpLocks noChangeAspect="1"/>
            </p:cNvCxnSpPr>
            <p:nvPr/>
          </p:nvCxnSpPr>
          <p:spPr>
            <a:xfrm flipH="1" flipV="1">
              <a:off x="5533421" y="2541618"/>
              <a:ext cx="175449" cy="107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Isosceles Triangle 279"/>
            <p:cNvSpPr/>
            <p:nvPr/>
          </p:nvSpPr>
          <p:spPr>
            <a:xfrm rot="8996760">
              <a:off x="5464454" y="2856318"/>
              <a:ext cx="141527" cy="130247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1" name="Right Triangle 280"/>
            <p:cNvSpPr/>
            <p:nvPr/>
          </p:nvSpPr>
          <p:spPr>
            <a:xfrm flipV="1">
              <a:off x="5582299" y="2864264"/>
              <a:ext cx="64257" cy="115849"/>
            </a:xfrm>
            <a:prstGeom prst="rtTriangle">
              <a:avLst/>
            </a:prstGeom>
            <a:solidFill>
              <a:srgbClr val="F7F6C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2" name="Right Triangle 281"/>
            <p:cNvSpPr/>
            <p:nvPr/>
          </p:nvSpPr>
          <p:spPr>
            <a:xfrm rot="10800000" flipV="1">
              <a:off x="5634194" y="2866650"/>
              <a:ext cx="68820" cy="102683"/>
            </a:xfrm>
            <a:prstGeom prst="rtTriangle">
              <a:avLst/>
            </a:prstGeom>
            <a:solidFill>
              <a:srgbClr val="F7F6C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V="1">
              <a:off x="5719368" y="2822359"/>
              <a:ext cx="1281081" cy="78048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/>
            <p:cNvSpPr/>
            <p:nvPr/>
          </p:nvSpPr>
          <p:spPr>
            <a:xfrm>
              <a:off x="5362838" y="2637491"/>
              <a:ext cx="173948" cy="226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5" name="Isosceles Triangle 284"/>
            <p:cNvSpPr/>
            <p:nvPr/>
          </p:nvSpPr>
          <p:spPr>
            <a:xfrm rot="19922230">
              <a:off x="5324516" y="2520832"/>
              <a:ext cx="154483" cy="121903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6" name="Isosceles Triangle 285"/>
            <p:cNvSpPr/>
            <p:nvPr/>
          </p:nvSpPr>
          <p:spPr>
            <a:xfrm rot="19922230">
              <a:off x="5376309" y="2553512"/>
              <a:ext cx="183213" cy="137939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7" name="Isosceles Triangle 286"/>
            <p:cNvSpPr/>
            <p:nvPr/>
          </p:nvSpPr>
          <p:spPr>
            <a:xfrm rot="16200000">
              <a:off x="5348524" y="2678071"/>
              <a:ext cx="257583" cy="186282"/>
            </a:xfrm>
            <a:prstGeom prst="triangle">
              <a:avLst>
                <a:gd name="adj" fmla="val 50957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8" name="Isosceles Triangle 287"/>
            <p:cNvSpPr/>
            <p:nvPr/>
          </p:nvSpPr>
          <p:spPr>
            <a:xfrm rot="1909976">
              <a:off x="5393233" y="2786840"/>
              <a:ext cx="154483" cy="121903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9" name="Right Triangle 288"/>
            <p:cNvSpPr/>
            <p:nvPr/>
          </p:nvSpPr>
          <p:spPr>
            <a:xfrm rot="396093" flipV="1">
              <a:off x="5598363" y="2649807"/>
              <a:ext cx="91764" cy="167123"/>
            </a:xfrm>
            <a:prstGeom prst="rtTriangle">
              <a:avLst/>
            </a:prstGeom>
            <a:solidFill>
              <a:srgbClr val="F7F6C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90" name="Straight Connector 289"/>
            <p:cNvCxnSpPr/>
            <p:nvPr/>
          </p:nvCxnSpPr>
          <p:spPr>
            <a:xfrm flipH="1">
              <a:off x="5617104" y="2646168"/>
              <a:ext cx="4" cy="222386"/>
            </a:xfrm>
            <a:prstGeom prst="line">
              <a:avLst/>
            </a:prstGeom>
            <a:ln w="60325">
              <a:solidFill>
                <a:srgbClr val="F7F6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5641201" y="2775527"/>
              <a:ext cx="48191" cy="82252"/>
            </a:xfrm>
            <a:prstGeom prst="line">
              <a:avLst/>
            </a:prstGeom>
            <a:ln w="22225">
              <a:solidFill>
                <a:srgbClr val="F7F6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5662609" y="2679395"/>
              <a:ext cx="1" cy="142965"/>
            </a:xfrm>
            <a:prstGeom prst="line">
              <a:avLst/>
            </a:prstGeom>
            <a:ln w="41275">
              <a:solidFill>
                <a:srgbClr val="F7F6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H="1">
              <a:off x="5693561" y="2657213"/>
              <a:ext cx="2675" cy="179938"/>
            </a:xfrm>
            <a:prstGeom prst="line">
              <a:avLst/>
            </a:prstGeom>
            <a:ln w="31750">
              <a:solidFill>
                <a:srgbClr val="F7F6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5463960" y="2548570"/>
              <a:ext cx="115659" cy="71483"/>
            </a:xfrm>
            <a:prstGeom prst="line">
              <a:avLst/>
            </a:prstGeom>
            <a:ln w="22225">
              <a:solidFill>
                <a:srgbClr val="F7F6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520188" y="2553689"/>
              <a:ext cx="115659" cy="71483"/>
            </a:xfrm>
            <a:prstGeom prst="line">
              <a:avLst/>
            </a:prstGeom>
            <a:ln w="22225">
              <a:solidFill>
                <a:srgbClr val="F7F6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498772" y="2553689"/>
              <a:ext cx="115659" cy="71483"/>
            </a:xfrm>
            <a:prstGeom prst="line">
              <a:avLst/>
            </a:prstGeom>
            <a:ln w="22225">
              <a:solidFill>
                <a:srgbClr val="F7F6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Isosceles Triangle 296"/>
            <p:cNvSpPr/>
            <p:nvPr/>
          </p:nvSpPr>
          <p:spPr>
            <a:xfrm rot="17516590">
              <a:off x="5438188" y="2482538"/>
              <a:ext cx="47326" cy="130878"/>
            </a:xfrm>
            <a:prstGeom prst="triangle">
              <a:avLst/>
            </a:prstGeom>
            <a:solidFill>
              <a:srgbClr val="F7F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8" name="Isosceles Triangle 297"/>
            <p:cNvSpPr/>
            <p:nvPr/>
          </p:nvSpPr>
          <p:spPr>
            <a:xfrm rot="6462178">
              <a:off x="5643611" y="2594001"/>
              <a:ext cx="28396" cy="78953"/>
            </a:xfrm>
            <a:prstGeom prst="triangle">
              <a:avLst/>
            </a:prstGeom>
            <a:solidFill>
              <a:srgbClr val="F7F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5579619" y="2622699"/>
              <a:ext cx="51922" cy="0"/>
            </a:xfrm>
            <a:prstGeom prst="line">
              <a:avLst/>
            </a:prstGeom>
            <a:ln w="22225">
              <a:solidFill>
                <a:srgbClr val="F7F6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718837" y="2707701"/>
              <a:ext cx="1271757" cy="949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718836" y="2730155"/>
              <a:ext cx="1253016" cy="7988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718834" y="2755808"/>
              <a:ext cx="1253018" cy="690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718837" y="2768132"/>
              <a:ext cx="1253018" cy="690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718846" y="2792786"/>
              <a:ext cx="1253018" cy="3450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718837" y="2817430"/>
              <a:ext cx="1269080" cy="1725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718846" y="2837150"/>
              <a:ext cx="1271748" cy="862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V="1">
              <a:off x="5718846" y="2822359"/>
              <a:ext cx="1269071" cy="4190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V="1">
              <a:off x="5718850" y="2844545"/>
              <a:ext cx="1269066" cy="9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721523" y="2683049"/>
              <a:ext cx="1263715" cy="13438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721523" y="2669536"/>
              <a:ext cx="1263715" cy="134382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718846" y="2849475"/>
              <a:ext cx="1282457" cy="1035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Isosceles Triangle 311"/>
            <p:cNvSpPr/>
            <p:nvPr/>
          </p:nvSpPr>
          <p:spPr>
            <a:xfrm rot="17488155">
              <a:off x="5627535" y="2488815"/>
              <a:ext cx="55733" cy="19467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3" name="Isosceles Triangle 312"/>
            <p:cNvSpPr/>
            <p:nvPr/>
          </p:nvSpPr>
          <p:spPr>
            <a:xfrm rot="17298809">
              <a:off x="5723415" y="2503443"/>
              <a:ext cx="47326" cy="18548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4" name="Isosceles Triangle 313"/>
            <p:cNvSpPr/>
            <p:nvPr/>
          </p:nvSpPr>
          <p:spPr>
            <a:xfrm rot="15281340">
              <a:off x="5722381" y="2586011"/>
              <a:ext cx="66257" cy="92342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15" name="Straight Connector 314"/>
            <p:cNvCxnSpPr/>
            <p:nvPr/>
          </p:nvCxnSpPr>
          <p:spPr>
            <a:xfrm>
              <a:off x="5657894" y="2594191"/>
              <a:ext cx="71968" cy="3917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80428" y="2605447"/>
              <a:ext cx="854076" cy="1207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791136" y="2615305"/>
              <a:ext cx="811239" cy="1109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962488" y="2773061"/>
              <a:ext cx="854076" cy="9120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796491" y="2639951"/>
              <a:ext cx="838013" cy="887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5750971" y="2639951"/>
              <a:ext cx="838013" cy="887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Flowchart: Direct Access Storage 320"/>
            <p:cNvSpPr/>
            <p:nvPr/>
          </p:nvSpPr>
          <p:spPr>
            <a:xfrm>
              <a:off x="6990591" y="2763202"/>
              <a:ext cx="235609" cy="106904"/>
            </a:xfrm>
            <a:prstGeom prst="flowChartMagneticDru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2" name="Oval 9"/>
            <p:cNvSpPr>
              <a:spLocks noChangeAspect="1" noChangeArrowheads="1"/>
            </p:cNvSpPr>
            <p:nvPr/>
          </p:nvSpPr>
          <p:spPr bwMode="auto">
            <a:xfrm>
              <a:off x="7156295" y="2768249"/>
              <a:ext cx="61579" cy="973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412" tIns="38206" rIns="76412" bIns="38206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3" name="Isosceles Triangle 322"/>
            <p:cNvSpPr/>
            <p:nvPr/>
          </p:nvSpPr>
          <p:spPr>
            <a:xfrm rot="5400000">
              <a:off x="6129558" y="2299534"/>
              <a:ext cx="238806" cy="10281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013924" y="2979726"/>
            <a:ext cx="780110" cy="1191893"/>
            <a:chOff x="6764820" y="1079239"/>
            <a:chExt cx="1775419" cy="2788867"/>
          </a:xfrm>
        </p:grpSpPr>
        <p:sp>
          <p:nvSpPr>
            <p:cNvPr id="325" name="Can 324"/>
            <p:cNvSpPr/>
            <p:nvPr/>
          </p:nvSpPr>
          <p:spPr>
            <a:xfrm>
              <a:off x="7302826" y="1402401"/>
              <a:ext cx="699408" cy="24657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6" name="Chord 325"/>
            <p:cNvSpPr/>
            <p:nvPr/>
          </p:nvSpPr>
          <p:spPr>
            <a:xfrm>
              <a:off x="7216011" y="1163303"/>
              <a:ext cx="873037" cy="767108"/>
            </a:xfrm>
            <a:prstGeom prst="chord">
              <a:avLst>
                <a:gd name="adj1" fmla="val 9175713"/>
                <a:gd name="adj2" fmla="val 1603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6764820" y="1108509"/>
              <a:ext cx="1775419" cy="99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7444664" y="1347607"/>
              <a:ext cx="67251" cy="61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 flipV="1">
              <a:off x="7689211" y="1079239"/>
              <a:ext cx="100265" cy="555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 flipV="1">
              <a:off x="7444664" y="1079239"/>
              <a:ext cx="100265" cy="555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116" name="Picture 4" descr="http://ian.umces.edu/imagelibrary/albums/userpics/101505/normal_ian-symbol-eichhornia-crassip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41" y="2894037"/>
            <a:ext cx="818579" cy="81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http://ian.umces.edu/imagelibrary/albums/userpics/101505/normal_ian-symbol-eichhornia-crassip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06833" y="2905578"/>
            <a:ext cx="955935" cy="81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http://idtools.org/id/aquariumplants/Aquarium_&amp;_Pond_Plants_of_the_World/key/Aquarium_&amp;_Pond_Plants/Media/Images/egeris-densa_l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63" y="2591410"/>
            <a:ext cx="1350962" cy="21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http://idtools.org/id/aquariumplants/Aquarium_&amp;_Pond_Plants_of_the_World/key/Aquarium_&amp;_Pond_Plants/Media/Images/egeris-densa_l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03" y="2801926"/>
            <a:ext cx="1076037" cy="1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http://idtools.org/id/aquariumplants/Aquarium_&amp;_Pond_Plants_of_the_World/key/Aquarium_&amp;_Pond_Plants/Media/Images/egeris-densa_l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61" y="2674542"/>
            <a:ext cx="1106443" cy="17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972499" y="1515057"/>
            <a:ext cx="2582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prstClr val="black"/>
                </a:solidFill>
                <a:latin typeface="Calibri"/>
              </a:rPr>
              <a:t>vegetated habitat</a:t>
            </a:r>
          </a:p>
        </p:txBody>
      </p:sp>
      <p:pic>
        <p:nvPicPr>
          <p:cNvPr id="121" name="Picture 4" descr="http://content.mycutegraphics.com/graphics/letter/net-black-whi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62740" y="2401220"/>
            <a:ext cx="986968" cy="169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1267578" y="5129637"/>
            <a:ext cx="228623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Tx/>
              <a:buChar char="-"/>
            </a:pPr>
            <a:r>
              <a:rPr lang="en-US" sz="1350" b="1" dirty="0">
                <a:solidFill>
                  <a:prstClr val="black"/>
                </a:solidFill>
                <a:latin typeface="Calibri"/>
              </a:rPr>
              <a:t>Neuston tow</a:t>
            </a:r>
          </a:p>
          <a:p>
            <a:pPr marL="214313" indent="-214313" defTabSz="685800">
              <a:buFontTx/>
              <a:buChar char="-"/>
            </a:pPr>
            <a:r>
              <a:rPr lang="en-US" sz="1350" b="1" dirty="0">
                <a:solidFill>
                  <a:prstClr val="black"/>
                </a:solidFill>
                <a:latin typeface="Calibri"/>
              </a:rPr>
              <a:t>Zooplankton/Mysid tow</a:t>
            </a:r>
          </a:p>
          <a:p>
            <a:pPr marL="214313" indent="-214313" defTabSz="685800">
              <a:buFontTx/>
              <a:buChar char="-"/>
            </a:pPr>
            <a:r>
              <a:rPr lang="en-US" sz="1350" b="1" dirty="0">
                <a:solidFill>
                  <a:prstClr val="black"/>
                </a:solidFill>
                <a:latin typeface="Calibri"/>
              </a:rPr>
              <a:t>Phytoplankton grab</a:t>
            </a:r>
          </a:p>
          <a:p>
            <a:pPr marL="214313" indent="-214313" defTabSz="685800">
              <a:buFontTx/>
              <a:buChar char="-"/>
            </a:pPr>
            <a:r>
              <a:rPr lang="en-US" sz="1350" b="1" dirty="0">
                <a:solidFill>
                  <a:prstClr val="black"/>
                </a:solidFill>
                <a:latin typeface="Calibri"/>
              </a:rPr>
              <a:t>Chlorophyll</a:t>
            </a:r>
          </a:p>
          <a:p>
            <a:pPr marL="214313" indent="-214313" defTabSz="685800">
              <a:buFontTx/>
              <a:buChar char="-"/>
            </a:pPr>
            <a:r>
              <a:rPr lang="en-US" sz="1350" b="1" dirty="0">
                <a:solidFill>
                  <a:prstClr val="black"/>
                </a:solidFill>
                <a:latin typeface="Calibri"/>
              </a:rPr>
              <a:t>Ponar grab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532203" y="1428716"/>
            <a:ext cx="17739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prstClr val="black"/>
                </a:solidFill>
                <a:latin typeface="Calibri"/>
              </a:rPr>
              <a:t>open-water or </a:t>
            </a:r>
          </a:p>
          <a:p>
            <a:pPr defTabSz="685800"/>
            <a:r>
              <a:rPr lang="en-US" sz="1350" b="1" dirty="0">
                <a:solidFill>
                  <a:prstClr val="black"/>
                </a:solidFill>
                <a:latin typeface="Calibri"/>
              </a:rPr>
              <a:t>tidal channel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2827847" y="2597381"/>
            <a:ext cx="886458" cy="2361014"/>
            <a:chOff x="2233044" y="3088863"/>
            <a:chExt cx="886458" cy="2359488"/>
          </a:xfrm>
        </p:grpSpPr>
        <p:pic>
          <p:nvPicPr>
            <p:cNvPr id="123" name="Picture 2" descr="http://upload.wikimedia.org/wikipedia/commons/thumb/f/f3/Van_Veen.svg/2000px-Van_Veen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044" y="4072593"/>
              <a:ext cx="886458" cy="137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4" name="Straight Connector 123"/>
            <p:cNvCxnSpPr/>
            <p:nvPr/>
          </p:nvCxnSpPr>
          <p:spPr>
            <a:xfrm>
              <a:off x="2278214" y="3088863"/>
              <a:ext cx="48805" cy="1081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5358481" y="2146925"/>
            <a:ext cx="742906" cy="30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prstClr val="black"/>
                </a:solidFill>
                <a:latin typeface="Calibri"/>
              </a:rPr>
              <a:t>FAV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386325" y="2117705"/>
            <a:ext cx="578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prstClr val="black"/>
                </a:solidFill>
                <a:latin typeface="Calibri"/>
              </a:rPr>
              <a:t>SAV </a:t>
            </a:r>
          </a:p>
        </p:txBody>
      </p:sp>
      <p:pic>
        <p:nvPicPr>
          <p:cNvPr id="183" name="Picture 4" descr="http://content.mycutegraphics.com/graphics/letter/net-black-whi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92285" y="2070616"/>
            <a:ext cx="986968" cy="169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4" descr="http://content.mycutegraphics.com/graphics/letter/net-black-whi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289641" y="2567131"/>
            <a:ext cx="986968" cy="169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Box 240"/>
          <p:cNvSpPr txBox="1"/>
          <p:nvPr/>
        </p:nvSpPr>
        <p:spPr>
          <a:xfrm>
            <a:off x="6489478" y="2098862"/>
            <a:ext cx="64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prstClr val="black"/>
                </a:solidFill>
                <a:latin typeface="Calibri"/>
              </a:rPr>
              <a:t>EAV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543464" y="3669014"/>
            <a:ext cx="1798194" cy="728177"/>
            <a:chOff x="2605504" y="3039145"/>
            <a:chExt cx="4000665" cy="1137611"/>
          </a:xfrm>
        </p:grpSpPr>
        <p:grpSp>
          <p:nvGrpSpPr>
            <p:cNvPr id="341" name="Group 340"/>
            <p:cNvGrpSpPr>
              <a:grpSpLocks noChangeAspect="1"/>
            </p:cNvGrpSpPr>
            <p:nvPr/>
          </p:nvGrpSpPr>
          <p:grpSpPr>
            <a:xfrm>
              <a:off x="2605504" y="3039145"/>
              <a:ext cx="3769907" cy="1137611"/>
              <a:chOff x="4114800" y="5235693"/>
              <a:chExt cx="1568484" cy="514099"/>
            </a:xfrm>
          </p:grpSpPr>
          <p:sp>
            <p:nvSpPr>
              <p:cNvPr id="345" name="Freeform 344"/>
              <p:cNvSpPr/>
              <p:nvPr/>
            </p:nvSpPr>
            <p:spPr>
              <a:xfrm>
                <a:off x="4172200" y="5665829"/>
                <a:ext cx="748146" cy="83963"/>
              </a:xfrm>
              <a:custGeom>
                <a:avLst/>
                <a:gdLst>
                  <a:gd name="connsiteX0" fmla="*/ 748146 w 748146"/>
                  <a:gd name="connsiteY0" fmla="*/ 35626 h 83963"/>
                  <a:gd name="connsiteX1" fmla="*/ 190006 w 748146"/>
                  <a:gd name="connsiteY1" fmla="*/ 83127 h 83963"/>
                  <a:gd name="connsiteX2" fmla="*/ 0 w 748146"/>
                  <a:gd name="connsiteY2" fmla="*/ 0 h 8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83963">
                    <a:moveTo>
                      <a:pt x="748146" y="35626"/>
                    </a:moveTo>
                    <a:cubicBezTo>
                      <a:pt x="531421" y="62345"/>
                      <a:pt x="314697" y="89065"/>
                      <a:pt x="190006" y="83127"/>
                    </a:cubicBezTo>
                    <a:cubicBezTo>
                      <a:pt x="65315" y="77189"/>
                      <a:pt x="32657" y="38594"/>
                      <a:pt x="0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6" name="Freeform 345"/>
              <p:cNvSpPr/>
              <p:nvPr/>
            </p:nvSpPr>
            <p:spPr>
              <a:xfrm>
                <a:off x="4114800" y="5513429"/>
                <a:ext cx="748146" cy="83963"/>
              </a:xfrm>
              <a:custGeom>
                <a:avLst/>
                <a:gdLst>
                  <a:gd name="connsiteX0" fmla="*/ 748146 w 748146"/>
                  <a:gd name="connsiteY0" fmla="*/ 35626 h 83963"/>
                  <a:gd name="connsiteX1" fmla="*/ 190006 w 748146"/>
                  <a:gd name="connsiteY1" fmla="*/ 83127 h 83963"/>
                  <a:gd name="connsiteX2" fmla="*/ 0 w 748146"/>
                  <a:gd name="connsiteY2" fmla="*/ 0 h 8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83963">
                    <a:moveTo>
                      <a:pt x="748146" y="35626"/>
                    </a:moveTo>
                    <a:cubicBezTo>
                      <a:pt x="531421" y="62345"/>
                      <a:pt x="314697" y="89065"/>
                      <a:pt x="190006" y="83127"/>
                    </a:cubicBezTo>
                    <a:cubicBezTo>
                      <a:pt x="65315" y="77189"/>
                      <a:pt x="32657" y="38594"/>
                      <a:pt x="0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47" name="Straight Connector 346"/>
              <p:cNvCxnSpPr>
                <a:cxnSpLocks noChangeAspect="1"/>
              </p:cNvCxnSpPr>
              <p:nvPr/>
            </p:nvCxnSpPr>
            <p:spPr>
              <a:xfrm>
                <a:off x="4536625" y="5338847"/>
                <a:ext cx="0" cy="3204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cxnSpLocks noChangeAspect="1"/>
              </p:cNvCxnSpPr>
              <p:nvPr/>
            </p:nvCxnSpPr>
            <p:spPr>
              <a:xfrm flipH="1" flipV="1">
                <a:off x="4378511" y="5235693"/>
                <a:ext cx="156044" cy="1039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Right Triangle 348"/>
              <p:cNvSpPr/>
              <p:nvPr/>
            </p:nvSpPr>
            <p:spPr>
              <a:xfrm flipV="1">
                <a:off x="4421983" y="5547385"/>
                <a:ext cx="57150" cy="111916"/>
              </a:xfrm>
              <a:prstGeom prst="rtTriangle">
                <a:avLst/>
              </a:prstGeom>
              <a:solidFill>
                <a:srgbClr val="F7F6C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0" name="Right Triangle 349"/>
              <p:cNvSpPr/>
              <p:nvPr/>
            </p:nvSpPr>
            <p:spPr>
              <a:xfrm rot="10800000" flipV="1">
                <a:off x="4468139" y="5549690"/>
                <a:ext cx="61208" cy="99197"/>
              </a:xfrm>
              <a:prstGeom prst="rtTriangle">
                <a:avLst/>
              </a:prstGeom>
              <a:solidFill>
                <a:srgbClr val="F7F6C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51" name="Straight Connector 350"/>
              <p:cNvCxnSpPr/>
              <p:nvPr/>
            </p:nvCxnSpPr>
            <p:spPr>
              <a:xfrm flipV="1">
                <a:off x="4543892" y="5506903"/>
                <a:ext cx="1139392" cy="7539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Right Triangle 351"/>
              <p:cNvSpPr/>
              <p:nvPr/>
            </p:nvSpPr>
            <p:spPr>
              <a:xfrm rot="396093" flipV="1">
                <a:off x="4436271" y="5340209"/>
                <a:ext cx="81615" cy="161449"/>
              </a:xfrm>
              <a:prstGeom prst="rtTriangle">
                <a:avLst/>
              </a:prstGeom>
              <a:solidFill>
                <a:srgbClr val="F7F6C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53" name="Straight Connector 352"/>
              <p:cNvCxnSpPr/>
              <p:nvPr/>
            </p:nvCxnSpPr>
            <p:spPr>
              <a:xfrm flipH="1">
                <a:off x="4452939" y="5336693"/>
                <a:ext cx="4" cy="214836"/>
              </a:xfrm>
              <a:prstGeom prst="line">
                <a:avLst/>
              </a:prstGeom>
              <a:ln w="60325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flipH="1">
                <a:off x="4474371" y="5461661"/>
                <a:ext cx="42861" cy="79460"/>
              </a:xfrm>
              <a:prstGeom prst="line">
                <a:avLst/>
              </a:prstGeom>
              <a:ln w="22225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4493411" y="5368792"/>
                <a:ext cx="1" cy="138111"/>
              </a:xfrm>
              <a:prstGeom prst="line">
                <a:avLst/>
              </a:prstGeom>
              <a:ln w="41275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H="1">
                <a:off x="4520940" y="5347363"/>
                <a:ext cx="2379" cy="173829"/>
              </a:xfrm>
              <a:prstGeom prst="line">
                <a:avLst/>
              </a:prstGeom>
              <a:ln w="31750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419600" y="5314021"/>
                <a:ext cx="46179" cy="0"/>
              </a:xfrm>
              <a:prstGeom prst="line">
                <a:avLst/>
              </a:prstGeom>
              <a:ln w="22225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543420" y="5396137"/>
                <a:ext cx="1131099" cy="9171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4543419" y="5417829"/>
                <a:ext cx="1114431" cy="7717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4543417" y="5442611"/>
                <a:ext cx="1114433" cy="666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4543420" y="5454517"/>
                <a:ext cx="1114433" cy="666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4543428" y="5478334"/>
                <a:ext cx="1114433" cy="33337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4543420" y="5502141"/>
                <a:ext cx="1128718" cy="1666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4543428" y="5521192"/>
                <a:ext cx="1131091" cy="833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V="1">
                <a:off x="4543428" y="5506903"/>
                <a:ext cx="1128710" cy="4048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4545809" y="5372322"/>
                <a:ext cx="1123947" cy="12982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7" name="Isosceles Triangle 366"/>
              <p:cNvSpPr/>
              <p:nvPr/>
            </p:nvSpPr>
            <p:spPr>
              <a:xfrm rot="17488155">
                <a:off x="4460080" y="5192144"/>
                <a:ext cx="53841" cy="173145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8" name="Isosceles Triangle 367"/>
              <p:cNvSpPr/>
              <p:nvPr/>
            </p:nvSpPr>
            <p:spPr>
              <a:xfrm rot="17298809">
                <a:off x="4545678" y="5205923"/>
                <a:ext cx="45719" cy="164971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9" name="Isosceles Triangle 368"/>
              <p:cNvSpPr/>
              <p:nvPr/>
            </p:nvSpPr>
            <p:spPr>
              <a:xfrm rot="15281340">
                <a:off x="4544033" y="5282118"/>
                <a:ext cx="64008" cy="82129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4489217" y="5286481"/>
                <a:ext cx="64008" cy="3784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4598199" y="5297355"/>
                <a:ext cx="759614" cy="1166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4607723" y="5306878"/>
                <a:ext cx="721515" cy="10715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4760123" y="5459278"/>
                <a:ext cx="759614" cy="8810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Isosceles Triangle 373"/>
              <p:cNvSpPr/>
              <p:nvPr/>
            </p:nvSpPr>
            <p:spPr>
              <a:xfrm rot="5400000">
                <a:off x="4899562" y="5041231"/>
                <a:ext cx="230699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75" name="Straight Connector 374"/>
              <p:cNvCxnSpPr/>
              <p:nvPr/>
            </p:nvCxnSpPr>
            <p:spPr>
              <a:xfrm flipV="1">
                <a:off x="4397831" y="5513430"/>
                <a:ext cx="126667" cy="23552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Isosceles Triangle 4"/>
            <p:cNvSpPr/>
            <p:nvPr/>
          </p:nvSpPr>
          <p:spPr>
            <a:xfrm>
              <a:off x="3581334" y="3047963"/>
              <a:ext cx="3024835" cy="929055"/>
            </a:xfrm>
            <a:custGeom>
              <a:avLst/>
              <a:gdLst>
                <a:gd name="connsiteX0" fmla="*/ 0 w 2899684"/>
                <a:gd name="connsiteY0" fmla="*/ 573455 h 573455"/>
                <a:gd name="connsiteX1" fmla="*/ 29693 w 2899684"/>
                <a:gd name="connsiteY1" fmla="*/ 0 h 573455"/>
                <a:gd name="connsiteX2" fmla="*/ 2899684 w 2899684"/>
                <a:gd name="connsiteY2" fmla="*/ 573455 h 573455"/>
                <a:gd name="connsiteX3" fmla="*/ 0 w 2899684"/>
                <a:gd name="connsiteY3" fmla="*/ 573455 h 573455"/>
                <a:gd name="connsiteX0" fmla="*/ 0 w 2925084"/>
                <a:gd name="connsiteY0" fmla="*/ 937521 h 937521"/>
                <a:gd name="connsiteX1" fmla="*/ 55093 w 2925084"/>
                <a:gd name="connsiteY1" fmla="*/ 0 h 937521"/>
                <a:gd name="connsiteX2" fmla="*/ 2925084 w 2925084"/>
                <a:gd name="connsiteY2" fmla="*/ 573455 h 937521"/>
                <a:gd name="connsiteX3" fmla="*/ 0 w 2925084"/>
                <a:gd name="connsiteY3" fmla="*/ 937521 h 937521"/>
                <a:gd name="connsiteX0" fmla="*/ 12640 w 2937724"/>
                <a:gd name="connsiteY0" fmla="*/ 929055 h 929055"/>
                <a:gd name="connsiteX1" fmla="*/ 0 w 2937724"/>
                <a:gd name="connsiteY1" fmla="*/ 0 h 929055"/>
                <a:gd name="connsiteX2" fmla="*/ 2937724 w 2937724"/>
                <a:gd name="connsiteY2" fmla="*/ 564989 h 929055"/>
                <a:gd name="connsiteX3" fmla="*/ 12640 w 2937724"/>
                <a:gd name="connsiteY3" fmla="*/ 929055 h 929055"/>
                <a:gd name="connsiteX0" fmla="*/ 12640 w 3174791"/>
                <a:gd name="connsiteY0" fmla="*/ 929055 h 929055"/>
                <a:gd name="connsiteX1" fmla="*/ 0 w 3174791"/>
                <a:gd name="connsiteY1" fmla="*/ 0 h 929055"/>
                <a:gd name="connsiteX2" fmla="*/ 3174791 w 3174791"/>
                <a:gd name="connsiteY2" fmla="*/ 590389 h 929055"/>
                <a:gd name="connsiteX3" fmla="*/ 12640 w 3174791"/>
                <a:gd name="connsiteY3" fmla="*/ 929055 h 92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791" h="929055">
                  <a:moveTo>
                    <a:pt x="12640" y="929055"/>
                  </a:moveTo>
                  <a:lnTo>
                    <a:pt x="0" y="0"/>
                  </a:lnTo>
                  <a:lnTo>
                    <a:pt x="3174791" y="590389"/>
                  </a:lnTo>
                  <a:lnTo>
                    <a:pt x="12640" y="929055"/>
                  </a:lnTo>
                  <a:close/>
                </a:path>
              </a:pathLst>
            </a:custGeom>
            <a:solidFill>
              <a:schemeClr val="bg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3" name="Flowchart: Direct Access Storage 342"/>
            <p:cNvSpPr/>
            <p:nvPr/>
          </p:nvSpPr>
          <p:spPr>
            <a:xfrm flipH="1">
              <a:off x="3211056" y="3039497"/>
              <a:ext cx="439682" cy="922103"/>
            </a:xfrm>
            <a:prstGeom prst="flowChartMagneticDrum">
              <a:avLst/>
            </a:prstGeom>
            <a:solidFill>
              <a:schemeClr val="bg2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4" name="Flowchart: Direct Access Storage 343"/>
            <p:cNvSpPr/>
            <p:nvPr/>
          </p:nvSpPr>
          <p:spPr>
            <a:xfrm>
              <a:off x="6154880" y="3547517"/>
              <a:ext cx="441062" cy="183538"/>
            </a:xfrm>
            <a:prstGeom prst="flowChartMagneticDrum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871625" y="3938518"/>
            <a:ext cx="492696" cy="157966"/>
            <a:chOff x="3211056" y="3039142"/>
            <a:chExt cx="3395113" cy="937876"/>
          </a:xfrm>
        </p:grpSpPr>
        <p:grpSp>
          <p:nvGrpSpPr>
            <p:cNvPr id="245" name="Group 244"/>
            <p:cNvGrpSpPr>
              <a:grpSpLocks noChangeAspect="1"/>
            </p:cNvGrpSpPr>
            <p:nvPr/>
          </p:nvGrpSpPr>
          <p:grpSpPr>
            <a:xfrm>
              <a:off x="3239342" y="3039142"/>
              <a:ext cx="3136068" cy="937370"/>
              <a:chOff x="4378511" y="5235693"/>
              <a:chExt cx="1304773" cy="423608"/>
            </a:xfrm>
          </p:grpSpPr>
          <p:cxnSp>
            <p:nvCxnSpPr>
              <p:cNvPr id="249" name="Straight Connector 248"/>
              <p:cNvCxnSpPr>
                <a:cxnSpLocks noChangeAspect="1"/>
              </p:cNvCxnSpPr>
              <p:nvPr/>
            </p:nvCxnSpPr>
            <p:spPr>
              <a:xfrm>
                <a:off x="4536625" y="5338847"/>
                <a:ext cx="0" cy="32043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>
                <a:cxnSpLocks noChangeAspect="1"/>
              </p:cNvCxnSpPr>
              <p:nvPr/>
            </p:nvCxnSpPr>
            <p:spPr>
              <a:xfrm flipH="1" flipV="1">
                <a:off x="4378511" y="5235693"/>
                <a:ext cx="156044" cy="10392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ight Triangle 250"/>
              <p:cNvSpPr/>
              <p:nvPr/>
            </p:nvSpPr>
            <p:spPr>
              <a:xfrm flipV="1">
                <a:off x="4421983" y="5547385"/>
                <a:ext cx="57150" cy="111916"/>
              </a:xfrm>
              <a:prstGeom prst="rtTriangle">
                <a:avLst/>
              </a:prstGeom>
              <a:solidFill>
                <a:srgbClr val="F7F6CA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2" name="Right Triangle 251"/>
              <p:cNvSpPr/>
              <p:nvPr/>
            </p:nvSpPr>
            <p:spPr>
              <a:xfrm rot="10800000" flipV="1">
                <a:off x="4468139" y="5549690"/>
                <a:ext cx="61208" cy="99197"/>
              </a:xfrm>
              <a:prstGeom prst="rtTriangle">
                <a:avLst/>
              </a:prstGeom>
              <a:solidFill>
                <a:srgbClr val="F7F6CA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53" name="Straight Connector 252"/>
              <p:cNvCxnSpPr/>
              <p:nvPr/>
            </p:nvCxnSpPr>
            <p:spPr>
              <a:xfrm flipV="1">
                <a:off x="4543892" y="5506903"/>
                <a:ext cx="1139392" cy="75398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Right Triangle 253"/>
              <p:cNvSpPr/>
              <p:nvPr/>
            </p:nvSpPr>
            <p:spPr>
              <a:xfrm rot="396093" flipV="1">
                <a:off x="4436271" y="5340209"/>
                <a:ext cx="81615" cy="161449"/>
              </a:xfrm>
              <a:prstGeom prst="rtTriangle">
                <a:avLst/>
              </a:prstGeom>
              <a:solidFill>
                <a:srgbClr val="F7F6CA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>
              <a:xfrm flipH="1">
                <a:off x="4452939" y="5336693"/>
                <a:ext cx="4" cy="214836"/>
              </a:xfrm>
              <a:prstGeom prst="line">
                <a:avLst/>
              </a:prstGeom>
              <a:ln w="9525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4474371" y="5461661"/>
                <a:ext cx="42861" cy="79460"/>
              </a:xfrm>
              <a:prstGeom prst="line">
                <a:avLst/>
              </a:prstGeom>
              <a:ln w="9525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493411" y="5368792"/>
                <a:ext cx="1" cy="138111"/>
              </a:xfrm>
              <a:prstGeom prst="line">
                <a:avLst/>
              </a:prstGeom>
              <a:ln w="9525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H="1">
                <a:off x="4520940" y="5347363"/>
                <a:ext cx="2379" cy="173829"/>
              </a:xfrm>
              <a:prstGeom prst="line">
                <a:avLst/>
              </a:prstGeom>
              <a:ln w="9525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4419600" y="5314021"/>
                <a:ext cx="46179" cy="0"/>
              </a:xfrm>
              <a:prstGeom prst="line">
                <a:avLst/>
              </a:prstGeom>
              <a:ln w="9525">
                <a:solidFill>
                  <a:srgbClr val="F7F6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543420" y="5396137"/>
                <a:ext cx="1131099" cy="91718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4543419" y="5417829"/>
                <a:ext cx="1114431" cy="7717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543417" y="5442611"/>
                <a:ext cx="1114433" cy="6667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543420" y="5454517"/>
                <a:ext cx="1114433" cy="6667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543428" y="5478334"/>
                <a:ext cx="1114433" cy="33337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4543420" y="5502141"/>
                <a:ext cx="1128718" cy="16668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4543428" y="5521192"/>
                <a:ext cx="1131091" cy="833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4543428" y="5506903"/>
                <a:ext cx="1128710" cy="40482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V="1">
                <a:off x="4543432" y="5528336"/>
                <a:ext cx="1128706" cy="8810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4545809" y="5372322"/>
                <a:ext cx="1123947" cy="12982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Isosceles Triangle 332"/>
              <p:cNvSpPr/>
              <p:nvPr/>
            </p:nvSpPr>
            <p:spPr>
              <a:xfrm rot="17488155">
                <a:off x="4460080" y="5192144"/>
                <a:ext cx="53841" cy="173145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4" name="Isosceles Triangle 333"/>
              <p:cNvSpPr/>
              <p:nvPr/>
            </p:nvSpPr>
            <p:spPr>
              <a:xfrm rot="17298809">
                <a:off x="4545678" y="5205923"/>
                <a:ext cx="45719" cy="164971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5" name="Isosceles Triangle 334"/>
              <p:cNvSpPr/>
              <p:nvPr/>
            </p:nvSpPr>
            <p:spPr>
              <a:xfrm rot="15281340">
                <a:off x="4544033" y="5282118"/>
                <a:ext cx="64008" cy="82129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36" name="Straight Connector 335"/>
              <p:cNvCxnSpPr/>
              <p:nvPr/>
            </p:nvCxnSpPr>
            <p:spPr>
              <a:xfrm>
                <a:off x="4489217" y="5286481"/>
                <a:ext cx="64008" cy="37849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4598199" y="5297355"/>
                <a:ext cx="759614" cy="11668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4607723" y="5306878"/>
                <a:ext cx="721515" cy="107158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4760123" y="5459278"/>
                <a:ext cx="759614" cy="88107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Isosceles Triangle 339"/>
              <p:cNvSpPr/>
              <p:nvPr/>
            </p:nvSpPr>
            <p:spPr>
              <a:xfrm rot="5400000">
                <a:off x="4899562" y="5041231"/>
                <a:ext cx="230699" cy="914400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46" name="Isosceles Triangle 4"/>
            <p:cNvSpPr/>
            <p:nvPr/>
          </p:nvSpPr>
          <p:spPr>
            <a:xfrm>
              <a:off x="3581334" y="3047963"/>
              <a:ext cx="3024835" cy="929055"/>
            </a:xfrm>
            <a:custGeom>
              <a:avLst/>
              <a:gdLst>
                <a:gd name="connsiteX0" fmla="*/ 0 w 2899684"/>
                <a:gd name="connsiteY0" fmla="*/ 573455 h 573455"/>
                <a:gd name="connsiteX1" fmla="*/ 29693 w 2899684"/>
                <a:gd name="connsiteY1" fmla="*/ 0 h 573455"/>
                <a:gd name="connsiteX2" fmla="*/ 2899684 w 2899684"/>
                <a:gd name="connsiteY2" fmla="*/ 573455 h 573455"/>
                <a:gd name="connsiteX3" fmla="*/ 0 w 2899684"/>
                <a:gd name="connsiteY3" fmla="*/ 573455 h 573455"/>
                <a:gd name="connsiteX0" fmla="*/ 0 w 2925084"/>
                <a:gd name="connsiteY0" fmla="*/ 937521 h 937521"/>
                <a:gd name="connsiteX1" fmla="*/ 55093 w 2925084"/>
                <a:gd name="connsiteY1" fmla="*/ 0 h 937521"/>
                <a:gd name="connsiteX2" fmla="*/ 2925084 w 2925084"/>
                <a:gd name="connsiteY2" fmla="*/ 573455 h 937521"/>
                <a:gd name="connsiteX3" fmla="*/ 0 w 2925084"/>
                <a:gd name="connsiteY3" fmla="*/ 937521 h 937521"/>
                <a:gd name="connsiteX0" fmla="*/ 12640 w 2937724"/>
                <a:gd name="connsiteY0" fmla="*/ 929055 h 929055"/>
                <a:gd name="connsiteX1" fmla="*/ 0 w 2937724"/>
                <a:gd name="connsiteY1" fmla="*/ 0 h 929055"/>
                <a:gd name="connsiteX2" fmla="*/ 2937724 w 2937724"/>
                <a:gd name="connsiteY2" fmla="*/ 564989 h 929055"/>
                <a:gd name="connsiteX3" fmla="*/ 12640 w 2937724"/>
                <a:gd name="connsiteY3" fmla="*/ 929055 h 929055"/>
                <a:gd name="connsiteX0" fmla="*/ 12640 w 3174791"/>
                <a:gd name="connsiteY0" fmla="*/ 929055 h 929055"/>
                <a:gd name="connsiteX1" fmla="*/ 0 w 3174791"/>
                <a:gd name="connsiteY1" fmla="*/ 0 h 929055"/>
                <a:gd name="connsiteX2" fmla="*/ 3174791 w 3174791"/>
                <a:gd name="connsiteY2" fmla="*/ 590389 h 929055"/>
                <a:gd name="connsiteX3" fmla="*/ 12640 w 3174791"/>
                <a:gd name="connsiteY3" fmla="*/ 929055 h 92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791" h="929055">
                  <a:moveTo>
                    <a:pt x="12640" y="929055"/>
                  </a:moveTo>
                  <a:lnTo>
                    <a:pt x="0" y="0"/>
                  </a:lnTo>
                  <a:lnTo>
                    <a:pt x="3174791" y="590389"/>
                  </a:lnTo>
                  <a:lnTo>
                    <a:pt x="12640" y="929055"/>
                  </a:lnTo>
                  <a:close/>
                </a:path>
              </a:pathLst>
            </a:custGeom>
            <a:solidFill>
              <a:schemeClr val="bg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7" name="Flowchart: Direct Access Storage 246"/>
            <p:cNvSpPr/>
            <p:nvPr/>
          </p:nvSpPr>
          <p:spPr>
            <a:xfrm flipH="1">
              <a:off x="3211056" y="3039497"/>
              <a:ext cx="439682" cy="922103"/>
            </a:xfrm>
            <a:prstGeom prst="flowChartMagneticDrum">
              <a:avLst/>
            </a:prstGeom>
            <a:solidFill>
              <a:schemeClr val="bg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8" name="Flowchart: Direct Access Storage 247"/>
            <p:cNvSpPr/>
            <p:nvPr/>
          </p:nvSpPr>
          <p:spPr>
            <a:xfrm>
              <a:off x="6154880" y="3547517"/>
              <a:ext cx="441062" cy="183538"/>
            </a:xfrm>
            <a:prstGeom prst="flowChartMagneticDrum">
              <a:avLst/>
            </a:prstGeom>
            <a:solidFill>
              <a:schemeClr val="bg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Left Brace 1"/>
          <p:cNvSpPr/>
          <p:nvPr/>
        </p:nvSpPr>
        <p:spPr>
          <a:xfrm rot="5400000">
            <a:off x="5830093" y="184133"/>
            <a:ext cx="407590" cy="360285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53975" y="2405211"/>
            <a:ext cx="577232" cy="751224"/>
            <a:chOff x="4434841" y="2063947"/>
            <a:chExt cx="577232" cy="750739"/>
          </a:xfrm>
        </p:grpSpPr>
        <p:pic>
          <p:nvPicPr>
            <p:cNvPr id="1026" name="Picture 2" descr="Image result for jar clip art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841" y="2063947"/>
              <a:ext cx="492081" cy="750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47388" y="2333982"/>
              <a:ext cx="56468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900" dirty="0" err="1">
                  <a:solidFill>
                    <a:prstClr val="black"/>
                  </a:solidFill>
                  <a:latin typeface="Calibri"/>
                </a:rPr>
                <a:t>Chl</a:t>
              </a:r>
              <a:r>
                <a:rPr lang="en-US" sz="900" dirty="0">
                  <a:solidFill>
                    <a:prstClr val="black"/>
                  </a:solidFill>
                  <a:latin typeface="Calibri"/>
                </a:rPr>
                <a:t>-a</a:t>
              </a:r>
            </a:p>
          </p:txBody>
        </p:sp>
      </p:grpSp>
      <p:sp>
        <p:nvSpPr>
          <p:cNvPr id="376" name="Left Brace 375"/>
          <p:cNvSpPr/>
          <p:nvPr/>
        </p:nvSpPr>
        <p:spPr>
          <a:xfrm rot="5400000">
            <a:off x="2210896" y="419241"/>
            <a:ext cx="407586" cy="333476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81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F157-34CE-4204-9AD8-402821CF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9F22-848A-4CF4-8094-7A2E04A7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ANOVAs or GLMMs for total bug abundance</a:t>
            </a:r>
          </a:p>
          <a:p>
            <a:r>
              <a:rPr lang="en-US" dirty="0"/>
              <a:t>PerMANOVA and NMDS for community composition</a:t>
            </a:r>
          </a:p>
          <a:p>
            <a:r>
              <a:rPr lang="en-US" dirty="0"/>
              <a:t>Multipattern analysis to find indicator species?</a:t>
            </a:r>
          </a:p>
          <a:p>
            <a:r>
              <a:rPr lang="en-US" dirty="0"/>
              <a:t>Length distribution?</a:t>
            </a:r>
          </a:p>
          <a:p>
            <a:r>
              <a:rPr lang="en-US" dirty="0"/>
              <a:t>Biomass calculation?</a:t>
            </a:r>
          </a:p>
        </p:txBody>
      </p:sp>
    </p:spTree>
    <p:extLst>
      <p:ext uri="{BB962C8B-B14F-4D97-AF65-F5344CB8AC3E}">
        <p14:creationId xmlns:p14="http://schemas.microsoft.com/office/powerpoint/2010/main" val="192249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0412-163F-400B-97FA-2AB85C47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A9DB-297D-4043-92C1-05018DC7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Mysids = flowmeter</a:t>
            </a:r>
          </a:p>
          <a:p>
            <a:r>
              <a:rPr lang="en-US" dirty="0"/>
              <a:t>Neuston = surface area x 50% of mouth area?</a:t>
            </a:r>
          </a:p>
          <a:p>
            <a:r>
              <a:rPr lang="en-US" dirty="0"/>
              <a:t>Sweep nets = mouth area x 5?</a:t>
            </a:r>
          </a:p>
          <a:p>
            <a:endParaRPr lang="en-US" dirty="0"/>
          </a:p>
          <a:p>
            <a:r>
              <a:rPr lang="en-US" dirty="0"/>
              <a:t>It’s rough, but maybe useful for comparison?</a:t>
            </a:r>
          </a:p>
        </p:txBody>
      </p:sp>
    </p:spTree>
    <p:extLst>
      <p:ext uri="{BB962C8B-B14F-4D97-AF65-F5344CB8AC3E}">
        <p14:creationId xmlns:p14="http://schemas.microsoft.com/office/powerpoint/2010/main" val="342033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E36A-6A2D-4311-86AA-1EA27045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5ED1-8EB2-422D-970D-A31EF2A7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958810"/>
            <a:ext cx="7886700" cy="6617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should I do about the unbalanced design? Couldn’t get good mysid tows in diked wetlands.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B4D15-7E00-471F-9312-575BC565F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61" b="20289"/>
          <a:stretch/>
        </p:blipFill>
        <p:spPr>
          <a:xfrm>
            <a:off x="-1" y="1426946"/>
            <a:ext cx="9025725" cy="38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0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69" y="419446"/>
            <a:ext cx="7886700" cy="1325563"/>
          </a:xfrm>
        </p:spPr>
        <p:txBody>
          <a:bodyPr/>
          <a:lstStyle/>
          <a:p>
            <a:r>
              <a:rPr lang="en-US" dirty="0"/>
              <a:t>GLMM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B6E3A7-C9F9-44B2-9872-23B7545A0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10647"/>
              </p:ext>
            </p:extLst>
          </p:nvPr>
        </p:nvGraphicFramePr>
        <p:xfrm>
          <a:off x="710130" y="1827999"/>
          <a:ext cx="7954037" cy="1895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601">
                  <a:extLst>
                    <a:ext uri="{9D8B030D-6E8A-4147-A177-3AD203B41FA5}">
                      <a16:colId xmlns:a16="http://schemas.microsoft.com/office/drawing/2014/main" val="4222149832"/>
                    </a:ext>
                  </a:extLst>
                </a:gridCol>
                <a:gridCol w="754981">
                  <a:extLst>
                    <a:ext uri="{9D8B030D-6E8A-4147-A177-3AD203B41FA5}">
                      <a16:colId xmlns:a16="http://schemas.microsoft.com/office/drawing/2014/main" val="3794682592"/>
                    </a:ext>
                  </a:extLst>
                </a:gridCol>
                <a:gridCol w="1136291">
                  <a:extLst>
                    <a:ext uri="{9D8B030D-6E8A-4147-A177-3AD203B41FA5}">
                      <a16:colId xmlns:a16="http://schemas.microsoft.com/office/drawing/2014/main" val="2289730236"/>
                    </a:ext>
                  </a:extLst>
                </a:gridCol>
                <a:gridCol w="1136291">
                  <a:extLst>
                    <a:ext uri="{9D8B030D-6E8A-4147-A177-3AD203B41FA5}">
                      <a16:colId xmlns:a16="http://schemas.microsoft.com/office/drawing/2014/main" val="1551727053"/>
                    </a:ext>
                  </a:extLst>
                </a:gridCol>
                <a:gridCol w="1136291">
                  <a:extLst>
                    <a:ext uri="{9D8B030D-6E8A-4147-A177-3AD203B41FA5}">
                      <a16:colId xmlns:a16="http://schemas.microsoft.com/office/drawing/2014/main" val="3497085840"/>
                    </a:ext>
                  </a:extLst>
                </a:gridCol>
                <a:gridCol w="1656946">
                  <a:extLst>
                    <a:ext uri="{9D8B030D-6E8A-4147-A177-3AD203B41FA5}">
                      <a16:colId xmlns:a16="http://schemas.microsoft.com/office/drawing/2014/main" val="304975313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42566122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Estimate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Std.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Pr(&gt;|t|)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610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(Intercept: mysid, channel)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1.168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0.2271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14.435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5.143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0.000136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7910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Gear:Neuston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408.695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-3.242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0.001285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748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Gear: Vegetation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2.6769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0.1666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413.532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16.070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&lt; 2e-16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832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Diked wetland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1.1111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0.4138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2.685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0.01444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635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Muted tidal wetland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0.9411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0.3391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2.775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0.019336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730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Tidal wetland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0.6477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11.329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2.231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0.046771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486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710131" y="1375677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Log(CPUE+1) ~ Gear + </a:t>
            </a:r>
            <a:r>
              <a:rPr lang="en-US" dirty="0" err="1"/>
              <a:t>sitetype</a:t>
            </a:r>
            <a:r>
              <a:rPr lang="en-US" dirty="0"/>
              <a:t>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710130" y="4229348"/>
            <a:ext cx="6425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Post-hoc shows wetland sites have higher catch overall from channel sites, but wetlands are not different from each other.</a:t>
            </a:r>
          </a:p>
          <a:p>
            <a:endParaRPr lang="en-US" dirty="0"/>
          </a:p>
          <a:p>
            <a:r>
              <a:rPr lang="en-US" dirty="0"/>
              <a:t>Earlier analyses with AIC did not support use of Year or Region as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336994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7891A9-8F60-414E-B820-B2A3B26BE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42" r="19869" b="21854"/>
          <a:stretch/>
        </p:blipFill>
        <p:spPr>
          <a:xfrm>
            <a:off x="1802764" y="3429000"/>
            <a:ext cx="5538472" cy="32010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1C53B3-5898-4216-9765-2226373EB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12" b="28198"/>
          <a:stretch/>
        </p:blipFill>
        <p:spPr>
          <a:xfrm>
            <a:off x="1702095" y="-259378"/>
            <a:ext cx="5444533" cy="3688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3F40D-798A-4ECB-92A6-F2EE4D54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BEC99-4DA0-4C2D-AB99-DCD28B679933}"/>
              </a:ext>
            </a:extLst>
          </p:cNvPr>
          <p:cNvSpPr txBox="1"/>
          <p:nvPr/>
        </p:nvSpPr>
        <p:spPr>
          <a:xfrm>
            <a:off x="3204926" y="15060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F1AF-38F5-48FF-85B0-093753867695}"/>
              </a:ext>
            </a:extLst>
          </p:cNvPr>
          <p:cNvSpPr txBox="1"/>
          <p:nvPr/>
        </p:nvSpPr>
        <p:spPr>
          <a:xfrm>
            <a:off x="4424362" y="15060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17B93-B5AD-49FF-ACC7-E5637D5F9441}"/>
              </a:ext>
            </a:extLst>
          </p:cNvPr>
          <p:cNvSpPr txBox="1"/>
          <p:nvPr/>
        </p:nvSpPr>
        <p:spPr>
          <a:xfrm>
            <a:off x="5735605" y="84324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01855-9FDB-49F4-BE5B-E43A9838E8B2}"/>
              </a:ext>
            </a:extLst>
          </p:cNvPr>
          <p:cNvSpPr txBox="1"/>
          <p:nvPr/>
        </p:nvSpPr>
        <p:spPr>
          <a:xfrm>
            <a:off x="3057289" y="47275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83295-721F-4981-A23D-BC67F142FB72}"/>
              </a:ext>
            </a:extLst>
          </p:cNvPr>
          <p:cNvSpPr txBox="1"/>
          <p:nvPr/>
        </p:nvSpPr>
        <p:spPr>
          <a:xfrm>
            <a:off x="4071872" y="45428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1030-8E9F-4863-9C53-D290C5ACA746}"/>
              </a:ext>
            </a:extLst>
          </p:cNvPr>
          <p:cNvSpPr txBox="1"/>
          <p:nvPr/>
        </p:nvSpPr>
        <p:spPr>
          <a:xfrm>
            <a:off x="5097675" y="45428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080CE-B3ED-412D-9E5D-3BBF52965FE0}"/>
              </a:ext>
            </a:extLst>
          </p:cNvPr>
          <p:cNvSpPr txBox="1"/>
          <p:nvPr/>
        </p:nvSpPr>
        <p:spPr>
          <a:xfrm>
            <a:off x="6105094" y="4618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0515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88A-56C9-4DEB-9B16-D7E5467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Multivariates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B788F-90D6-4DDC-9A17-A040E74F9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70" b="20541"/>
          <a:stretch/>
        </p:blipFill>
        <p:spPr>
          <a:xfrm>
            <a:off x="362041" y="1371486"/>
            <a:ext cx="8419917" cy="47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88A-56C9-4DEB-9B16-D7E5467D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" y="-15874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dirty="0" err="1"/>
              <a:t>Multivariates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0E74D-E3F7-45C4-B249-AE93C8FEE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06" b="19386"/>
          <a:stretch/>
        </p:blipFill>
        <p:spPr>
          <a:xfrm>
            <a:off x="2065020" y="365126"/>
            <a:ext cx="6751320" cy="67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88A-56C9-4DEB-9B16-D7E5467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2CD8-4B9A-4200-B143-750691D5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Permanova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2C487-9E88-41BD-BB4A-F5CEE9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34936"/>
              </p:ext>
            </p:extLst>
          </p:nvPr>
        </p:nvGraphicFramePr>
        <p:xfrm>
          <a:off x="922020" y="2561114"/>
          <a:ext cx="6850384" cy="24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298">
                  <a:extLst>
                    <a:ext uri="{9D8B030D-6E8A-4147-A177-3AD203B41FA5}">
                      <a16:colId xmlns:a16="http://schemas.microsoft.com/office/drawing/2014/main" val="3824889102"/>
                    </a:ext>
                  </a:extLst>
                </a:gridCol>
                <a:gridCol w="856298">
                  <a:extLst>
                    <a:ext uri="{9D8B030D-6E8A-4147-A177-3AD203B41FA5}">
                      <a16:colId xmlns:a16="http://schemas.microsoft.com/office/drawing/2014/main" val="476420039"/>
                    </a:ext>
                  </a:extLst>
                </a:gridCol>
                <a:gridCol w="856298">
                  <a:extLst>
                    <a:ext uri="{9D8B030D-6E8A-4147-A177-3AD203B41FA5}">
                      <a16:colId xmlns:a16="http://schemas.microsoft.com/office/drawing/2014/main" val="3076200972"/>
                    </a:ext>
                  </a:extLst>
                </a:gridCol>
                <a:gridCol w="856298">
                  <a:extLst>
                    <a:ext uri="{9D8B030D-6E8A-4147-A177-3AD203B41FA5}">
                      <a16:colId xmlns:a16="http://schemas.microsoft.com/office/drawing/2014/main" val="3981343532"/>
                    </a:ext>
                  </a:extLst>
                </a:gridCol>
                <a:gridCol w="856298">
                  <a:extLst>
                    <a:ext uri="{9D8B030D-6E8A-4147-A177-3AD203B41FA5}">
                      <a16:colId xmlns:a16="http://schemas.microsoft.com/office/drawing/2014/main" val="3602339648"/>
                    </a:ext>
                  </a:extLst>
                </a:gridCol>
                <a:gridCol w="856298">
                  <a:extLst>
                    <a:ext uri="{9D8B030D-6E8A-4147-A177-3AD203B41FA5}">
                      <a16:colId xmlns:a16="http://schemas.microsoft.com/office/drawing/2014/main" val="4074600669"/>
                    </a:ext>
                  </a:extLst>
                </a:gridCol>
                <a:gridCol w="856298">
                  <a:extLst>
                    <a:ext uri="{9D8B030D-6E8A-4147-A177-3AD203B41FA5}">
                      <a16:colId xmlns:a16="http://schemas.microsoft.com/office/drawing/2014/main" val="690634158"/>
                    </a:ext>
                  </a:extLst>
                </a:gridCol>
                <a:gridCol w="856298">
                  <a:extLst>
                    <a:ext uri="{9D8B030D-6E8A-4147-A177-3AD203B41FA5}">
                      <a16:colId xmlns:a16="http://schemas.microsoft.com/office/drawing/2014/main" val="17847747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SumsOfSqs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MeanSqs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F.Model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7017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6.332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11.016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432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SiteType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7.928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2.643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18.390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9666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Habitat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6.713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3.356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23.356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5100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0.778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5.416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402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58.343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0.676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884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86.32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39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0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24D1-4F9B-498D-92C7-B4FF8D9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Restoration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4A93-CC6C-4671-A446-60F9499C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1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21C8-8EC5-4641-8701-D93F68D4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species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7A6BEC-ACF1-4169-94EB-875A6CCFF1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650" y="1623854"/>
          <a:ext cx="2438400" cy="5486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766505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0369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8943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47027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Channel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34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85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Thrips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2184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711667-1501-42A0-9E35-8FE37D194EBE}"/>
              </a:ext>
            </a:extLst>
          </p:cNvPr>
          <p:cNvGraphicFramePr>
            <a:graphicFrameLocks noGrp="1"/>
          </p:cNvGraphicFramePr>
          <p:nvPr/>
        </p:nvGraphicFramePr>
        <p:xfrm>
          <a:off x="584096" y="2462546"/>
          <a:ext cx="3606800" cy="152400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2739538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382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77068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6954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Muted Tidal Wetlands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889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070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Mesoveliidae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46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Palaemonetes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255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Crangonyx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605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Hemiptera Other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009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Tipulidae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9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Vellidae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953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926E31-5413-4B41-BE9A-4056B817A6D5}"/>
              </a:ext>
            </a:extLst>
          </p:cNvPr>
          <p:cNvGraphicFramePr>
            <a:graphicFrameLocks noGrp="1"/>
          </p:cNvGraphicFramePr>
          <p:nvPr/>
        </p:nvGraphicFramePr>
        <p:xfrm>
          <a:off x="584096" y="4472146"/>
          <a:ext cx="3606800" cy="76200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970599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4248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48055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58329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Tidal Wetlands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6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352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Gnorimosphaeroma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96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Snail Other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3845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C83B78-45D7-4E83-8BD3-C1830A55D35C}"/>
              </a:ext>
            </a:extLst>
          </p:cNvPr>
          <p:cNvGraphicFramePr>
            <a:graphicFrameLocks noGrp="1"/>
          </p:cNvGraphicFramePr>
          <p:nvPr/>
        </p:nvGraphicFramePr>
        <p:xfrm>
          <a:off x="5295491" y="933937"/>
          <a:ext cx="3606800" cy="367665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9414875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6172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5437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24120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Diked Wetlands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14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831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Dytiscidae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9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Eogammarus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63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Mosquitofish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792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Gammarid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76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Corixidae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090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Prickly Sculpin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383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Threespine Stickleback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73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Americorophium spinicorne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452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Hydrophilidae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467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Fish larvae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418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Chorophiid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10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Hydrobiidae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000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Hydroscaphidae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163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Crayfish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17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Notonectidae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193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Americorophium stimpsoni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67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2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21C8-8EC5-4641-8701-D93F68D4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Groups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928FB7-3C7D-44F9-95E6-0A90F94C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77882"/>
              </p:ext>
            </p:extLst>
          </p:nvPr>
        </p:nvGraphicFramePr>
        <p:xfrm>
          <a:off x="628650" y="1690689"/>
          <a:ext cx="3086100" cy="54864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74976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86814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952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8612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Channel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3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32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Thrips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9815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FCB75-B5AE-4EE9-B0B2-A00F21CA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24635"/>
              </p:ext>
            </p:extLst>
          </p:nvPr>
        </p:nvGraphicFramePr>
        <p:xfrm>
          <a:off x="628650" y="2667794"/>
          <a:ext cx="3086100" cy="128016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4670951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52135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432364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60968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Diked Wetlands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55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503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Gammaridae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7870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Hemiptera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44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fish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337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Amphipoda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71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Lepidoptera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1844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3B3DF4-BC4A-4ECF-9407-BF9CBDB44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1602"/>
              </p:ext>
            </p:extLst>
          </p:nvPr>
        </p:nvGraphicFramePr>
        <p:xfrm>
          <a:off x="628650" y="4376419"/>
          <a:ext cx="3086100" cy="731520"/>
        </p:xfrm>
        <a:graphic>
          <a:graphicData uri="http://schemas.openxmlformats.org/drawingml/2006/table">
            <a:tbl>
              <a:tblPr/>
              <a:tblGrid>
                <a:gridCol w="1144284">
                  <a:extLst>
                    <a:ext uri="{9D8B030D-6E8A-4147-A177-3AD203B41FA5}">
                      <a16:colId xmlns:a16="http://schemas.microsoft.com/office/drawing/2014/main" val="2166636482"/>
                    </a:ext>
                  </a:extLst>
                </a:gridCol>
                <a:gridCol w="554804">
                  <a:extLst>
                    <a:ext uri="{9D8B030D-6E8A-4147-A177-3AD203B41FA5}">
                      <a16:colId xmlns:a16="http://schemas.microsoft.com/office/drawing/2014/main" val="4111231208"/>
                    </a:ext>
                  </a:extLst>
                </a:gridCol>
                <a:gridCol w="693506">
                  <a:extLst>
                    <a:ext uri="{9D8B030D-6E8A-4147-A177-3AD203B41FA5}">
                      <a16:colId xmlns:a16="http://schemas.microsoft.com/office/drawing/2014/main" val="2200696645"/>
                    </a:ext>
                  </a:extLst>
                </a:gridCol>
                <a:gridCol w="693506">
                  <a:extLst>
                    <a:ext uri="{9D8B030D-6E8A-4147-A177-3AD203B41FA5}">
                      <a16:colId xmlns:a16="http://schemas.microsoft.com/office/drawing/2014/main" val="270502207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Muted Tidal Wetlands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07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165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Decapoda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660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Diptera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986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5F666-23A9-46E6-9BAC-6269B83E4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8734"/>
              </p:ext>
            </p:extLst>
          </p:nvPr>
        </p:nvGraphicFramePr>
        <p:xfrm>
          <a:off x="4766310" y="1690689"/>
          <a:ext cx="3086100" cy="54864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996796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2675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42183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86801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Tidal Wetlands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64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5813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Isopoda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23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4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D7D-FDA7-4E2A-B258-937203E8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5078-7F82-44FE-80EB-05F7B449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changed the way we processed benthic samples this year, I’m planning on a separate analysis just of invasive clams</a:t>
            </a:r>
          </a:p>
        </p:txBody>
      </p:sp>
    </p:spTree>
    <p:extLst>
      <p:ext uri="{BB962C8B-B14F-4D97-AF65-F5344CB8AC3E}">
        <p14:creationId xmlns:p14="http://schemas.microsoft.com/office/powerpoint/2010/main" val="62388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406E-C183-4083-BDE3-DE6754DB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BC4AFA-C3ED-48F6-BF4A-F4BE53B07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496470"/>
              </p:ext>
            </p:extLst>
          </p:nvPr>
        </p:nvGraphicFramePr>
        <p:xfrm>
          <a:off x="2159000" y="4100845"/>
          <a:ext cx="4826000" cy="1920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9387179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5223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17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7599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30337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8886936"/>
                    </a:ext>
                  </a:extLst>
                </a:gridCol>
              </a:tblGrid>
              <a:tr h="20568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61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14.5212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0.00681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081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sitetypediked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-4.5199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1.5872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0.02588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92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sitetypemuted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-2.0581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0.21552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121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sitetypetidal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-0.9151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5.2824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593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Region2Confluence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-0.7101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2753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Region2Grizzly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-1.5576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13.5309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521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Region2NurseDenverton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0460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Region2SacSanJ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13.9592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402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44.4687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0.82184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70411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935D029-8410-4E6E-AC29-5FD5C643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4" y="100367"/>
            <a:ext cx="8818072" cy="34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6042-303C-406F-9BBF-77C9AFC7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FED4-4E5A-4DF7-ABAA-C6C56F493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IEP, keep it broad, don’t get into these too much, but include them in the </a:t>
            </a:r>
            <a:r>
              <a:rPr lang="en-US" dirty="0" err="1"/>
              <a:t>resport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054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A260-3AC1-471F-924B-92576328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versus Browns Versus Broad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3F92-F0B0-4E31-B0FC-BAAE41BB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0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822C-05D8-4E7F-B40C-85EE2AB1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catch GLM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CAEFBDD-0016-4CE8-9CF8-2B8E93F5E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9181" b="39987"/>
          <a:stretch/>
        </p:blipFill>
        <p:spPr>
          <a:xfrm>
            <a:off x="4921507" y="1489215"/>
            <a:ext cx="4222493" cy="253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F27255-BBE3-4A7C-B124-10191ABC0A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9996" b="39982"/>
          <a:stretch/>
        </p:blipFill>
        <p:spPr>
          <a:xfrm>
            <a:off x="628650" y="1401152"/>
            <a:ext cx="4222493" cy="2707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F895D-EF5D-4A09-BFF5-56FAEC3BB1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693" r="21410" b="38130"/>
          <a:stretch/>
        </p:blipFill>
        <p:spPr>
          <a:xfrm>
            <a:off x="126575" y="4233876"/>
            <a:ext cx="5226642" cy="2258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020F8-9EE6-4CDD-8C7A-8B289FF92BF7}"/>
              </a:ext>
            </a:extLst>
          </p:cNvPr>
          <p:cNvSpPr txBox="1"/>
          <p:nvPr/>
        </p:nvSpPr>
        <p:spPr>
          <a:xfrm>
            <a:off x="1656522" y="275466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8600D-7855-4AA2-9076-B216ABDF1AC7}"/>
              </a:ext>
            </a:extLst>
          </p:cNvPr>
          <p:cNvSpPr txBox="1"/>
          <p:nvPr/>
        </p:nvSpPr>
        <p:spPr>
          <a:xfrm>
            <a:off x="2739896" y="2542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B2814-2E43-402D-BCDD-F053FE408C17}"/>
              </a:ext>
            </a:extLst>
          </p:cNvPr>
          <p:cNvSpPr txBox="1"/>
          <p:nvPr/>
        </p:nvSpPr>
        <p:spPr>
          <a:xfrm>
            <a:off x="3795519" y="25122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5BECF-C93A-4CB6-A635-65CDD6FDFB9E}"/>
              </a:ext>
            </a:extLst>
          </p:cNvPr>
          <p:cNvSpPr txBox="1"/>
          <p:nvPr/>
        </p:nvSpPr>
        <p:spPr>
          <a:xfrm>
            <a:off x="4265506" y="45232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833B7-E64A-4283-ADAC-0EE9CB676DB0}"/>
              </a:ext>
            </a:extLst>
          </p:cNvPr>
          <p:cNvSpPr txBox="1"/>
          <p:nvPr/>
        </p:nvSpPr>
        <p:spPr>
          <a:xfrm>
            <a:off x="1482802" y="49940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7C73E-72BB-4ED4-8BAF-8F6BD2F11395}"/>
              </a:ext>
            </a:extLst>
          </p:cNvPr>
          <p:cNvSpPr txBox="1"/>
          <p:nvPr/>
        </p:nvSpPr>
        <p:spPr>
          <a:xfrm>
            <a:off x="2739896" y="499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0B5D4-05F7-4F38-A50B-7A9B862652A7}"/>
              </a:ext>
            </a:extLst>
          </p:cNvPr>
          <p:cNvSpPr txBox="1"/>
          <p:nvPr/>
        </p:nvSpPr>
        <p:spPr>
          <a:xfrm>
            <a:off x="6992620" y="239121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322E82-A111-4A52-8E5C-A1FF450F2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81974"/>
              </p:ext>
            </p:extLst>
          </p:nvPr>
        </p:nvGraphicFramePr>
        <p:xfrm>
          <a:off x="5260782" y="4376823"/>
          <a:ext cx="3849077" cy="995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326">
                  <a:extLst>
                    <a:ext uri="{9D8B030D-6E8A-4147-A177-3AD203B41FA5}">
                      <a16:colId xmlns:a16="http://schemas.microsoft.com/office/drawing/2014/main" val="3667079795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2060936797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39124913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9741557"/>
                    </a:ext>
                  </a:extLst>
                </a:gridCol>
                <a:gridCol w="493196">
                  <a:extLst>
                    <a:ext uri="{9D8B030D-6E8A-4147-A177-3AD203B41FA5}">
                      <a16:colId xmlns:a16="http://schemas.microsoft.com/office/drawing/2014/main" val="2654629156"/>
                    </a:ext>
                  </a:extLst>
                </a:gridCol>
                <a:gridCol w="710870">
                  <a:extLst>
                    <a:ext uri="{9D8B030D-6E8A-4147-A177-3AD203B41FA5}">
                      <a16:colId xmlns:a16="http://schemas.microsoft.com/office/drawing/2014/main" val="2015762086"/>
                    </a:ext>
                  </a:extLst>
                </a:gridCol>
                <a:gridCol w="500693">
                  <a:extLst>
                    <a:ext uri="{9D8B030D-6E8A-4147-A177-3AD203B41FA5}">
                      <a16:colId xmlns:a16="http://schemas.microsoft.com/office/drawing/2014/main" val="1470844453"/>
                    </a:ext>
                  </a:extLst>
                </a:gridCol>
              </a:tblGrid>
              <a:tr h="271377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0510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&lt;0.0001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1199089"/>
                  </a:ext>
                </a:extLst>
              </a:tr>
              <a:tr h="55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46.189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&lt;0.0001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34342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9022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2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67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35D9-16FE-446C-BCAC-11CC0F9F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Multivariates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75BDD-A69B-4C97-9023-BA0957E3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82" b="20181"/>
          <a:stretch/>
        </p:blipFill>
        <p:spPr>
          <a:xfrm>
            <a:off x="792480" y="2010639"/>
            <a:ext cx="6761491" cy="500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30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5D06-BE6D-4B70-8AA9-0B626B68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Multivariates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9A6943-D4C3-4122-955E-BB2ACAA3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94495"/>
              </p:ext>
            </p:extLst>
          </p:nvPr>
        </p:nvGraphicFramePr>
        <p:xfrm>
          <a:off x="4686300" y="4864259"/>
          <a:ext cx="4335783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979685299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336218915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46365894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648436533"/>
                    </a:ext>
                  </a:extLst>
                </a:gridCol>
                <a:gridCol w="590634">
                  <a:extLst>
                    <a:ext uri="{9D8B030D-6E8A-4147-A177-3AD203B41FA5}">
                      <a16:colId xmlns:a16="http://schemas.microsoft.com/office/drawing/2014/main" val="2327926671"/>
                    </a:ext>
                  </a:extLst>
                </a:gridCol>
                <a:gridCol w="499083">
                  <a:extLst>
                    <a:ext uri="{9D8B030D-6E8A-4147-A177-3AD203B41FA5}">
                      <a16:colId xmlns:a16="http://schemas.microsoft.com/office/drawing/2014/main" val="3463358940"/>
                    </a:ext>
                  </a:extLst>
                </a:gridCol>
                <a:gridCol w="499083">
                  <a:extLst>
                    <a:ext uri="{9D8B030D-6E8A-4147-A177-3AD203B41FA5}">
                      <a16:colId xmlns:a16="http://schemas.microsoft.com/office/drawing/2014/main" val="2448498245"/>
                    </a:ext>
                  </a:extLst>
                </a:gridCol>
                <a:gridCol w="499083">
                  <a:extLst>
                    <a:ext uri="{9D8B030D-6E8A-4147-A177-3AD203B41FA5}">
                      <a16:colId xmlns:a16="http://schemas.microsoft.com/office/drawing/2014/main" val="21809389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PERMANOVA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252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3.643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9.228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5550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08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8.076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492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10.265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14883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16.488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70603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0727637-D0E2-4C75-9D6E-709D31EA8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4" r="25452" b="30746"/>
          <a:stretch/>
        </p:blipFill>
        <p:spPr>
          <a:xfrm>
            <a:off x="628650" y="1333500"/>
            <a:ext cx="2961960" cy="2278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09B72-D7F2-4916-B8E7-0602D3D5D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14" r="16054" b="31516"/>
          <a:stretch/>
        </p:blipFill>
        <p:spPr>
          <a:xfrm>
            <a:off x="4133850" y="1257300"/>
            <a:ext cx="3335340" cy="227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1B580-477B-44AC-8031-8AA7975015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92" r="9725" b="30938"/>
          <a:stretch/>
        </p:blipFill>
        <p:spPr>
          <a:xfrm>
            <a:off x="628650" y="3725069"/>
            <a:ext cx="358680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7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7298-48C4-468E-AE4C-0E962027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Miner versus Prospect Versus Liberty versus Flyway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A65E-43A1-4EEB-A0AF-E4F7A476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53841" y="4885662"/>
            <a:ext cx="8543300" cy="2981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856" y="3222360"/>
            <a:ext cx="817306" cy="14881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7017" y="2610890"/>
            <a:ext cx="9184873" cy="4561903"/>
          </a:xfrm>
          <a:custGeom>
            <a:avLst/>
            <a:gdLst>
              <a:gd name="connsiteX0" fmla="*/ 0 w 9144000"/>
              <a:gd name="connsiteY0" fmla="*/ 0 h 3733800"/>
              <a:gd name="connsiteX1" fmla="*/ 9144000 w 9144000"/>
              <a:gd name="connsiteY1" fmla="*/ 0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9144000 w 9144000"/>
              <a:gd name="connsiteY1" fmla="*/ 2632364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9144000 w 9144000"/>
              <a:gd name="connsiteY1" fmla="*/ 2632364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1870364 w 9144000"/>
              <a:gd name="connsiteY1" fmla="*/ 1932709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7703127 w 9144000"/>
              <a:gd name="connsiteY2" fmla="*/ 2916382 h 3733800"/>
              <a:gd name="connsiteX3" fmla="*/ 9144000 w 9144000"/>
              <a:gd name="connsiteY3" fmla="*/ 2632364 h 3733800"/>
              <a:gd name="connsiteX4" fmla="*/ 9144000 w 9144000"/>
              <a:gd name="connsiteY4" fmla="*/ 3733800 h 3733800"/>
              <a:gd name="connsiteX5" fmla="*/ 0 w 9144000"/>
              <a:gd name="connsiteY5" fmla="*/ 3733800 h 3733800"/>
              <a:gd name="connsiteX6" fmla="*/ 0 w 9144000"/>
              <a:gd name="connsiteY6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7703127 w 9144000"/>
              <a:gd name="connsiteY2" fmla="*/ 2916382 h 3733800"/>
              <a:gd name="connsiteX3" fmla="*/ 9144000 w 9144000"/>
              <a:gd name="connsiteY3" fmla="*/ 2632364 h 3733800"/>
              <a:gd name="connsiteX4" fmla="*/ 9144000 w 9144000"/>
              <a:gd name="connsiteY4" fmla="*/ 3733800 h 3733800"/>
              <a:gd name="connsiteX5" fmla="*/ 0 w 9144000"/>
              <a:gd name="connsiteY5" fmla="*/ 3733800 h 3733800"/>
              <a:gd name="connsiteX6" fmla="*/ 0 w 9144000"/>
              <a:gd name="connsiteY6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7703127 w 9199419"/>
              <a:gd name="connsiteY2" fmla="*/ 2916382 h 3733800"/>
              <a:gd name="connsiteX3" fmla="*/ 9199419 w 9199419"/>
              <a:gd name="connsiteY3" fmla="*/ 2978728 h 3733800"/>
              <a:gd name="connsiteX4" fmla="*/ 9144000 w 9199419"/>
              <a:gd name="connsiteY4" fmla="*/ 3733800 h 3733800"/>
              <a:gd name="connsiteX5" fmla="*/ 0 w 9199419"/>
              <a:gd name="connsiteY5" fmla="*/ 3733800 h 3733800"/>
              <a:gd name="connsiteX6" fmla="*/ 0 w 9199419"/>
              <a:gd name="connsiteY6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6483927 w 9199419"/>
              <a:gd name="connsiteY2" fmla="*/ 2493818 h 3733800"/>
              <a:gd name="connsiteX3" fmla="*/ 7703127 w 9199419"/>
              <a:gd name="connsiteY3" fmla="*/ 2916382 h 3733800"/>
              <a:gd name="connsiteX4" fmla="*/ 9199419 w 9199419"/>
              <a:gd name="connsiteY4" fmla="*/ 2978728 h 3733800"/>
              <a:gd name="connsiteX5" fmla="*/ 9144000 w 9199419"/>
              <a:gd name="connsiteY5" fmla="*/ 3733800 h 3733800"/>
              <a:gd name="connsiteX6" fmla="*/ 0 w 9199419"/>
              <a:gd name="connsiteY6" fmla="*/ 3733800 h 3733800"/>
              <a:gd name="connsiteX7" fmla="*/ 0 w 9199419"/>
              <a:gd name="connsiteY7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544291 w 9199419"/>
              <a:gd name="connsiteY2" fmla="*/ 2549236 h 3733800"/>
              <a:gd name="connsiteX3" fmla="*/ 6483927 w 9199419"/>
              <a:gd name="connsiteY3" fmla="*/ 2493818 h 3733800"/>
              <a:gd name="connsiteX4" fmla="*/ 7703127 w 9199419"/>
              <a:gd name="connsiteY4" fmla="*/ 2916382 h 3733800"/>
              <a:gd name="connsiteX5" fmla="*/ 9199419 w 9199419"/>
              <a:gd name="connsiteY5" fmla="*/ 2978728 h 3733800"/>
              <a:gd name="connsiteX6" fmla="*/ 9144000 w 9199419"/>
              <a:gd name="connsiteY6" fmla="*/ 3733800 h 3733800"/>
              <a:gd name="connsiteX7" fmla="*/ 0 w 9199419"/>
              <a:gd name="connsiteY7" fmla="*/ 3733800 h 3733800"/>
              <a:gd name="connsiteX8" fmla="*/ 0 w 9199419"/>
              <a:gd name="connsiteY8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544291 w 9199419"/>
              <a:gd name="connsiteY2" fmla="*/ 2549236 h 3733800"/>
              <a:gd name="connsiteX3" fmla="*/ 4946073 w 9199419"/>
              <a:gd name="connsiteY3" fmla="*/ 2327563 h 3733800"/>
              <a:gd name="connsiteX4" fmla="*/ 6483927 w 9199419"/>
              <a:gd name="connsiteY4" fmla="*/ 2493818 h 3733800"/>
              <a:gd name="connsiteX5" fmla="*/ 7703127 w 9199419"/>
              <a:gd name="connsiteY5" fmla="*/ 2916382 h 3733800"/>
              <a:gd name="connsiteX6" fmla="*/ 9199419 w 9199419"/>
              <a:gd name="connsiteY6" fmla="*/ 2978728 h 3733800"/>
              <a:gd name="connsiteX7" fmla="*/ 9144000 w 9199419"/>
              <a:gd name="connsiteY7" fmla="*/ 3733800 h 3733800"/>
              <a:gd name="connsiteX8" fmla="*/ 0 w 9199419"/>
              <a:gd name="connsiteY8" fmla="*/ 3733800 h 3733800"/>
              <a:gd name="connsiteX9" fmla="*/ 0 w 9199419"/>
              <a:gd name="connsiteY9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100945 w 9199419"/>
              <a:gd name="connsiteY2" fmla="*/ 2258291 h 3733800"/>
              <a:gd name="connsiteX3" fmla="*/ 4544291 w 9199419"/>
              <a:gd name="connsiteY3" fmla="*/ 2549236 h 3733800"/>
              <a:gd name="connsiteX4" fmla="*/ 4946073 w 9199419"/>
              <a:gd name="connsiteY4" fmla="*/ 2327563 h 3733800"/>
              <a:gd name="connsiteX5" fmla="*/ 6483927 w 9199419"/>
              <a:gd name="connsiteY5" fmla="*/ 2493818 h 3733800"/>
              <a:gd name="connsiteX6" fmla="*/ 7703127 w 9199419"/>
              <a:gd name="connsiteY6" fmla="*/ 2916382 h 3733800"/>
              <a:gd name="connsiteX7" fmla="*/ 9199419 w 9199419"/>
              <a:gd name="connsiteY7" fmla="*/ 2978728 h 3733800"/>
              <a:gd name="connsiteX8" fmla="*/ 9144000 w 9199419"/>
              <a:gd name="connsiteY8" fmla="*/ 3733800 h 3733800"/>
              <a:gd name="connsiteX9" fmla="*/ 0 w 9199419"/>
              <a:gd name="connsiteY9" fmla="*/ 3733800 h 3733800"/>
              <a:gd name="connsiteX10" fmla="*/ 0 w 9199419"/>
              <a:gd name="connsiteY10" fmla="*/ 0 h 3733800"/>
              <a:gd name="connsiteX0" fmla="*/ 0 w 9227128"/>
              <a:gd name="connsiteY0" fmla="*/ 0 h 2793822"/>
              <a:gd name="connsiteX1" fmla="*/ 2119746 w 9227128"/>
              <a:gd name="connsiteY1" fmla="*/ 715640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4973782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4973782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5167746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5167746 w 9227128"/>
              <a:gd name="connsiteY4" fmla="*/ 1387585 h 2793822"/>
              <a:gd name="connsiteX5" fmla="*/ 6511636 w 9227128"/>
              <a:gd name="connsiteY5" fmla="*/ 1626949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361670"/>
              <a:gd name="connsiteX1" fmla="*/ 1898073 w 9227128"/>
              <a:gd name="connsiteY1" fmla="*/ 575925 h 2361670"/>
              <a:gd name="connsiteX2" fmla="*/ 4128654 w 9227128"/>
              <a:gd name="connsiteY2" fmla="*/ 886161 h 2361670"/>
              <a:gd name="connsiteX3" fmla="*/ 4572000 w 9227128"/>
              <a:gd name="connsiteY3" fmla="*/ 1177106 h 2361670"/>
              <a:gd name="connsiteX4" fmla="*/ 5167746 w 9227128"/>
              <a:gd name="connsiteY4" fmla="*/ 955433 h 2361670"/>
              <a:gd name="connsiteX5" fmla="*/ 6511636 w 9227128"/>
              <a:gd name="connsiteY5" fmla="*/ 1194797 h 2361670"/>
              <a:gd name="connsiteX6" fmla="*/ 7730836 w 9227128"/>
              <a:gd name="connsiteY6" fmla="*/ 1544252 h 2361670"/>
              <a:gd name="connsiteX7" fmla="*/ 9227128 w 9227128"/>
              <a:gd name="connsiteY7" fmla="*/ 1606598 h 2361670"/>
              <a:gd name="connsiteX8" fmla="*/ 9171709 w 9227128"/>
              <a:gd name="connsiteY8" fmla="*/ 2361670 h 2361670"/>
              <a:gd name="connsiteX9" fmla="*/ 27709 w 9227128"/>
              <a:gd name="connsiteY9" fmla="*/ 2361670 h 2361670"/>
              <a:gd name="connsiteX10" fmla="*/ 0 w 9227128"/>
              <a:gd name="connsiteY10" fmla="*/ 0 h 2361670"/>
              <a:gd name="connsiteX0" fmla="*/ 0 w 9171710"/>
              <a:gd name="connsiteY0" fmla="*/ 0 h 2361670"/>
              <a:gd name="connsiteX1" fmla="*/ 1898073 w 9171710"/>
              <a:gd name="connsiteY1" fmla="*/ 575925 h 2361670"/>
              <a:gd name="connsiteX2" fmla="*/ 4128654 w 9171710"/>
              <a:gd name="connsiteY2" fmla="*/ 886161 h 2361670"/>
              <a:gd name="connsiteX3" fmla="*/ 4572000 w 9171710"/>
              <a:gd name="connsiteY3" fmla="*/ 1177106 h 2361670"/>
              <a:gd name="connsiteX4" fmla="*/ 5167746 w 9171710"/>
              <a:gd name="connsiteY4" fmla="*/ 955433 h 2361670"/>
              <a:gd name="connsiteX5" fmla="*/ 6511636 w 9171710"/>
              <a:gd name="connsiteY5" fmla="*/ 1194797 h 2361670"/>
              <a:gd name="connsiteX6" fmla="*/ 7730836 w 9171710"/>
              <a:gd name="connsiteY6" fmla="*/ 1544252 h 2361670"/>
              <a:gd name="connsiteX7" fmla="*/ 9171710 w 9171710"/>
              <a:gd name="connsiteY7" fmla="*/ 1652088 h 2361670"/>
              <a:gd name="connsiteX8" fmla="*/ 9171709 w 9171710"/>
              <a:gd name="connsiteY8" fmla="*/ 2361670 h 2361670"/>
              <a:gd name="connsiteX9" fmla="*/ 27709 w 9171710"/>
              <a:gd name="connsiteY9" fmla="*/ 2361670 h 2361670"/>
              <a:gd name="connsiteX10" fmla="*/ 0 w 9171710"/>
              <a:gd name="connsiteY10" fmla="*/ 0 h 2361670"/>
              <a:gd name="connsiteX0" fmla="*/ 0 w 9171710"/>
              <a:gd name="connsiteY0" fmla="*/ 0 h 2361670"/>
              <a:gd name="connsiteX1" fmla="*/ 1898073 w 9171710"/>
              <a:gd name="connsiteY1" fmla="*/ 575925 h 2361670"/>
              <a:gd name="connsiteX2" fmla="*/ 4128654 w 9171710"/>
              <a:gd name="connsiteY2" fmla="*/ 886161 h 2361670"/>
              <a:gd name="connsiteX3" fmla="*/ 4572000 w 9171710"/>
              <a:gd name="connsiteY3" fmla="*/ 1177106 h 2361670"/>
              <a:gd name="connsiteX4" fmla="*/ 5167746 w 9171710"/>
              <a:gd name="connsiteY4" fmla="*/ 955433 h 2361670"/>
              <a:gd name="connsiteX5" fmla="*/ 6511636 w 9171710"/>
              <a:gd name="connsiteY5" fmla="*/ 1194797 h 2361670"/>
              <a:gd name="connsiteX6" fmla="*/ 7730836 w 9171710"/>
              <a:gd name="connsiteY6" fmla="*/ 1544252 h 2361670"/>
              <a:gd name="connsiteX7" fmla="*/ 9171710 w 9171710"/>
              <a:gd name="connsiteY7" fmla="*/ 1652088 h 2361670"/>
              <a:gd name="connsiteX8" fmla="*/ 9171709 w 9171710"/>
              <a:gd name="connsiteY8" fmla="*/ 2361670 h 2361670"/>
              <a:gd name="connsiteX9" fmla="*/ 27709 w 9171710"/>
              <a:gd name="connsiteY9" fmla="*/ 2361670 h 2361670"/>
              <a:gd name="connsiteX10" fmla="*/ 0 w 9171710"/>
              <a:gd name="connsiteY10" fmla="*/ 0 h 2361670"/>
              <a:gd name="connsiteX0" fmla="*/ 0 w 9185565"/>
              <a:gd name="connsiteY0" fmla="*/ 0 h 2361670"/>
              <a:gd name="connsiteX1" fmla="*/ 1898073 w 9185565"/>
              <a:gd name="connsiteY1" fmla="*/ 575925 h 2361670"/>
              <a:gd name="connsiteX2" fmla="*/ 4128654 w 9185565"/>
              <a:gd name="connsiteY2" fmla="*/ 886161 h 2361670"/>
              <a:gd name="connsiteX3" fmla="*/ 4572000 w 9185565"/>
              <a:gd name="connsiteY3" fmla="*/ 1177106 h 2361670"/>
              <a:gd name="connsiteX4" fmla="*/ 5167746 w 9185565"/>
              <a:gd name="connsiteY4" fmla="*/ 955433 h 2361670"/>
              <a:gd name="connsiteX5" fmla="*/ 6511636 w 9185565"/>
              <a:gd name="connsiteY5" fmla="*/ 1194797 h 2361670"/>
              <a:gd name="connsiteX6" fmla="*/ 7730836 w 9185565"/>
              <a:gd name="connsiteY6" fmla="*/ 1544252 h 2361670"/>
              <a:gd name="connsiteX7" fmla="*/ 9185565 w 9185565"/>
              <a:gd name="connsiteY7" fmla="*/ 1871955 h 2361670"/>
              <a:gd name="connsiteX8" fmla="*/ 9171709 w 9185565"/>
              <a:gd name="connsiteY8" fmla="*/ 2361670 h 2361670"/>
              <a:gd name="connsiteX9" fmla="*/ 27709 w 9185565"/>
              <a:gd name="connsiteY9" fmla="*/ 2361670 h 2361670"/>
              <a:gd name="connsiteX10" fmla="*/ 0 w 9185565"/>
              <a:gd name="connsiteY10" fmla="*/ 0 h 2361670"/>
              <a:gd name="connsiteX0" fmla="*/ 684744 w 9157856"/>
              <a:gd name="connsiteY0" fmla="*/ 0 h 2141804"/>
              <a:gd name="connsiteX1" fmla="*/ 1870364 w 9157856"/>
              <a:gd name="connsiteY1" fmla="*/ 356059 h 2141804"/>
              <a:gd name="connsiteX2" fmla="*/ 4100945 w 9157856"/>
              <a:gd name="connsiteY2" fmla="*/ 666295 h 2141804"/>
              <a:gd name="connsiteX3" fmla="*/ 4544291 w 9157856"/>
              <a:gd name="connsiteY3" fmla="*/ 957240 h 2141804"/>
              <a:gd name="connsiteX4" fmla="*/ 5140037 w 9157856"/>
              <a:gd name="connsiteY4" fmla="*/ 735567 h 2141804"/>
              <a:gd name="connsiteX5" fmla="*/ 6483927 w 9157856"/>
              <a:gd name="connsiteY5" fmla="*/ 974931 h 2141804"/>
              <a:gd name="connsiteX6" fmla="*/ 7703127 w 9157856"/>
              <a:gd name="connsiteY6" fmla="*/ 1324386 h 2141804"/>
              <a:gd name="connsiteX7" fmla="*/ 9157856 w 9157856"/>
              <a:gd name="connsiteY7" fmla="*/ 1652089 h 2141804"/>
              <a:gd name="connsiteX8" fmla="*/ 9144000 w 9157856"/>
              <a:gd name="connsiteY8" fmla="*/ 2141804 h 2141804"/>
              <a:gd name="connsiteX9" fmla="*/ 0 w 9157856"/>
              <a:gd name="connsiteY9" fmla="*/ 2141804 h 2141804"/>
              <a:gd name="connsiteX10" fmla="*/ 684744 w 9157856"/>
              <a:gd name="connsiteY10" fmla="*/ 0 h 2141804"/>
              <a:gd name="connsiteX0" fmla="*/ 0 w 8473112"/>
              <a:gd name="connsiteY0" fmla="*/ 0 h 2141804"/>
              <a:gd name="connsiteX1" fmla="*/ 1185620 w 8473112"/>
              <a:gd name="connsiteY1" fmla="*/ 356059 h 2141804"/>
              <a:gd name="connsiteX2" fmla="*/ 3416201 w 8473112"/>
              <a:gd name="connsiteY2" fmla="*/ 666295 h 2141804"/>
              <a:gd name="connsiteX3" fmla="*/ 3859547 w 8473112"/>
              <a:gd name="connsiteY3" fmla="*/ 957240 h 2141804"/>
              <a:gd name="connsiteX4" fmla="*/ 4455293 w 8473112"/>
              <a:gd name="connsiteY4" fmla="*/ 735567 h 2141804"/>
              <a:gd name="connsiteX5" fmla="*/ 5799183 w 8473112"/>
              <a:gd name="connsiteY5" fmla="*/ 974931 h 2141804"/>
              <a:gd name="connsiteX6" fmla="*/ 7018383 w 8473112"/>
              <a:gd name="connsiteY6" fmla="*/ 1324386 h 2141804"/>
              <a:gd name="connsiteX7" fmla="*/ 8473112 w 8473112"/>
              <a:gd name="connsiteY7" fmla="*/ 1652089 h 2141804"/>
              <a:gd name="connsiteX8" fmla="*/ 8459256 w 8473112"/>
              <a:gd name="connsiteY8" fmla="*/ 2141804 h 2141804"/>
              <a:gd name="connsiteX9" fmla="*/ 53155 w 8473112"/>
              <a:gd name="connsiteY9" fmla="*/ 2141804 h 2141804"/>
              <a:gd name="connsiteX10" fmla="*/ 0 w 8473112"/>
              <a:gd name="connsiteY10" fmla="*/ 0 h 2141804"/>
              <a:gd name="connsiteX0" fmla="*/ 0 w 8473112"/>
              <a:gd name="connsiteY0" fmla="*/ 0 h 2096315"/>
              <a:gd name="connsiteX1" fmla="*/ 1185620 w 8473112"/>
              <a:gd name="connsiteY1" fmla="*/ 310570 h 2096315"/>
              <a:gd name="connsiteX2" fmla="*/ 3416201 w 8473112"/>
              <a:gd name="connsiteY2" fmla="*/ 620806 h 2096315"/>
              <a:gd name="connsiteX3" fmla="*/ 3859547 w 8473112"/>
              <a:gd name="connsiteY3" fmla="*/ 911751 h 2096315"/>
              <a:gd name="connsiteX4" fmla="*/ 4455293 w 8473112"/>
              <a:gd name="connsiteY4" fmla="*/ 690078 h 2096315"/>
              <a:gd name="connsiteX5" fmla="*/ 5799183 w 8473112"/>
              <a:gd name="connsiteY5" fmla="*/ 929442 h 2096315"/>
              <a:gd name="connsiteX6" fmla="*/ 7018383 w 8473112"/>
              <a:gd name="connsiteY6" fmla="*/ 1278897 h 2096315"/>
              <a:gd name="connsiteX7" fmla="*/ 8473112 w 8473112"/>
              <a:gd name="connsiteY7" fmla="*/ 1606600 h 2096315"/>
              <a:gd name="connsiteX8" fmla="*/ 8459256 w 8473112"/>
              <a:gd name="connsiteY8" fmla="*/ 2096315 h 2096315"/>
              <a:gd name="connsiteX9" fmla="*/ 53155 w 8473112"/>
              <a:gd name="connsiteY9" fmla="*/ 2096315 h 2096315"/>
              <a:gd name="connsiteX10" fmla="*/ 0 w 8473112"/>
              <a:gd name="connsiteY10" fmla="*/ 0 h 2096315"/>
              <a:gd name="connsiteX0" fmla="*/ 0 w 9559578"/>
              <a:gd name="connsiteY0" fmla="*/ 0 h 2096315"/>
              <a:gd name="connsiteX1" fmla="*/ 1185620 w 9559578"/>
              <a:gd name="connsiteY1" fmla="*/ 310570 h 2096315"/>
              <a:gd name="connsiteX2" fmla="*/ 3416201 w 9559578"/>
              <a:gd name="connsiteY2" fmla="*/ 620806 h 2096315"/>
              <a:gd name="connsiteX3" fmla="*/ 3859547 w 9559578"/>
              <a:gd name="connsiteY3" fmla="*/ 911751 h 2096315"/>
              <a:gd name="connsiteX4" fmla="*/ 4455293 w 9559578"/>
              <a:gd name="connsiteY4" fmla="*/ 690078 h 2096315"/>
              <a:gd name="connsiteX5" fmla="*/ 5799183 w 9559578"/>
              <a:gd name="connsiteY5" fmla="*/ 929442 h 2096315"/>
              <a:gd name="connsiteX6" fmla="*/ 7018383 w 9559578"/>
              <a:gd name="connsiteY6" fmla="*/ 1278897 h 2096315"/>
              <a:gd name="connsiteX7" fmla="*/ 9559578 w 9559578"/>
              <a:gd name="connsiteY7" fmla="*/ 1606600 h 2096315"/>
              <a:gd name="connsiteX8" fmla="*/ 8459256 w 9559578"/>
              <a:gd name="connsiteY8" fmla="*/ 2096315 h 2096315"/>
              <a:gd name="connsiteX9" fmla="*/ 53155 w 9559578"/>
              <a:gd name="connsiteY9" fmla="*/ 2096315 h 2096315"/>
              <a:gd name="connsiteX10" fmla="*/ 0 w 9559578"/>
              <a:gd name="connsiteY10" fmla="*/ 0 h 2096315"/>
              <a:gd name="connsiteX0" fmla="*/ 0 w 9559578"/>
              <a:gd name="connsiteY0" fmla="*/ 0 h 2103897"/>
              <a:gd name="connsiteX1" fmla="*/ 1185620 w 9559578"/>
              <a:gd name="connsiteY1" fmla="*/ 310570 h 2103897"/>
              <a:gd name="connsiteX2" fmla="*/ 3416201 w 9559578"/>
              <a:gd name="connsiteY2" fmla="*/ 620806 h 2103897"/>
              <a:gd name="connsiteX3" fmla="*/ 3859547 w 9559578"/>
              <a:gd name="connsiteY3" fmla="*/ 911751 h 2103897"/>
              <a:gd name="connsiteX4" fmla="*/ 4455293 w 9559578"/>
              <a:gd name="connsiteY4" fmla="*/ 690078 h 2103897"/>
              <a:gd name="connsiteX5" fmla="*/ 5799183 w 9559578"/>
              <a:gd name="connsiteY5" fmla="*/ 929442 h 2103897"/>
              <a:gd name="connsiteX6" fmla="*/ 7018383 w 9559578"/>
              <a:gd name="connsiteY6" fmla="*/ 1278897 h 2103897"/>
              <a:gd name="connsiteX7" fmla="*/ 9559578 w 9559578"/>
              <a:gd name="connsiteY7" fmla="*/ 1606600 h 2103897"/>
              <a:gd name="connsiteX8" fmla="*/ 9545722 w 9559578"/>
              <a:gd name="connsiteY8" fmla="*/ 2103897 h 2103897"/>
              <a:gd name="connsiteX9" fmla="*/ 53155 w 9559578"/>
              <a:gd name="connsiteY9" fmla="*/ 2096315 h 2103897"/>
              <a:gd name="connsiteX10" fmla="*/ 0 w 9559578"/>
              <a:gd name="connsiteY10" fmla="*/ 0 h 2103897"/>
              <a:gd name="connsiteX0" fmla="*/ 768320 w 9506423"/>
              <a:gd name="connsiteY0" fmla="*/ 0 h 1921938"/>
              <a:gd name="connsiteX1" fmla="*/ 1132465 w 9506423"/>
              <a:gd name="connsiteY1" fmla="*/ 128611 h 1921938"/>
              <a:gd name="connsiteX2" fmla="*/ 3363046 w 9506423"/>
              <a:gd name="connsiteY2" fmla="*/ 438847 h 1921938"/>
              <a:gd name="connsiteX3" fmla="*/ 3806392 w 9506423"/>
              <a:gd name="connsiteY3" fmla="*/ 729792 h 1921938"/>
              <a:gd name="connsiteX4" fmla="*/ 4402138 w 9506423"/>
              <a:gd name="connsiteY4" fmla="*/ 508119 h 1921938"/>
              <a:gd name="connsiteX5" fmla="*/ 5746028 w 9506423"/>
              <a:gd name="connsiteY5" fmla="*/ 747483 h 1921938"/>
              <a:gd name="connsiteX6" fmla="*/ 6965228 w 9506423"/>
              <a:gd name="connsiteY6" fmla="*/ 1096938 h 1921938"/>
              <a:gd name="connsiteX7" fmla="*/ 9506423 w 9506423"/>
              <a:gd name="connsiteY7" fmla="*/ 1424641 h 1921938"/>
              <a:gd name="connsiteX8" fmla="*/ 9492567 w 9506423"/>
              <a:gd name="connsiteY8" fmla="*/ 1921938 h 1921938"/>
              <a:gd name="connsiteX9" fmla="*/ 0 w 9506423"/>
              <a:gd name="connsiteY9" fmla="*/ 1914356 h 1921938"/>
              <a:gd name="connsiteX10" fmla="*/ 768320 w 9506423"/>
              <a:gd name="connsiteY10" fmla="*/ 0 h 1921938"/>
              <a:gd name="connsiteX0" fmla="*/ 0 w 8738103"/>
              <a:gd name="connsiteY0" fmla="*/ 0 h 1921938"/>
              <a:gd name="connsiteX1" fmla="*/ 364145 w 8738103"/>
              <a:gd name="connsiteY1" fmla="*/ 128611 h 1921938"/>
              <a:gd name="connsiteX2" fmla="*/ 2594726 w 8738103"/>
              <a:gd name="connsiteY2" fmla="*/ 438847 h 1921938"/>
              <a:gd name="connsiteX3" fmla="*/ 3038072 w 8738103"/>
              <a:gd name="connsiteY3" fmla="*/ 729792 h 1921938"/>
              <a:gd name="connsiteX4" fmla="*/ 3633818 w 8738103"/>
              <a:gd name="connsiteY4" fmla="*/ 508119 h 1921938"/>
              <a:gd name="connsiteX5" fmla="*/ 4977708 w 8738103"/>
              <a:gd name="connsiteY5" fmla="*/ 747483 h 1921938"/>
              <a:gd name="connsiteX6" fmla="*/ 6196908 w 8738103"/>
              <a:gd name="connsiteY6" fmla="*/ 1096938 h 1921938"/>
              <a:gd name="connsiteX7" fmla="*/ 8738103 w 8738103"/>
              <a:gd name="connsiteY7" fmla="*/ 1424641 h 1921938"/>
              <a:gd name="connsiteX8" fmla="*/ 8724247 w 8738103"/>
              <a:gd name="connsiteY8" fmla="*/ 1921938 h 1921938"/>
              <a:gd name="connsiteX9" fmla="*/ 53155 w 8738103"/>
              <a:gd name="connsiteY9" fmla="*/ 1914356 h 1921938"/>
              <a:gd name="connsiteX10" fmla="*/ 0 w 8738103"/>
              <a:gd name="connsiteY10" fmla="*/ 0 h 1921938"/>
              <a:gd name="connsiteX0" fmla="*/ 26342 w 8764445"/>
              <a:gd name="connsiteY0" fmla="*/ 0 h 1959846"/>
              <a:gd name="connsiteX1" fmla="*/ 390487 w 8764445"/>
              <a:gd name="connsiteY1" fmla="*/ 128611 h 1959846"/>
              <a:gd name="connsiteX2" fmla="*/ 2621068 w 8764445"/>
              <a:gd name="connsiteY2" fmla="*/ 438847 h 1959846"/>
              <a:gd name="connsiteX3" fmla="*/ 3064414 w 8764445"/>
              <a:gd name="connsiteY3" fmla="*/ 729792 h 1959846"/>
              <a:gd name="connsiteX4" fmla="*/ 3660160 w 8764445"/>
              <a:gd name="connsiteY4" fmla="*/ 508119 h 1959846"/>
              <a:gd name="connsiteX5" fmla="*/ 5004050 w 8764445"/>
              <a:gd name="connsiteY5" fmla="*/ 747483 h 1959846"/>
              <a:gd name="connsiteX6" fmla="*/ 6223250 w 8764445"/>
              <a:gd name="connsiteY6" fmla="*/ 1096938 h 1959846"/>
              <a:gd name="connsiteX7" fmla="*/ 8764445 w 8764445"/>
              <a:gd name="connsiteY7" fmla="*/ 1424641 h 1959846"/>
              <a:gd name="connsiteX8" fmla="*/ 8750589 w 8764445"/>
              <a:gd name="connsiteY8" fmla="*/ 1921938 h 1959846"/>
              <a:gd name="connsiteX9" fmla="*/ 0 w 8764445"/>
              <a:gd name="connsiteY9" fmla="*/ 1959846 h 1959846"/>
              <a:gd name="connsiteX10" fmla="*/ 26342 w 8764445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647725 w 8791102"/>
              <a:gd name="connsiteY2" fmla="*/ 438847 h 1959846"/>
              <a:gd name="connsiteX3" fmla="*/ 3091071 w 8791102"/>
              <a:gd name="connsiteY3" fmla="*/ 729792 h 1959846"/>
              <a:gd name="connsiteX4" fmla="*/ 3686817 w 8791102"/>
              <a:gd name="connsiteY4" fmla="*/ 508119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86817 w 8791102"/>
              <a:gd name="connsiteY4" fmla="*/ 508119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73567 w 8791102"/>
              <a:gd name="connsiteY4" fmla="*/ 568772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73567 w 8791102"/>
              <a:gd name="connsiteY4" fmla="*/ 568772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3091071 w 8791102"/>
              <a:gd name="connsiteY2" fmla="*/ 729792 h 1959846"/>
              <a:gd name="connsiteX3" fmla="*/ 3673567 w 8791102"/>
              <a:gd name="connsiteY3" fmla="*/ 568772 h 1959846"/>
              <a:gd name="connsiteX4" fmla="*/ 5030707 w 8791102"/>
              <a:gd name="connsiteY4" fmla="*/ 747483 h 1959846"/>
              <a:gd name="connsiteX5" fmla="*/ 6249907 w 8791102"/>
              <a:gd name="connsiteY5" fmla="*/ 1096938 h 1959846"/>
              <a:gd name="connsiteX6" fmla="*/ 8791102 w 8791102"/>
              <a:gd name="connsiteY6" fmla="*/ 1424641 h 1959846"/>
              <a:gd name="connsiteX7" fmla="*/ 8777246 w 8791102"/>
              <a:gd name="connsiteY7" fmla="*/ 1921938 h 1959846"/>
              <a:gd name="connsiteX8" fmla="*/ 26657 w 8791102"/>
              <a:gd name="connsiteY8" fmla="*/ 1959846 h 1959846"/>
              <a:gd name="connsiteX9" fmla="*/ 0 w 8791102"/>
              <a:gd name="connsiteY9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3091071 w 8791102"/>
              <a:gd name="connsiteY2" fmla="*/ 729792 h 1959846"/>
              <a:gd name="connsiteX3" fmla="*/ 5030707 w 8791102"/>
              <a:gd name="connsiteY3" fmla="*/ 747483 h 1959846"/>
              <a:gd name="connsiteX4" fmla="*/ 6249907 w 8791102"/>
              <a:gd name="connsiteY4" fmla="*/ 1096938 h 1959846"/>
              <a:gd name="connsiteX5" fmla="*/ 8791102 w 8791102"/>
              <a:gd name="connsiteY5" fmla="*/ 1424641 h 1959846"/>
              <a:gd name="connsiteX6" fmla="*/ 8777246 w 8791102"/>
              <a:gd name="connsiteY6" fmla="*/ 1921938 h 1959846"/>
              <a:gd name="connsiteX7" fmla="*/ 26657 w 8791102"/>
              <a:gd name="connsiteY7" fmla="*/ 1959846 h 1959846"/>
              <a:gd name="connsiteX8" fmla="*/ 0 w 8791102"/>
              <a:gd name="connsiteY8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3200381 w 8791102"/>
              <a:gd name="connsiteY2" fmla="*/ 1142611 h 1959846"/>
              <a:gd name="connsiteX3" fmla="*/ 5030707 w 8791102"/>
              <a:gd name="connsiteY3" fmla="*/ 747483 h 1959846"/>
              <a:gd name="connsiteX4" fmla="*/ 6249907 w 8791102"/>
              <a:gd name="connsiteY4" fmla="*/ 1096938 h 1959846"/>
              <a:gd name="connsiteX5" fmla="*/ 8791102 w 8791102"/>
              <a:gd name="connsiteY5" fmla="*/ 1424641 h 1959846"/>
              <a:gd name="connsiteX6" fmla="*/ 8777246 w 8791102"/>
              <a:gd name="connsiteY6" fmla="*/ 1921938 h 1959846"/>
              <a:gd name="connsiteX7" fmla="*/ 26657 w 8791102"/>
              <a:gd name="connsiteY7" fmla="*/ 1959846 h 1959846"/>
              <a:gd name="connsiteX8" fmla="*/ 0 w 8791102"/>
              <a:gd name="connsiteY8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3200381 w 8791102"/>
              <a:gd name="connsiteY2" fmla="*/ 1142611 h 1959846"/>
              <a:gd name="connsiteX3" fmla="*/ 5081718 w 8791102"/>
              <a:gd name="connsiteY3" fmla="*/ 1473043 h 1959846"/>
              <a:gd name="connsiteX4" fmla="*/ 6249907 w 8791102"/>
              <a:gd name="connsiteY4" fmla="*/ 1096938 h 1959846"/>
              <a:gd name="connsiteX5" fmla="*/ 8791102 w 8791102"/>
              <a:gd name="connsiteY5" fmla="*/ 1424641 h 1959846"/>
              <a:gd name="connsiteX6" fmla="*/ 8777246 w 8791102"/>
              <a:gd name="connsiteY6" fmla="*/ 1921938 h 1959846"/>
              <a:gd name="connsiteX7" fmla="*/ 26657 w 8791102"/>
              <a:gd name="connsiteY7" fmla="*/ 1959846 h 1959846"/>
              <a:gd name="connsiteX8" fmla="*/ 0 w 8791102"/>
              <a:gd name="connsiteY8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3200381 w 8791102"/>
              <a:gd name="connsiteY2" fmla="*/ 1142611 h 1959846"/>
              <a:gd name="connsiteX3" fmla="*/ 5081718 w 8791102"/>
              <a:gd name="connsiteY3" fmla="*/ 1473043 h 1959846"/>
              <a:gd name="connsiteX4" fmla="*/ 6249907 w 8791102"/>
              <a:gd name="connsiteY4" fmla="*/ 1096938 h 1959846"/>
              <a:gd name="connsiteX5" fmla="*/ 8791102 w 8791102"/>
              <a:gd name="connsiteY5" fmla="*/ 73598 h 1959846"/>
              <a:gd name="connsiteX6" fmla="*/ 8777246 w 8791102"/>
              <a:gd name="connsiteY6" fmla="*/ 1921938 h 1959846"/>
              <a:gd name="connsiteX7" fmla="*/ 26657 w 8791102"/>
              <a:gd name="connsiteY7" fmla="*/ 1959846 h 1959846"/>
              <a:gd name="connsiteX8" fmla="*/ 0 w 8791102"/>
              <a:gd name="connsiteY8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3200381 w 8791102"/>
              <a:gd name="connsiteY2" fmla="*/ 1142611 h 1959846"/>
              <a:gd name="connsiteX3" fmla="*/ 5081718 w 8791102"/>
              <a:gd name="connsiteY3" fmla="*/ 1473043 h 1959846"/>
              <a:gd name="connsiteX4" fmla="*/ 6723580 w 8791102"/>
              <a:gd name="connsiteY4" fmla="*/ 1505586 h 1959846"/>
              <a:gd name="connsiteX5" fmla="*/ 8791102 w 8791102"/>
              <a:gd name="connsiteY5" fmla="*/ 73598 h 1959846"/>
              <a:gd name="connsiteX6" fmla="*/ 8777246 w 8791102"/>
              <a:gd name="connsiteY6" fmla="*/ 1921938 h 1959846"/>
              <a:gd name="connsiteX7" fmla="*/ 26657 w 8791102"/>
              <a:gd name="connsiteY7" fmla="*/ 1959846 h 1959846"/>
              <a:gd name="connsiteX8" fmla="*/ 0 w 8791102"/>
              <a:gd name="connsiteY8" fmla="*/ 0 h 1959846"/>
              <a:gd name="connsiteX0" fmla="*/ 0 w 8791102"/>
              <a:gd name="connsiteY0" fmla="*/ 0 h 2101912"/>
              <a:gd name="connsiteX1" fmla="*/ 417144 w 8791102"/>
              <a:gd name="connsiteY1" fmla="*/ 128611 h 2101912"/>
              <a:gd name="connsiteX2" fmla="*/ 3200381 w 8791102"/>
              <a:gd name="connsiteY2" fmla="*/ 1142611 h 2101912"/>
              <a:gd name="connsiteX3" fmla="*/ 5045282 w 8791102"/>
              <a:gd name="connsiteY3" fmla="*/ 2094356 h 2101912"/>
              <a:gd name="connsiteX4" fmla="*/ 6723580 w 8791102"/>
              <a:gd name="connsiteY4" fmla="*/ 1505586 h 2101912"/>
              <a:gd name="connsiteX5" fmla="*/ 8791102 w 8791102"/>
              <a:gd name="connsiteY5" fmla="*/ 73598 h 2101912"/>
              <a:gd name="connsiteX6" fmla="*/ 8777246 w 8791102"/>
              <a:gd name="connsiteY6" fmla="*/ 1921938 h 2101912"/>
              <a:gd name="connsiteX7" fmla="*/ 26657 w 8791102"/>
              <a:gd name="connsiteY7" fmla="*/ 1959846 h 2101912"/>
              <a:gd name="connsiteX8" fmla="*/ 0 w 8791102"/>
              <a:gd name="connsiteY8" fmla="*/ 0 h 2101912"/>
              <a:gd name="connsiteX0" fmla="*/ 0 w 8783815"/>
              <a:gd name="connsiteY0" fmla="*/ 0 h 2502221"/>
              <a:gd name="connsiteX1" fmla="*/ 409857 w 8783815"/>
              <a:gd name="connsiteY1" fmla="*/ 528920 h 2502221"/>
              <a:gd name="connsiteX2" fmla="*/ 3193094 w 8783815"/>
              <a:gd name="connsiteY2" fmla="*/ 1542920 h 2502221"/>
              <a:gd name="connsiteX3" fmla="*/ 5037995 w 8783815"/>
              <a:gd name="connsiteY3" fmla="*/ 2494665 h 2502221"/>
              <a:gd name="connsiteX4" fmla="*/ 6716293 w 8783815"/>
              <a:gd name="connsiteY4" fmla="*/ 1905895 h 2502221"/>
              <a:gd name="connsiteX5" fmla="*/ 8783815 w 8783815"/>
              <a:gd name="connsiteY5" fmla="*/ 473907 h 2502221"/>
              <a:gd name="connsiteX6" fmla="*/ 8769959 w 8783815"/>
              <a:gd name="connsiteY6" fmla="*/ 2322247 h 2502221"/>
              <a:gd name="connsiteX7" fmla="*/ 19370 w 8783815"/>
              <a:gd name="connsiteY7" fmla="*/ 2360155 h 2502221"/>
              <a:gd name="connsiteX8" fmla="*/ 0 w 8783815"/>
              <a:gd name="connsiteY8" fmla="*/ 0 h 2502221"/>
              <a:gd name="connsiteX0" fmla="*/ 0 w 8783815"/>
              <a:gd name="connsiteY0" fmla="*/ 0 h 2502221"/>
              <a:gd name="connsiteX1" fmla="*/ 657625 w 8783815"/>
              <a:gd name="connsiteY1" fmla="*/ 424673 h 2502221"/>
              <a:gd name="connsiteX2" fmla="*/ 3193094 w 8783815"/>
              <a:gd name="connsiteY2" fmla="*/ 1542920 h 2502221"/>
              <a:gd name="connsiteX3" fmla="*/ 5037995 w 8783815"/>
              <a:gd name="connsiteY3" fmla="*/ 2494665 h 2502221"/>
              <a:gd name="connsiteX4" fmla="*/ 6716293 w 8783815"/>
              <a:gd name="connsiteY4" fmla="*/ 1905895 h 2502221"/>
              <a:gd name="connsiteX5" fmla="*/ 8783815 w 8783815"/>
              <a:gd name="connsiteY5" fmla="*/ 473907 h 2502221"/>
              <a:gd name="connsiteX6" fmla="*/ 8769959 w 8783815"/>
              <a:gd name="connsiteY6" fmla="*/ 2322247 h 2502221"/>
              <a:gd name="connsiteX7" fmla="*/ 19370 w 8783815"/>
              <a:gd name="connsiteY7" fmla="*/ 2360155 h 2502221"/>
              <a:gd name="connsiteX8" fmla="*/ 0 w 8783815"/>
              <a:gd name="connsiteY8" fmla="*/ 0 h 2502221"/>
              <a:gd name="connsiteX0" fmla="*/ 0 w 8783815"/>
              <a:gd name="connsiteY0" fmla="*/ 0 h 2502221"/>
              <a:gd name="connsiteX1" fmla="*/ 657625 w 8783815"/>
              <a:gd name="connsiteY1" fmla="*/ 424673 h 2502221"/>
              <a:gd name="connsiteX2" fmla="*/ 3193094 w 8783815"/>
              <a:gd name="connsiteY2" fmla="*/ 1542920 h 2502221"/>
              <a:gd name="connsiteX3" fmla="*/ 5037995 w 8783815"/>
              <a:gd name="connsiteY3" fmla="*/ 2494665 h 2502221"/>
              <a:gd name="connsiteX4" fmla="*/ 6716293 w 8783815"/>
              <a:gd name="connsiteY4" fmla="*/ 1905895 h 2502221"/>
              <a:gd name="connsiteX5" fmla="*/ 8783815 w 8783815"/>
              <a:gd name="connsiteY5" fmla="*/ 473907 h 2502221"/>
              <a:gd name="connsiteX6" fmla="*/ 8769959 w 8783815"/>
              <a:gd name="connsiteY6" fmla="*/ 2322247 h 2502221"/>
              <a:gd name="connsiteX7" fmla="*/ 19370 w 8783815"/>
              <a:gd name="connsiteY7" fmla="*/ 2360155 h 2502221"/>
              <a:gd name="connsiteX8" fmla="*/ 0 w 8783815"/>
              <a:gd name="connsiteY8" fmla="*/ 0 h 2502221"/>
              <a:gd name="connsiteX0" fmla="*/ 0 w 8783815"/>
              <a:gd name="connsiteY0" fmla="*/ 0 h 2502221"/>
              <a:gd name="connsiteX1" fmla="*/ 402570 w 8783815"/>
              <a:gd name="connsiteY1" fmla="*/ 512241 h 2502221"/>
              <a:gd name="connsiteX2" fmla="*/ 3193094 w 8783815"/>
              <a:gd name="connsiteY2" fmla="*/ 1542920 h 2502221"/>
              <a:gd name="connsiteX3" fmla="*/ 5037995 w 8783815"/>
              <a:gd name="connsiteY3" fmla="*/ 2494665 h 2502221"/>
              <a:gd name="connsiteX4" fmla="*/ 6716293 w 8783815"/>
              <a:gd name="connsiteY4" fmla="*/ 1905895 h 2502221"/>
              <a:gd name="connsiteX5" fmla="*/ 8783815 w 8783815"/>
              <a:gd name="connsiteY5" fmla="*/ 473907 h 2502221"/>
              <a:gd name="connsiteX6" fmla="*/ 8769959 w 8783815"/>
              <a:gd name="connsiteY6" fmla="*/ 2322247 h 2502221"/>
              <a:gd name="connsiteX7" fmla="*/ 19370 w 8783815"/>
              <a:gd name="connsiteY7" fmla="*/ 2360155 h 2502221"/>
              <a:gd name="connsiteX8" fmla="*/ 0 w 8783815"/>
              <a:gd name="connsiteY8" fmla="*/ 0 h 2502221"/>
              <a:gd name="connsiteX0" fmla="*/ 0 w 8783815"/>
              <a:gd name="connsiteY0" fmla="*/ 0 h 2502221"/>
              <a:gd name="connsiteX1" fmla="*/ 402570 w 8783815"/>
              <a:gd name="connsiteY1" fmla="*/ 512241 h 2502221"/>
              <a:gd name="connsiteX2" fmla="*/ 3193094 w 8783815"/>
              <a:gd name="connsiteY2" fmla="*/ 1542920 h 2502221"/>
              <a:gd name="connsiteX3" fmla="*/ 5037995 w 8783815"/>
              <a:gd name="connsiteY3" fmla="*/ 2494665 h 2502221"/>
              <a:gd name="connsiteX4" fmla="*/ 6716293 w 8783815"/>
              <a:gd name="connsiteY4" fmla="*/ 1905895 h 2502221"/>
              <a:gd name="connsiteX5" fmla="*/ 8783815 w 8783815"/>
              <a:gd name="connsiteY5" fmla="*/ 473907 h 2502221"/>
              <a:gd name="connsiteX6" fmla="*/ 8769959 w 8783815"/>
              <a:gd name="connsiteY6" fmla="*/ 2322247 h 2502221"/>
              <a:gd name="connsiteX7" fmla="*/ 19370 w 8783815"/>
              <a:gd name="connsiteY7" fmla="*/ 2360155 h 2502221"/>
              <a:gd name="connsiteX8" fmla="*/ 0 w 8783815"/>
              <a:gd name="connsiteY8" fmla="*/ 0 h 2502221"/>
              <a:gd name="connsiteX0" fmla="*/ 0 w 8783815"/>
              <a:gd name="connsiteY0" fmla="*/ 0 h 2502221"/>
              <a:gd name="connsiteX1" fmla="*/ 402570 w 8783815"/>
              <a:gd name="connsiteY1" fmla="*/ 512241 h 2502221"/>
              <a:gd name="connsiteX2" fmla="*/ 3193094 w 8783815"/>
              <a:gd name="connsiteY2" fmla="*/ 1542920 h 2502221"/>
              <a:gd name="connsiteX3" fmla="*/ 5037995 w 8783815"/>
              <a:gd name="connsiteY3" fmla="*/ 2494665 h 2502221"/>
              <a:gd name="connsiteX4" fmla="*/ 6716293 w 8783815"/>
              <a:gd name="connsiteY4" fmla="*/ 1905895 h 2502221"/>
              <a:gd name="connsiteX5" fmla="*/ 8783815 w 8783815"/>
              <a:gd name="connsiteY5" fmla="*/ 473907 h 2502221"/>
              <a:gd name="connsiteX6" fmla="*/ 8769959 w 8783815"/>
              <a:gd name="connsiteY6" fmla="*/ 2322247 h 2502221"/>
              <a:gd name="connsiteX7" fmla="*/ 19370 w 8783815"/>
              <a:gd name="connsiteY7" fmla="*/ 2360155 h 2502221"/>
              <a:gd name="connsiteX8" fmla="*/ 0 w 8783815"/>
              <a:gd name="connsiteY8" fmla="*/ 0 h 2502221"/>
              <a:gd name="connsiteX0" fmla="*/ 0 w 8783815"/>
              <a:gd name="connsiteY0" fmla="*/ 0 h 2496405"/>
              <a:gd name="connsiteX1" fmla="*/ 402570 w 8783815"/>
              <a:gd name="connsiteY1" fmla="*/ 512241 h 2496405"/>
              <a:gd name="connsiteX2" fmla="*/ 2828731 w 8783815"/>
              <a:gd name="connsiteY2" fmla="*/ 1747244 h 2496405"/>
              <a:gd name="connsiteX3" fmla="*/ 5037995 w 8783815"/>
              <a:gd name="connsiteY3" fmla="*/ 2494665 h 2496405"/>
              <a:gd name="connsiteX4" fmla="*/ 6716293 w 8783815"/>
              <a:gd name="connsiteY4" fmla="*/ 1905895 h 2496405"/>
              <a:gd name="connsiteX5" fmla="*/ 8783815 w 8783815"/>
              <a:gd name="connsiteY5" fmla="*/ 473907 h 2496405"/>
              <a:gd name="connsiteX6" fmla="*/ 8769959 w 8783815"/>
              <a:gd name="connsiteY6" fmla="*/ 2322247 h 2496405"/>
              <a:gd name="connsiteX7" fmla="*/ 19370 w 8783815"/>
              <a:gd name="connsiteY7" fmla="*/ 2360155 h 2496405"/>
              <a:gd name="connsiteX8" fmla="*/ 0 w 8783815"/>
              <a:gd name="connsiteY8" fmla="*/ 0 h 249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815" h="2496405">
                <a:moveTo>
                  <a:pt x="0" y="0"/>
                </a:moveTo>
                <a:cubicBezTo>
                  <a:pt x="343869" y="461352"/>
                  <a:pt x="58701" y="50889"/>
                  <a:pt x="402570" y="512241"/>
                </a:cubicBezTo>
                <a:cubicBezTo>
                  <a:pt x="691844" y="934105"/>
                  <a:pt x="2059804" y="1644099"/>
                  <a:pt x="2828731" y="1747244"/>
                </a:cubicBezTo>
                <a:cubicBezTo>
                  <a:pt x="3597658" y="1850389"/>
                  <a:pt x="4390068" y="2468223"/>
                  <a:pt x="5037995" y="2494665"/>
                </a:cubicBezTo>
                <a:cubicBezTo>
                  <a:pt x="5685922" y="2521107"/>
                  <a:pt x="6091990" y="2242688"/>
                  <a:pt x="6716293" y="1905895"/>
                </a:cubicBezTo>
                <a:cubicBezTo>
                  <a:pt x="7340596" y="1569102"/>
                  <a:pt x="8275815" y="477600"/>
                  <a:pt x="8783815" y="473907"/>
                </a:cubicBezTo>
                <a:cubicBezTo>
                  <a:pt x="8783815" y="710434"/>
                  <a:pt x="8769959" y="2085720"/>
                  <a:pt x="8769959" y="2322247"/>
                </a:cubicBezTo>
                <a:lnTo>
                  <a:pt x="19370" y="23601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39240" y="4953000"/>
            <a:ext cx="0" cy="192578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8050" y="3986608"/>
            <a:ext cx="0" cy="291638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4036" y="5091028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Intertidal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09174" y="576973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Shallow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subtidal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-76201" y="3962400"/>
            <a:ext cx="9220201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36" y="4953000"/>
            <a:ext cx="9220201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89998" y="389952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MHHW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58267" y="463030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MLLW</a:t>
            </a:r>
          </a:p>
        </p:txBody>
      </p:sp>
      <p:pic>
        <p:nvPicPr>
          <p:cNvPr id="45" name="Picture 2" descr="http://idtools.org/id/aquariumplants/Aquarium_&amp;_Pond_Plants_of_the_World/key/Aquarium_&amp;_Pond_Plants/Media/Images/egeris-densa_l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94" y="4947963"/>
            <a:ext cx="651956" cy="10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idtools.org/id/aquariumplants/Aquarium_&amp;_Pond_Plants_of_the_World/key/Aquarium_&amp;_Pond_Plants/Media/Images/egeris-densa_l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89" y="4767363"/>
            <a:ext cx="590664" cy="9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411324" y="330488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Nutrients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 flipH="1" flipV="1">
            <a:off x="4887437" y="2881197"/>
            <a:ext cx="1" cy="438164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14627" y="359727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Production</a:t>
            </a:r>
          </a:p>
        </p:txBody>
      </p:sp>
      <p:pic>
        <p:nvPicPr>
          <p:cNvPr id="59" name="Picture 4" descr="http://www.juvenilefishid.com/images/drawings/dr_chu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19" b="99145" l="0" r="997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64" y="4974698"/>
            <a:ext cx="679412" cy="2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ikihow.com/images/8/8d/Color-Step-6-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00" b="99200" l="4600" r="94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7139" y="4940597"/>
            <a:ext cx="605463" cy="60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87813" y="5884975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40908" y="6148532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60129" y="6115840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82177" y="6379887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98" y="6471704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13" y="5872868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97" y="6148532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101" y="5647635"/>
            <a:ext cx="7996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7383BE-1E51-4844-81C8-A2B0D92BBE93}"/>
              </a:ext>
            </a:extLst>
          </p:cNvPr>
          <p:cNvGrpSpPr/>
          <p:nvPr/>
        </p:nvGrpSpPr>
        <p:grpSpPr>
          <a:xfrm>
            <a:off x="4192646" y="4931824"/>
            <a:ext cx="2977804" cy="479413"/>
            <a:chOff x="4142661" y="4512531"/>
            <a:chExt cx="2977804" cy="479413"/>
          </a:xfrm>
        </p:grpSpPr>
        <p:pic>
          <p:nvPicPr>
            <p:cNvPr id="62" name="Picture 8" descr="http://www.science.calwater.ca.gov/images/smelt_delta_sm.gif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661" y="4512531"/>
              <a:ext cx="537325" cy="178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http://www.science.calwater.ca.gov/images/smelt_delta_sm.gif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858597" y="4715835"/>
              <a:ext cx="537325" cy="21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://ian.umces.edu/imagelibrary/albums/userpics/12865/normal_ian-symbol-copepod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737" y="4655821"/>
              <a:ext cx="296328" cy="18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8" descr="http://ian.umces.edu/imagelibrary/albums/userpics/12865/normal_ian-symbol-copepod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137" y="4808221"/>
              <a:ext cx="296328" cy="18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8" descr="http://ian.umces.edu/imagelibrary/albums/userpics/12865/normal_ian-symbol-copepod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846" y="4696589"/>
              <a:ext cx="296328" cy="18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18" descr="http://ian.umces.edu/imagelibrary/albums/userpics/12865/normal_ian-symbol-copepod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0781" y="4716679"/>
              <a:ext cx="296328" cy="18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Title 1"/>
          <p:cNvSpPr txBox="1">
            <a:spLocks/>
          </p:cNvSpPr>
          <p:nvPr/>
        </p:nvSpPr>
        <p:spPr>
          <a:xfrm>
            <a:off x="608050" y="678873"/>
            <a:ext cx="2002248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Medium" panose="020B0603020102020204" pitchFamily="34" charset="0"/>
              </a:rPr>
              <a:t>Channel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63D53E-D089-4BC3-BC0E-99DDFD2D341E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ACB11A-3866-43C6-BD96-0FC0109A8D9D}"/>
              </a:ext>
            </a:extLst>
          </p:cNvPr>
          <p:cNvSpPr txBox="1"/>
          <p:nvPr/>
        </p:nvSpPr>
        <p:spPr>
          <a:xfrm>
            <a:off x="4950868" y="6248403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Deep subtidal</a:t>
            </a:r>
          </a:p>
        </p:txBody>
      </p:sp>
      <p:pic>
        <p:nvPicPr>
          <p:cNvPr id="8194" name="Picture 2" descr="Image result for rock clip art">
            <a:extLst>
              <a:ext uri="{FF2B5EF4-FFF2-40B4-BE49-F238E27FC236}">
                <a16:creationId xmlns:a16="http://schemas.microsoft.com/office/drawing/2014/main" id="{3039A6F9-2EE2-473B-8136-C3980F9C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42" y="4403860"/>
            <a:ext cx="817307" cy="57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2" descr="http://www.asnailsodyssey.com/IMAGES/AMPHIPOD/KozloffFig.gif">
            <a:extLst>
              <a:ext uri="{FF2B5EF4-FFF2-40B4-BE49-F238E27FC236}">
                <a16:creationId xmlns:a16="http://schemas.microsoft.com/office/drawing/2014/main" id="{916F04FB-D78A-4800-BE62-B81B8410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398" y="6153568"/>
            <a:ext cx="7996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Image result for rock clip art">
            <a:extLst>
              <a:ext uri="{FF2B5EF4-FFF2-40B4-BE49-F238E27FC236}">
                <a16:creationId xmlns:a16="http://schemas.microsoft.com/office/drawing/2014/main" id="{1AB2FE48-655C-4472-9329-A609F13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39" y="4808221"/>
            <a:ext cx="962067" cy="6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 descr="http://www.asnailsodyssey.com/IMAGES/AMPHIPOD/KozloffFig.gif">
            <a:extLst>
              <a:ext uri="{FF2B5EF4-FFF2-40B4-BE49-F238E27FC236}">
                <a16:creationId xmlns:a16="http://schemas.microsoft.com/office/drawing/2014/main" id="{A8AD6BAE-EEAC-4F92-A8D3-0FABEDDE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134" y="5212040"/>
            <a:ext cx="7996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mage result for rock clip art">
            <a:extLst>
              <a:ext uri="{FF2B5EF4-FFF2-40B4-BE49-F238E27FC236}">
                <a16:creationId xmlns:a16="http://schemas.microsoft.com/office/drawing/2014/main" id="{75623B9C-1632-43F5-A7BA-BFEB4291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525" y="3946805"/>
            <a:ext cx="791167" cy="5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http://www.asnailsodyssey.com/IMAGES/AMPHIPOD/KozloffFig.gif">
            <a:extLst>
              <a:ext uri="{FF2B5EF4-FFF2-40B4-BE49-F238E27FC236}">
                <a16:creationId xmlns:a16="http://schemas.microsoft.com/office/drawing/2014/main" id="{F360A175-03AF-472B-B425-505BE9DD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2312" y="5493035"/>
            <a:ext cx="7996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rock clip art">
            <a:extLst>
              <a:ext uri="{FF2B5EF4-FFF2-40B4-BE49-F238E27FC236}">
                <a16:creationId xmlns:a16="http://schemas.microsoft.com/office/drawing/2014/main" id="{1C53894E-4F2D-4C9B-9657-9B1E8CD7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353" y="4276218"/>
            <a:ext cx="778887" cy="5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04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2454 L -0.00017 -0.130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77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018 -0.0685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3056 L -4.16667E-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2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6852 L -3.61111E-6 -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52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4836-4670-4BE5-8A5C-E51FCE17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Lenghts</a:t>
            </a:r>
            <a:r>
              <a:rPr lang="en-US" dirty="0"/>
              <a:t> and/or Biomass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0860-ECC2-4B7E-94FA-CDB4C478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Ways to extrapolate lengths to plus-counted critters:</a:t>
            </a:r>
          </a:p>
          <a:p>
            <a:pPr lvl="1"/>
            <a:r>
              <a:rPr lang="en-US" dirty="0"/>
              <a:t>Don’t extrapolate lengths, just compare distributions of critters you measured</a:t>
            </a:r>
          </a:p>
          <a:p>
            <a:pPr lvl="1"/>
            <a:r>
              <a:rPr lang="en-US" dirty="0"/>
              <a:t>Use the mean length of all the measured critters and assign it to all the plus-counted critters.</a:t>
            </a:r>
          </a:p>
          <a:p>
            <a:pPr lvl="1"/>
            <a:r>
              <a:rPr lang="en-US" dirty="0"/>
              <a:t>Use the median length of all the measured critters and assign it to all the plus-counted critters.</a:t>
            </a:r>
          </a:p>
          <a:p>
            <a:pPr lvl="1"/>
            <a:r>
              <a:rPr lang="en-US" dirty="0"/>
              <a:t>Calculate frequency of each length in the counted critters and extrapolate it to the whole set.</a:t>
            </a:r>
          </a:p>
          <a:p>
            <a:pPr lvl="1"/>
            <a:r>
              <a:rPr lang="en-US" dirty="0"/>
              <a:t>Calculate the mean and standard deviation of all the counted critters and assign a random length drawn from a normal distribution with that mean and SD to each of the plus-counted critters (that one is probably overkill).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12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273E-7205-4CAD-A087-EE260106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9855-8765-4C66-9144-4E8F46E8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89599"/>
            <a:ext cx="7886700" cy="9144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Figure X. density curves of length-frequency distributions of amphipods in the blitz samples. Length is in microns. Note the greater number of large amphipods in the diked wetland samples.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60425-9B3B-47F6-AE3C-13D1B4E2D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93" b="20199"/>
          <a:stretch/>
        </p:blipFill>
        <p:spPr>
          <a:xfrm>
            <a:off x="242689" y="365126"/>
            <a:ext cx="8446933" cy="53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77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AEB9-4CAC-4531-93AF-33D528E1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5138-1B88-4458-B13D-E53ECEFA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0" y="5476239"/>
            <a:ext cx="7886700" cy="1198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Histogram of length-frequency distributions of amphipods in the blitz samples. Length is in microns. Note the greater number of large amphipods in the diked wetland samples. (Free Y axis)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95400-B2BB-4CDE-9473-082706A16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82" b="20428"/>
          <a:stretch/>
        </p:blipFill>
        <p:spPr>
          <a:xfrm>
            <a:off x="1168400" y="140185"/>
            <a:ext cx="5252720" cy="5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6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AEB9-4CAC-4531-93AF-33D528E1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5138-1B88-4458-B13D-E53ECEFA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0" y="5476239"/>
            <a:ext cx="7886700" cy="1198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Histogram of length-frequency distributions of amphipods in the blitz samples. Length is in microns. Note the greater number of large amphipods in the diked wetland samples. (Free Y axis)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95400-B2BB-4CDE-9473-082706A16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82" b="20428"/>
          <a:stretch/>
        </p:blipFill>
        <p:spPr>
          <a:xfrm>
            <a:off x="1168400" y="140185"/>
            <a:ext cx="5252720" cy="5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0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0EC1-31F6-4BC4-B0D5-24417055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5ACD-DC7D-4F33-A000-853C345E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29908"/>
            <a:ext cx="7886700" cy="9547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Histogram of length-frequency distributions of amphipods in the blitz samples. Length is in microns. Note the greater number of large amphipods in the diked wetland samples. (Fixed Y axis)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CFA61-F991-4BAB-871F-76E5293B9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47" b="20428"/>
          <a:stretch/>
        </p:blipFill>
        <p:spPr>
          <a:xfrm>
            <a:off x="1391920" y="261657"/>
            <a:ext cx="5699760" cy="54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7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94" y="2706022"/>
            <a:ext cx="817306" cy="222178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72" y="2235276"/>
            <a:ext cx="817306" cy="249816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718" y="2912632"/>
            <a:ext cx="817306" cy="178590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70B8D723-AA56-4FA4-AC66-323D46F7F400}"/>
              </a:ext>
            </a:extLst>
          </p:cNvPr>
          <p:cNvSpPr/>
          <p:nvPr/>
        </p:nvSpPr>
        <p:spPr>
          <a:xfrm>
            <a:off x="-76201" y="4151978"/>
            <a:ext cx="6707627" cy="1230132"/>
          </a:xfrm>
          <a:prstGeom prst="rect">
            <a:avLst/>
          </a:prstGeom>
          <a:pattFill prst="solidDmnd">
            <a:fgClr>
              <a:schemeClr val="accent1">
                <a:lumMod val="40000"/>
                <a:lumOff val="60000"/>
              </a:schemeClr>
            </a:fgClr>
            <a:bgClr>
              <a:schemeClr val="accent3"/>
            </a:bgClr>
          </a:patt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03" y="3156506"/>
            <a:ext cx="1032576" cy="179570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65186" y="4572000"/>
            <a:ext cx="2878814" cy="2179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9" y="3254016"/>
            <a:ext cx="817306" cy="148813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25" y="3413643"/>
            <a:ext cx="817306" cy="14011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8493" y="3391137"/>
            <a:ext cx="9192493" cy="3581401"/>
          </a:xfrm>
          <a:custGeom>
            <a:avLst/>
            <a:gdLst>
              <a:gd name="connsiteX0" fmla="*/ 0 w 9144000"/>
              <a:gd name="connsiteY0" fmla="*/ 0 h 3733800"/>
              <a:gd name="connsiteX1" fmla="*/ 9144000 w 9144000"/>
              <a:gd name="connsiteY1" fmla="*/ 0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9144000 w 9144000"/>
              <a:gd name="connsiteY1" fmla="*/ 2632364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9144000 w 9144000"/>
              <a:gd name="connsiteY1" fmla="*/ 2632364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1870364 w 9144000"/>
              <a:gd name="connsiteY1" fmla="*/ 1932709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7703127 w 9144000"/>
              <a:gd name="connsiteY2" fmla="*/ 2916382 h 3733800"/>
              <a:gd name="connsiteX3" fmla="*/ 9144000 w 9144000"/>
              <a:gd name="connsiteY3" fmla="*/ 2632364 h 3733800"/>
              <a:gd name="connsiteX4" fmla="*/ 9144000 w 9144000"/>
              <a:gd name="connsiteY4" fmla="*/ 3733800 h 3733800"/>
              <a:gd name="connsiteX5" fmla="*/ 0 w 9144000"/>
              <a:gd name="connsiteY5" fmla="*/ 3733800 h 3733800"/>
              <a:gd name="connsiteX6" fmla="*/ 0 w 9144000"/>
              <a:gd name="connsiteY6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7703127 w 9144000"/>
              <a:gd name="connsiteY2" fmla="*/ 2916382 h 3733800"/>
              <a:gd name="connsiteX3" fmla="*/ 9144000 w 9144000"/>
              <a:gd name="connsiteY3" fmla="*/ 2632364 h 3733800"/>
              <a:gd name="connsiteX4" fmla="*/ 9144000 w 9144000"/>
              <a:gd name="connsiteY4" fmla="*/ 3733800 h 3733800"/>
              <a:gd name="connsiteX5" fmla="*/ 0 w 9144000"/>
              <a:gd name="connsiteY5" fmla="*/ 3733800 h 3733800"/>
              <a:gd name="connsiteX6" fmla="*/ 0 w 9144000"/>
              <a:gd name="connsiteY6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7703127 w 9199419"/>
              <a:gd name="connsiteY2" fmla="*/ 2916382 h 3733800"/>
              <a:gd name="connsiteX3" fmla="*/ 9199419 w 9199419"/>
              <a:gd name="connsiteY3" fmla="*/ 2978728 h 3733800"/>
              <a:gd name="connsiteX4" fmla="*/ 9144000 w 9199419"/>
              <a:gd name="connsiteY4" fmla="*/ 3733800 h 3733800"/>
              <a:gd name="connsiteX5" fmla="*/ 0 w 9199419"/>
              <a:gd name="connsiteY5" fmla="*/ 3733800 h 3733800"/>
              <a:gd name="connsiteX6" fmla="*/ 0 w 9199419"/>
              <a:gd name="connsiteY6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6483927 w 9199419"/>
              <a:gd name="connsiteY2" fmla="*/ 2493818 h 3733800"/>
              <a:gd name="connsiteX3" fmla="*/ 7703127 w 9199419"/>
              <a:gd name="connsiteY3" fmla="*/ 2916382 h 3733800"/>
              <a:gd name="connsiteX4" fmla="*/ 9199419 w 9199419"/>
              <a:gd name="connsiteY4" fmla="*/ 2978728 h 3733800"/>
              <a:gd name="connsiteX5" fmla="*/ 9144000 w 9199419"/>
              <a:gd name="connsiteY5" fmla="*/ 3733800 h 3733800"/>
              <a:gd name="connsiteX6" fmla="*/ 0 w 9199419"/>
              <a:gd name="connsiteY6" fmla="*/ 3733800 h 3733800"/>
              <a:gd name="connsiteX7" fmla="*/ 0 w 9199419"/>
              <a:gd name="connsiteY7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544291 w 9199419"/>
              <a:gd name="connsiteY2" fmla="*/ 2549236 h 3733800"/>
              <a:gd name="connsiteX3" fmla="*/ 6483927 w 9199419"/>
              <a:gd name="connsiteY3" fmla="*/ 2493818 h 3733800"/>
              <a:gd name="connsiteX4" fmla="*/ 7703127 w 9199419"/>
              <a:gd name="connsiteY4" fmla="*/ 2916382 h 3733800"/>
              <a:gd name="connsiteX5" fmla="*/ 9199419 w 9199419"/>
              <a:gd name="connsiteY5" fmla="*/ 2978728 h 3733800"/>
              <a:gd name="connsiteX6" fmla="*/ 9144000 w 9199419"/>
              <a:gd name="connsiteY6" fmla="*/ 3733800 h 3733800"/>
              <a:gd name="connsiteX7" fmla="*/ 0 w 9199419"/>
              <a:gd name="connsiteY7" fmla="*/ 3733800 h 3733800"/>
              <a:gd name="connsiteX8" fmla="*/ 0 w 9199419"/>
              <a:gd name="connsiteY8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544291 w 9199419"/>
              <a:gd name="connsiteY2" fmla="*/ 2549236 h 3733800"/>
              <a:gd name="connsiteX3" fmla="*/ 4946073 w 9199419"/>
              <a:gd name="connsiteY3" fmla="*/ 2327563 h 3733800"/>
              <a:gd name="connsiteX4" fmla="*/ 6483927 w 9199419"/>
              <a:gd name="connsiteY4" fmla="*/ 2493818 h 3733800"/>
              <a:gd name="connsiteX5" fmla="*/ 7703127 w 9199419"/>
              <a:gd name="connsiteY5" fmla="*/ 2916382 h 3733800"/>
              <a:gd name="connsiteX6" fmla="*/ 9199419 w 9199419"/>
              <a:gd name="connsiteY6" fmla="*/ 2978728 h 3733800"/>
              <a:gd name="connsiteX7" fmla="*/ 9144000 w 9199419"/>
              <a:gd name="connsiteY7" fmla="*/ 3733800 h 3733800"/>
              <a:gd name="connsiteX8" fmla="*/ 0 w 9199419"/>
              <a:gd name="connsiteY8" fmla="*/ 3733800 h 3733800"/>
              <a:gd name="connsiteX9" fmla="*/ 0 w 9199419"/>
              <a:gd name="connsiteY9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100945 w 9199419"/>
              <a:gd name="connsiteY2" fmla="*/ 2258291 h 3733800"/>
              <a:gd name="connsiteX3" fmla="*/ 4544291 w 9199419"/>
              <a:gd name="connsiteY3" fmla="*/ 2549236 h 3733800"/>
              <a:gd name="connsiteX4" fmla="*/ 4946073 w 9199419"/>
              <a:gd name="connsiteY4" fmla="*/ 2327563 h 3733800"/>
              <a:gd name="connsiteX5" fmla="*/ 6483927 w 9199419"/>
              <a:gd name="connsiteY5" fmla="*/ 2493818 h 3733800"/>
              <a:gd name="connsiteX6" fmla="*/ 7703127 w 9199419"/>
              <a:gd name="connsiteY6" fmla="*/ 2916382 h 3733800"/>
              <a:gd name="connsiteX7" fmla="*/ 9199419 w 9199419"/>
              <a:gd name="connsiteY7" fmla="*/ 2978728 h 3733800"/>
              <a:gd name="connsiteX8" fmla="*/ 9144000 w 9199419"/>
              <a:gd name="connsiteY8" fmla="*/ 3733800 h 3733800"/>
              <a:gd name="connsiteX9" fmla="*/ 0 w 9199419"/>
              <a:gd name="connsiteY9" fmla="*/ 3733800 h 3733800"/>
              <a:gd name="connsiteX10" fmla="*/ 0 w 9199419"/>
              <a:gd name="connsiteY10" fmla="*/ 0 h 3733800"/>
              <a:gd name="connsiteX0" fmla="*/ 0 w 9227128"/>
              <a:gd name="connsiteY0" fmla="*/ 0 h 2793822"/>
              <a:gd name="connsiteX1" fmla="*/ 2119746 w 9227128"/>
              <a:gd name="connsiteY1" fmla="*/ 715640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4973782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4973782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5167746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5167746 w 9227128"/>
              <a:gd name="connsiteY4" fmla="*/ 1387585 h 2793822"/>
              <a:gd name="connsiteX5" fmla="*/ 6511636 w 9227128"/>
              <a:gd name="connsiteY5" fmla="*/ 1626949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361670"/>
              <a:gd name="connsiteX1" fmla="*/ 1898073 w 9227128"/>
              <a:gd name="connsiteY1" fmla="*/ 575925 h 2361670"/>
              <a:gd name="connsiteX2" fmla="*/ 4128654 w 9227128"/>
              <a:gd name="connsiteY2" fmla="*/ 886161 h 2361670"/>
              <a:gd name="connsiteX3" fmla="*/ 4572000 w 9227128"/>
              <a:gd name="connsiteY3" fmla="*/ 1177106 h 2361670"/>
              <a:gd name="connsiteX4" fmla="*/ 5167746 w 9227128"/>
              <a:gd name="connsiteY4" fmla="*/ 955433 h 2361670"/>
              <a:gd name="connsiteX5" fmla="*/ 6511636 w 9227128"/>
              <a:gd name="connsiteY5" fmla="*/ 1194797 h 2361670"/>
              <a:gd name="connsiteX6" fmla="*/ 7730836 w 9227128"/>
              <a:gd name="connsiteY6" fmla="*/ 1544252 h 2361670"/>
              <a:gd name="connsiteX7" fmla="*/ 9227128 w 9227128"/>
              <a:gd name="connsiteY7" fmla="*/ 1606598 h 2361670"/>
              <a:gd name="connsiteX8" fmla="*/ 9171709 w 9227128"/>
              <a:gd name="connsiteY8" fmla="*/ 2361670 h 2361670"/>
              <a:gd name="connsiteX9" fmla="*/ 27709 w 9227128"/>
              <a:gd name="connsiteY9" fmla="*/ 2361670 h 2361670"/>
              <a:gd name="connsiteX10" fmla="*/ 0 w 9227128"/>
              <a:gd name="connsiteY10" fmla="*/ 0 h 2361670"/>
              <a:gd name="connsiteX0" fmla="*/ 0 w 9171710"/>
              <a:gd name="connsiteY0" fmla="*/ 0 h 2361670"/>
              <a:gd name="connsiteX1" fmla="*/ 1898073 w 9171710"/>
              <a:gd name="connsiteY1" fmla="*/ 575925 h 2361670"/>
              <a:gd name="connsiteX2" fmla="*/ 4128654 w 9171710"/>
              <a:gd name="connsiteY2" fmla="*/ 886161 h 2361670"/>
              <a:gd name="connsiteX3" fmla="*/ 4572000 w 9171710"/>
              <a:gd name="connsiteY3" fmla="*/ 1177106 h 2361670"/>
              <a:gd name="connsiteX4" fmla="*/ 5167746 w 9171710"/>
              <a:gd name="connsiteY4" fmla="*/ 955433 h 2361670"/>
              <a:gd name="connsiteX5" fmla="*/ 6511636 w 9171710"/>
              <a:gd name="connsiteY5" fmla="*/ 1194797 h 2361670"/>
              <a:gd name="connsiteX6" fmla="*/ 7730836 w 9171710"/>
              <a:gd name="connsiteY6" fmla="*/ 1544252 h 2361670"/>
              <a:gd name="connsiteX7" fmla="*/ 9171710 w 9171710"/>
              <a:gd name="connsiteY7" fmla="*/ 1652088 h 2361670"/>
              <a:gd name="connsiteX8" fmla="*/ 9171709 w 9171710"/>
              <a:gd name="connsiteY8" fmla="*/ 2361670 h 2361670"/>
              <a:gd name="connsiteX9" fmla="*/ 27709 w 9171710"/>
              <a:gd name="connsiteY9" fmla="*/ 2361670 h 2361670"/>
              <a:gd name="connsiteX10" fmla="*/ 0 w 9171710"/>
              <a:gd name="connsiteY10" fmla="*/ 0 h 2361670"/>
              <a:gd name="connsiteX0" fmla="*/ 0 w 9171710"/>
              <a:gd name="connsiteY0" fmla="*/ 0 h 2361670"/>
              <a:gd name="connsiteX1" fmla="*/ 1898073 w 9171710"/>
              <a:gd name="connsiteY1" fmla="*/ 575925 h 2361670"/>
              <a:gd name="connsiteX2" fmla="*/ 4128654 w 9171710"/>
              <a:gd name="connsiteY2" fmla="*/ 886161 h 2361670"/>
              <a:gd name="connsiteX3" fmla="*/ 4572000 w 9171710"/>
              <a:gd name="connsiteY3" fmla="*/ 1177106 h 2361670"/>
              <a:gd name="connsiteX4" fmla="*/ 5167746 w 9171710"/>
              <a:gd name="connsiteY4" fmla="*/ 955433 h 2361670"/>
              <a:gd name="connsiteX5" fmla="*/ 6511636 w 9171710"/>
              <a:gd name="connsiteY5" fmla="*/ 1194797 h 2361670"/>
              <a:gd name="connsiteX6" fmla="*/ 7730836 w 9171710"/>
              <a:gd name="connsiteY6" fmla="*/ 1544252 h 2361670"/>
              <a:gd name="connsiteX7" fmla="*/ 9171710 w 9171710"/>
              <a:gd name="connsiteY7" fmla="*/ 1652088 h 2361670"/>
              <a:gd name="connsiteX8" fmla="*/ 9171709 w 9171710"/>
              <a:gd name="connsiteY8" fmla="*/ 2361670 h 2361670"/>
              <a:gd name="connsiteX9" fmla="*/ 27709 w 9171710"/>
              <a:gd name="connsiteY9" fmla="*/ 2361670 h 2361670"/>
              <a:gd name="connsiteX10" fmla="*/ 0 w 9171710"/>
              <a:gd name="connsiteY10" fmla="*/ 0 h 2361670"/>
              <a:gd name="connsiteX0" fmla="*/ 0 w 9185565"/>
              <a:gd name="connsiteY0" fmla="*/ 0 h 2361670"/>
              <a:gd name="connsiteX1" fmla="*/ 1898073 w 9185565"/>
              <a:gd name="connsiteY1" fmla="*/ 575925 h 2361670"/>
              <a:gd name="connsiteX2" fmla="*/ 4128654 w 9185565"/>
              <a:gd name="connsiteY2" fmla="*/ 886161 h 2361670"/>
              <a:gd name="connsiteX3" fmla="*/ 4572000 w 9185565"/>
              <a:gd name="connsiteY3" fmla="*/ 1177106 h 2361670"/>
              <a:gd name="connsiteX4" fmla="*/ 5167746 w 9185565"/>
              <a:gd name="connsiteY4" fmla="*/ 955433 h 2361670"/>
              <a:gd name="connsiteX5" fmla="*/ 6511636 w 9185565"/>
              <a:gd name="connsiteY5" fmla="*/ 1194797 h 2361670"/>
              <a:gd name="connsiteX6" fmla="*/ 7730836 w 9185565"/>
              <a:gd name="connsiteY6" fmla="*/ 1544252 h 2361670"/>
              <a:gd name="connsiteX7" fmla="*/ 9185565 w 9185565"/>
              <a:gd name="connsiteY7" fmla="*/ 1871955 h 2361670"/>
              <a:gd name="connsiteX8" fmla="*/ 9171709 w 9185565"/>
              <a:gd name="connsiteY8" fmla="*/ 2361670 h 2361670"/>
              <a:gd name="connsiteX9" fmla="*/ 27709 w 9185565"/>
              <a:gd name="connsiteY9" fmla="*/ 2361670 h 2361670"/>
              <a:gd name="connsiteX10" fmla="*/ 0 w 9185565"/>
              <a:gd name="connsiteY10" fmla="*/ 0 h 2361670"/>
              <a:gd name="connsiteX0" fmla="*/ 684744 w 9157856"/>
              <a:gd name="connsiteY0" fmla="*/ 0 h 2141804"/>
              <a:gd name="connsiteX1" fmla="*/ 1870364 w 9157856"/>
              <a:gd name="connsiteY1" fmla="*/ 356059 h 2141804"/>
              <a:gd name="connsiteX2" fmla="*/ 4100945 w 9157856"/>
              <a:gd name="connsiteY2" fmla="*/ 666295 h 2141804"/>
              <a:gd name="connsiteX3" fmla="*/ 4544291 w 9157856"/>
              <a:gd name="connsiteY3" fmla="*/ 957240 h 2141804"/>
              <a:gd name="connsiteX4" fmla="*/ 5140037 w 9157856"/>
              <a:gd name="connsiteY4" fmla="*/ 735567 h 2141804"/>
              <a:gd name="connsiteX5" fmla="*/ 6483927 w 9157856"/>
              <a:gd name="connsiteY5" fmla="*/ 974931 h 2141804"/>
              <a:gd name="connsiteX6" fmla="*/ 7703127 w 9157856"/>
              <a:gd name="connsiteY6" fmla="*/ 1324386 h 2141804"/>
              <a:gd name="connsiteX7" fmla="*/ 9157856 w 9157856"/>
              <a:gd name="connsiteY7" fmla="*/ 1652089 h 2141804"/>
              <a:gd name="connsiteX8" fmla="*/ 9144000 w 9157856"/>
              <a:gd name="connsiteY8" fmla="*/ 2141804 h 2141804"/>
              <a:gd name="connsiteX9" fmla="*/ 0 w 9157856"/>
              <a:gd name="connsiteY9" fmla="*/ 2141804 h 2141804"/>
              <a:gd name="connsiteX10" fmla="*/ 684744 w 9157856"/>
              <a:gd name="connsiteY10" fmla="*/ 0 h 2141804"/>
              <a:gd name="connsiteX0" fmla="*/ 0 w 8473112"/>
              <a:gd name="connsiteY0" fmla="*/ 0 h 2141804"/>
              <a:gd name="connsiteX1" fmla="*/ 1185620 w 8473112"/>
              <a:gd name="connsiteY1" fmla="*/ 356059 h 2141804"/>
              <a:gd name="connsiteX2" fmla="*/ 3416201 w 8473112"/>
              <a:gd name="connsiteY2" fmla="*/ 666295 h 2141804"/>
              <a:gd name="connsiteX3" fmla="*/ 3859547 w 8473112"/>
              <a:gd name="connsiteY3" fmla="*/ 957240 h 2141804"/>
              <a:gd name="connsiteX4" fmla="*/ 4455293 w 8473112"/>
              <a:gd name="connsiteY4" fmla="*/ 735567 h 2141804"/>
              <a:gd name="connsiteX5" fmla="*/ 5799183 w 8473112"/>
              <a:gd name="connsiteY5" fmla="*/ 974931 h 2141804"/>
              <a:gd name="connsiteX6" fmla="*/ 7018383 w 8473112"/>
              <a:gd name="connsiteY6" fmla="*/ 1324386 h 2141804"/>
              <a:gd name="connsiteX7" fmla="*/ 8473112 w 8473112"/>
              <a:gd name="connsiteY7" fmla="*/ 1652089 h 2141804"/>
              <a:gd name="connsiteX8" fmla="*/ 8459256 w 8473112"/>
              <a:gd name="connsiteY8" fmla="*/ 2141804 h 2141804"/>
              <a:gd name="connsiteX9" fmla="*/ 53155 w 8473112"/>
              <a:gd name="connsiteY9" fmla="*/ 2141804 h 2141804"/>
              <a:gd name="connsiteX10" fmla="*/ 0 w 8473112"/>
              <a:gd name="connsiteY10" fmla="*/ 0 h 2141804"/>
              <a:gd name="connsiteX0" fmla="*/ 0 w 8473112"/>
              <a:gd name="connsiteY0" fmla="*/ 0 h 2096315"/>
              <a:gd name="connsiteX1" fmla="*/ 1185620 w 8473112"/>
              <a:gd name="connsiteY1" fmla="*/ 310570 h 2096315"/>
              <a:gd name="connsiteX2" fmla="*/ 3416201 w 8473112"/>
              <a:gd name="connsiteY2" fmla="*/ 620806 h 2096315"/>
              <a:gd name="connsiteX3" fmla="*/ 3859547 w 8473112"/>
              <a:gd name="connsiteY3" fmla="*/ 911751 h 2096315"/>
              <a:gd name="connsiteX4" fmla="*/ 4455293 w 8473112"/>
              <a:gd name="connsiteY4" fmla="*/ 690078 h 2096315"/>
              <a:gd name="connsiteX5" fmla="*/ 5799183 w 8473112"/>
              <a:gd name="connsiteY5" fmla="*/ 929442 h 2096315"/>
              <a:gd name="connsiteX6" fmla="*/ 7018383 w 8473112"/>
              <a:gd name="connsiteY6" fmla="*/ 1278897 h 2096315"/>
              <a:gd name="connsiteX7" fmla="*/ 8473112 w 8473112"/>
              <a:gd name="connsiteY7" fmla="*/ 1606600 h 2096315"/>
              <a:gd name="connsiteX8" fmla="*/ 8459256 w 8473112"/>
              <a:gd name="connsiteY8" fmla="*/ 2096315 h 2096315"/>
              <a:gd name="connsiteX9" fmla="*/ 53155 w 8473112"/>
              <a:gd name="connsiteY9" fmla="*/ 2096315 h 2096315"/>
              <a:gd name="connsiteX10" fmla="*/ 0 w 8473112"/>
              <a:gd name="connsiteY10" fmla="*/ 0 h 2096315"/>
              <a:gd name="connsiteX0" fmla="*/ 0 w 9559578"/>
              <a:gd name="connsiteY0" fmla="*/ 0 h 2096315"/>
              <a:gd name="connsiteX1" fmla="*/ 1185620 w 9559578"/>
              <a:gd name="connsiteY1" fmla="*/ 310570 h 2096315"/>
              <a:gd name="connsiteX2" fmla="*/ 3416201 w 9559578"/>
              <a:gd name="connsiteY2" fmla="*/ 620806 h 2096315"/>
              <a:gd name="connsiteX3" fmla="*/ 3859547 w 9559578"/>
              <a:gd name="connsiteY3" fmla="*/ 911751 h 2096315"/>
              <a:gd name="connsiteX4" fmla="*/ 4455293 w 9559578"/>
              <a:gd name="connsiteY4" fmla="*/ 690078 h 2096315"/>
              <a:gd name="connsiteX5" fmla="*/ 5799183 w 9559578"/>
              <a:gd name="connsiteY5" fmla="*/ 929442 h 2096315"/>
              <a:gd name="connsiteX6" fmla="*/ 7018383 w 9559578"/>
              <a:gd name="connsiteY6" fmla="*/ 1278897 h 2096315"/>
              <a:gd name="connsiteX7" fmla="*/ 9559578 w 9559578"/>
              <a:gd name="connsiteY7" fmla="*/ 1606600 h 2096315"/>
              <a:gd name="connsiteX8" fmla="*/ 8459256 w 9559578"/>
              <a:gd name="connsiteY8" fmla="*/ 2096315 h 2096315"/>
              <a:gd name="connsiteX9" fmla="*/ 53155 w 9559578"/>
              <a:gd name="connsiteY9" fmla="*/ 2096315 h 2096315"/>
              <a:gd name="connsiteX10" fmla="*/ 0 w 9559578"/>
              <a:gd name="connsiteY10" fmla="*/ 0 h 2096315"/>
              <a:gd name="connsiteX0" fmla="*/ 0 w 9559578"/>
              <a:gd name="connsiteY0" fmla="*/ 0 h 2103897"/>
              <a:gd name="connsiteX1" fmla="*/ 1185620 w 9559578"/>
              <a:gd name="connsiteY1" fmla="*/ 310570 h 2103897"/>
              <a:gd name="connsiteX2" fmla="*/ 3416201 w 9559578"/>
              <a:gd name="connsiteY2" fmla="*/ 620806 h 2103897"/>
              <a:gd name="connsiteX3" fmla="*/ 3859547 w 9559578"/>
              <a:gd name="connsiteY3" fmla="*/ 911751 h 2103897"/>
              <a:gd name="connsiteX4" fmla="*/ 4455293 w 9559578"/>
              <a:gd name="connsiteY4" fmla="*/ 690078 h 2103897"/>
              <a:gd name="connsiteX5" fmla="*/ 5799183 w 9559578"/>
              <a:gd name="connsiteY5" fmla="*/ 929442 h 2103897"/>
              <a:gd name="connsiteX6" fmla="*/ 7018383 w 9559578"/>
              <a:gd name="connsiteY6" fmla="*/ 1278897 h 2103897"/>
              <a:gd name="connsiteX7" fmla="*/ 9559578 w 9559578"/>
              <a:gd name="connsiteY7" fmla="*/ 1606600 h 2103897"/>
              <a:gd name="connsiteX8" fmla="*/ 9545722 w 9559578"/>
              <a:gd name="connsiteY8" fmla="*/ 2103897 h 2103897"/>
              <a:gd name="connsiteX9" fmla="*/ 53155 w 9559578"/>
              <a:gd name="connsiteY9" fmla="*/ 2096315 h 2103897"/>
              <a:gd name="connsiteX10" fmla="*/ 0 w 9559578"/>
              <a:gd name="connsiteY10" fmla="*/ 0 h 2103897"/>
              <a:gd name="connsiteX0" fmla="*/ 768320 w 9506423"/>
              <a:gd name="connsiteY0" fmla="*/ 0 h 1921938"/>
              <a:gd name="connsiteX1" fmla="*/ 1132465 w 9506423"/>
              <a:gd name="connsiteY1" fmla="*/ 128611 h 1921938"/>
              <a:gd name="connsiteX2" fmla="*/ 3363046 w 9506423"/>
              <a:gd name="connsiteY2" fmla="*/ 438847 h 1921938"/>
              <a:gd name="connsiteX3" fmla="*/ 3806392 w 9506423"/>
              <a:gd name="connsiteY3" fmla="*/ 729792 h 1921938"/>
              <a:gd name="connsiteX4" fmla="*/ 4402138 w 9506423"/>
              <a:gd name="connsiteY4" fmla="*/ 508119 h 1921938"/>
              <a:gd name="connsiteX5" fmla="*/ 5746028 w 9506423"/>
              <a:gd name="connsiteY5" fmla="*/ 747483 h 1921938"/>
              <a:gd name="connsiteX6" fmla="*/ 6965228 w 9506423"/>
              <a:gd name="connsiteY6" fmla="*/ 1096938 h 1921938"/>
              <a:gd name="connsiteX7" fmla="*/ 9506423 w 9506423"/>
              <a:gd name="connsiteY7" fmla="*/ 1424641 h 1921938"/>
              <a:gd name="connsiteX8" fmla="*/ 9492567 w 9506423"/>
              <a:gd name="connsiteY8" fmla="*/ 1921938 h 1921938"/>
              <a:gd name="connsiteX9" fmla="*/ 0 w 9506423"/>
              <a:gd name="connsiteY9" fmla="*/ 1914356 h 1921938"/>
              <a:gd name="connsiteX10" fmla="*/ 768320 w 9506423"/>
              <a:gd name="connsiteY10" fmla="*/ 0 h 1921938"/>
              <a:gd name="connsiteX0" fmla="*/ 0 w 8738103"/>
              <a:gd name="connsiteY0" fmla="*/ 0 h 1921938"/>
              <a:gd name="connsiteX1" fmla="*/ 364145 w 8738103"/>
              <a:gd name="connsiteY1" fmla="*/ 128611 h 1921938"/>
              <a:gd name="connsiteX2" fmla="*/ 2594726 w 8738103"/>
              <a:gd name="connsiteY2" fmla="*/ 438847 h 1921938"/>
              <a:gd name="connsiteX3" fmla="*/ 3038072 w 8738103"/>
              <a:gd name="connsiteY3" fmla="*/ 729792 h 1921938"/>
              <a:gd name="connsiteX4" fmla="*/ 3633818 w 8738103"/>
              <a:gd name="connsiteY4" fmla="*/ 508119 h 1921938"/>
              <a:gd name="connsiteX5" fmla="*/ 4977708 w 8738103"/>
              <a:gd name="connsiteY5" fmla="*/ 747483 h 1921938"/>
              <a:gd name="connsiteX6" fmla="*/ 6196908 w 8738103"/>
              <a:gd name="connsiteY6" fmla="*/ 1096938 h 1921938"/>
              <a:gd name="connsiteX7" fmla="*/ 8738103 w 8738103"/>
              <a:gd name="connsiteY7" fmla="*/ 1424641 h 1921938"/>
              <a:gd name="connsiteX8" fmla="*/ 8724247 w 8738103"/>
              <a:gd name="connsiteY8" fmla="*/ 1921938 h 1921938"/>
              <a:gd name="connsiteX9" fmla="*/ 53155 w 8738103"/>
              <a:gd name="connsiteY9" fmla="*/ 1914356 h 1921938"/>
              <a:gd name="connsiteX10" fmla="*/ 0 w 8738103"/>
              <a:gd name="connsiteY10" fmla="*/ 0 h 1921938"/>
              <a:gd name="connsiteX0" fmla="*/ 26342 w 8764445"/>
              <a:gd name="connsiteY0" fmla="*/ 0 h 1959846"/>
              <a:gd name="connsiteX1" fmla="*/ 390487 w 8764445"/>
              <a:gd name="connsiteY1" fmla="*/ 128611 h 1959846"/>
              <a:gd name="connsiteX2" fmla="*/ 2621068 w 8764445"/>
              <a:gd name="connsiteY2" fmla="*/ 438847 h 1959846"/>
              <a:gd name="connsiteX3" fmla="*/ 3064414 w 8764445"/>
              <a:gd name="connsiteY3" fmla="*/ 729792 h 1959846"/>
              <a:gd name="connsiteX4" fmla="*/ 3660160 w 8764445"/>
              <a:gd name="connsiteY4" fmla="*/ 508119 h 1959846"/>
              <a:gd name="connsiteX5" fmla="*/ 5004050 w 8764445"/>
              <a:gd name="connsiteY5" fmla="*/ 747483 h 1959846"/>
              <a:gd name="connsiteX6" fmla="*/ 6223250 w 8764445"/>
              <a:gd name="connsiteY6" fmla="*/ 1096938 h 1959846"/>
              <a:gd name="connsiteX7" fmla="*/ 8764445 w 8764445"/>
              <a:gd name="connsiteY7" fmla="*/ 1424641 h 1959846"/>
              <a:gd name="connsiteX8" fmla="*/ 8750589 w 8764445"/>
              <a:gd name="connsiteY8" fmla="*/ 1921938 h 1959846"/>
              <a:gd name="connsiteX9" fmla="*/ 0 w 8764445"/>
              <a:gd name="connsiteY9" fmla="*/ 1959846 h 1959846"/>
              <a:gd name="connsiteX10" fmla="*/ 26342 w 8764445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647725 w 8791102"/>
              <a:gd name="connsiteY2" fmla="*/ 438847 h 1959846"/>
              <a:gd name="connsiteX3" fmla="*/ 3091071 w 8791102"/>
              <a:gd name="connsiteY3" fmla="*/ 729792 h 1959846"/>
              <a:gd name="connsiteX4" fmla="*/ 3686817 w 8791102"/>
              <a:gd name="connsiteY4" fmla="*/ 508119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86817 w 8791102"/>
              <a:gd name="connsiteY4" fmla="*/ 508119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73567 w 8791102"/>
              <a:gd name="connsiteY4" fmla="*/ 568772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73567 w 8791102"/>
              <a:gd name="connsiteY4" fmla="*/ 568772 h 1959846"/>
              <a:gd name="connsiteX5" fmla="*/ 5030707 w 8791102"/>
              <a:gd name="connsiteY5" fmla="*/ 747483 h 1959846"/>
              <a:gd name="connsiteX6" fmla="*/ 6818314 w 8791102"/>
              <a:gd name="connsiteY6" fmla="*/ 659100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4001495 w 8791102"/>
              <a:gd name="connsiteY4" fmla="*/ 827305 h 1959846"/>
              <a:gd name="connsiteX5" fmla="*/ 5030707 w 8791102"/>
              <a:gd name="connsiteY5" fmla="*/ 747483 h 1959846"/>
              <a:gd name="connsiteX6" fmla="*/ 6818314 w 8791102"/>
              <a:gd name="connsiteY6" fmla="*/ 659100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4001495 w 8791102"/>
              <a:gd name="connsiteY4" fmla="*/ 827305 h 1959846"/>
              <a:gd name="connsiteX5" fmla="*/ 5314911 w 8791102"/>
              <a:gd name="connsiteY5" fmla="*/ 847560 h 1959846"/>
              <a:gd name="connsiteX6" fmla="*/ 6818314 w 8791102"/>
              <a:gd name="connsiteY6" fmla="*/ 659100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174053 w 8791102"/>
              <a:gd name="connsiteY2" fmla="*/ 619668 h 1959846"/>
              <a:gd name="connsiteX3" fmla="*/ 3091071 w 8791102"/>
              <a:gd name="connsiteY3" fmla="*/ 729792 h 1959846"/>
              <a:gd name="connsiteX4" fmla="*/ 4001495 w 8791102"/>
              <a:gd name="connsiteY4" fmla="*/ 827305 h 1959846"/>
              <a:gd name="connsiteX5" fmla="*/ 5314911 w 8791102"/>
              <a:gd name="connsiteY5" fmla="*/ 847560 h 1959846"/>
              <a:gd name="connsiteX6" fmla="*/ 6818314 w 8791102"/>
              <a:gd name="connsiteY6" fmla="*/ 659100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174053 w 8791102"/>
              <a:gd name="connsiteY2" fmla="*/ 619668 h 1959846"/>
              <a:gd name="connsiteX3" fmla="*/ 3061922 w 8791102"/>
              <a:gd name="connsiteY3" fmla="*/ 792340 h 1959846"/>
              <a:gd name="connsiteX4" fmla="*/ 4001495 w 8791102"/>
              <a:gd name="connsiteY4" fmla="*/ 827305 h 1959846"/>
              <a:gd name="connsiteX5" fmla="*/ 5314911 w 8791102"/>
              <a:gd name="connsiteY5" fmla="*/ 847560 h 1959846"/>
              <a:gd name="connsiteX6" fmla="*/ 6818314 w 8791102"/>
              <a:gd name="connsiteY6" fmla="*/ 659100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174053 w 8791102"/>
              <a:gd name="connsiteY2" fmla="*/ 619668 h 1959846"/>
              <a:gd name="connsiteX3" fmla="*/ 3061922 w 8791102"/>
              <a:gd name="connsiteY3" fmla="*/ 792340 h 1959846"/>
              <a:gd name="connsiteX4" fmla="*/ 4001495 w 8791102"/>
              <a:gd name="connsiteY4" fmla="*/ 827305 h 1959846"/>
              <a:gd name="connsiteX5" fmla="*/ 5314911 w 8791102"/>
              <a:gd name="connsiteY5" fmla="*/ 847560 h 1959846"/>
              <a:gd name="connsiteX6" fmla="*/ 6818314 w 8791102"/>
              <a:gd name="connsiteY6" fmla="*/ 659100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1867988 w 8791102"/>
              <a:gd name="connsiteY2" fmla="*/ 748935 h 1959846"/>
              <a:gd name="connsiteX3" fmla="*/ 3061922 w 8791102"/>
              <a:gd name="connsiteY3" fmla="*/ 792340 h 1959846"/>
              <a:gd name="connsiteX4" fmla="*/ 4001495 w 8791102"/>
              <a:gd name="connsiteY4" fmla="*/ 827305 h 1959846"/>
              <a:gd name="connsiteX5" fmla="*/ 5314911 w 8791102"/>
              <a:gd name="connsiteY5" fmla="*/ 847560 h 1959846"/>
              <a:gd name="connsiteX6" fmla="*/ 6818314 w 8791102"/>
              <a:gd name="connsiteY6" fmla="*/ 659100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1867988 w 8791102"/>
              <a:gd name="connsiteY2" fmla="*/ 748935 h 1959846"/>
              <a:gd name="connsiteX3" fmla="*/ 3061922 w 8791102"/>
              <a:gd name="connsiteY3" fmla="*/ 792340 h 1959846"/>
              <a:gd name="connsiteX4" fmla="*/ 4001495 w 8791102"/>
              <a:gd name="connsiteY4" fmla="*/ 827305 h 1959846"/>
              <a:gd name="connsiteX5" fmla="*/ 5314911 w 8791102"/>
              <a:gd name="connsiteY5" fmla="*/ 847560 h 1959846"/>
              <a:gd name="connsiteX6" fmla="*/ 6811027 w 8791102"/>
              <a:gd name="connsiteY6" fmla="*/ 35469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1867988 w 8791102"/>
              <a:gd name="connsiteY2" fmla="*/ 748935 h 1959846"/>
              <a:gd name="connsiteX3" fmla="*/ 3061922 w 8791102"/>
              <a:gd name="connsiteY3" fmla="*/ 792340 h 1959846"/>
              <a:gd name="connsiteX4" fmla="*/ 4001495 w 8791102"/>
              <a:gd name="connsiteY4" fmla="*/ 827305 h 1959846"/>
              <a:gd name="connsiteX5" fmla="*/ 5314911 w 8791102"/>
              <a:gd name="connsiteY5" fmla="*/ 847560 h 1959846"/>
              <a:gd name="connsiteX6" fmla="*/ 6198896 w 8791102"/>
              <a:gd name="connsiteY6" fmla="*/ 35469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1867988 w 8791102"/>
              <a:gd name="connsiteY2" fmla="*/ 748935 h 1959846"/>
              <a:gd name="connsiteX3" fmla="*/ 3061922 w 8791102"/>
              <a:gd name="connsiteY3" fmla="*/ 792340 h 1959846"/>
              <a:gd name="connsiteX4" fmla="*/ 4001495 w 8791102"/>
              <a:gd name="connsiteY4" fmla="*/ 827305 h 1959846"/>
              <a:gd name="connsiteX5" fmla="*/ 5023421 w 8791102"/>
              <a:gd name="connsiteY5" fmla="*/ 822541 h 1959846"/>
              <a:gd name="connsiteX6" fmla="*/ 6198896 w 8791102"/>
              <a:gd name="connsiteY6" fmla="*/ 35469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91102" h="1959846">
                <a:moveTo>
                  <a:pt x="0" y="0"/>
                </a:moveTo>
                <a:cubicBezTo>
                  <a:pt x="628073" y="177800"/>
                  <a:pt x="-210929" y="-49189"/>
                  <a:pt x="417144" y="128611"/>
                </a:cubicBezTo>
                <a:cubicBezTo>
                  <a:pt x="1042908" y="521156"/>
                  <a:pt x="1427192" y="638314"/>
                  <a:pt x="1867988" y="748935"/>
                </a:cubicBezTo>
                <a:cubicBezTo>
                  <a:pt x="2308784" y="859556"/>
                  <a:pt x="2863340" y="796958"/>
                  <a:pt x="3061922" y="792340"/>
                </a:cubicBezTo>
                <a:cubicBezTo>
                  <a:pt x="3613286" y="851849"/>
                  <a:pt x="3674579" y="822272"/>
                  <a:pt x="4001495" y="827305"/>
                </a:cubicBezTo>
                <a:cubicBezTo>
                  <a:pt x="4328411" y="832338"/>
                  <a:pt x="4657188" y="901309"/>
                  <a:pt x="5023421" y="822541"/>
                </a:cubicBezTo>
                <a:cubicBezTo>
                  <a:pt x="5389654" y="743773"/>
                  <a:pt x="5570949" y="254348"/>
                  <a:pt x="6198896" y="354698"/>
                </a:cubicBezTo>
                <a:cubicBezTo>
                  <a:pt x="6826843" y="455048"/>
                  <a:pt x="8283102" y="1428334"/>
                  <a:pt x="8791102" y="1424641"/>
                </a:cubicBezTo>
                <a:cubicBezTo>
                  <a:pt x="8791102" y="1661168"/>
                  <a:pt x="8777246" y="1685411"/>
                  <a:pt x="8777246" y="1921938"/>
                </a:cubicBezTo>
                <a:lnTo>
                  <a:pt x="26657" y="1959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3160" y="5118581"/>
            <a:ext cx="171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Flooded ponds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84" y="601476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Outside channel</a:t>
            </a:r>
          </a:p>
        </p:txBody>
      </p:sp>
      <p:cxnSp>
        <p:nvCxnSpPr>
          <p:cNvPr id="38" name="Straight Arrow Connector 37"/>
          <p:cNvCxnSpPr>
            <a:cxnSpLocks/>
            <a:endCxn id="68" idx="0"/>
          </p:cNvCxnSpPr>
          <p:nvPr/>
        </p:nvCxnSpPr>
        <p:spPr>
          <a:xfrm flipH="1">
            <a:off x="7153621" y="3454357"/>
            <a:ext cx="83648" cy="747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31426" y="288337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Seasonal release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86860" y="291848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Production</a:t>
            </a:r>
          </a:p>
        </p:txBody>
      </p:sp>
      <p:pic>
        <p:nvPicPr>
          <p:cNvPr id="1028" name="Picture 4" descr="http://www.juvenilefishid.com/images/drawings/dr_chu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19" b="99145" l="0" r="997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85" y="4952210"/>
            <a:ext cx="679412" cy="2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://www.science.calwater.ca.gov/images/smelt_delta_sm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387" y="5336574"/>
            <a:ext cx="537325" cy="25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36" y="4317319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513" y="4506846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36" y="4469719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51" y="4374500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1" y="4281515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71" y="4516146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061" y="4164981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94" y="4567870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drakehs.org/academics/seadisc/endangeredspecies/2004/California%20Clapper%20Rail/images/really%20pretty%20drawin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1" y="3589304"/>
            <a:ext cx="753844" cy="44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14" y="4512535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14" y="4664935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23" y="4553303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608049" y="678873"/>
            <a:ext cx="323243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Diked</a:t>
            </a: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Medium" panose="020B0603020102020204" pitchFamily="34" charset="0"/>
              </a:rPr>
              <a:t> wetland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CDFW Fish Restoration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63D53E-D089-4BC3-BC0E-99DDFD2D341E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8" name="Picture 2" descr="Pipe with Water">
            <a:extLst>
              <a:ext uri="{FF2B5EF4-FFF2-40B4-BE49-F238E27FC236}">
                <a16:creationId xmlns:a16="http://schemas.microsoft.com/office/drawing/2014/main" id="{F35C0F0F-6E5A-4D42-BF08-FAEEA5C24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9356" y1="38660" x2="73391" y2="39691"/>
                        <a14:foregroundMark x1="73391" y1="39691" x2="81974" y2="39175"/>
                        <a14:foregroundMark x1="39485" y1="25258" x2="71674" y2="24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8722" y="4202329"/>
            <a:ext cx="629798" cy="4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0797F56-D3F6-48C5-B483-DE2865CB747E}"/>
              </a:ext>
            </a:extLst>
          </p:cNvPr>
          <p:cNvCxnSpPr>
            <a:cxnSpLocks/>
          </p:cNvCxnSpPr>
          <p:nvPr/>
        </p:nvCxnSpPr>
        <p:spPr>
          <a:xfrm flipV="1">
            <a:off x="1576209" y="2608565"/>
            <a:ext cx="0" cy="734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2655E76-BC01-4016-8784-8055B5A4BD5E}"/>
              </a:ext>
            </a:extLst>
          </p:cNvPr>
          <p:cNvSpPr txBox="1"/>
          <p:nvPr/>
        </p:nvSpPr>
        <p:spPr>
          <a:xfrm>
            <a:off x="8014613" y="338759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Good bass fishing</a:t>
            </a:r>
          </a:p>
        </p:txBody>
      </p:sp>
      <p:pic>
        <p:nvPicPr>
          <p:cNvPr id="9218" name="Picture 2" descr="Image result for striped bass clip art">
            <a:extLst>
              <a:ext uri="{FF2B5EF4-FFF2-40B4-BE49-F238E27FC236}">
                <a16:creationId xmlns:a16="http://schemas.microsoft.com/office/drawing/2014/main" id="{63B0BF40-EC95-4BE5-BFCB-82702FFE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06" b="94340" l="1556" r="96889">
                        <a14:foregroundMark x1="11111" y1="41038" x2="9556" y2="65094"/>
                        <a14:foregroundMark x1="9556" y1="65094" x2="2667" y2="60849"/>
                        <a14:foregroundMark x1="2444" y1="51415" x2="2444" y2="51415"/>
                        <a14:foregroundMark x1="36222" y1="11321" x2="46000" y2="22642"/>
                        <a14:foregroundMark x1="46000" y1="22642" x2="47778" y2="26415"/>
                        <a14:foregroundMark x1="58000" y1="29717" x2="70222" y2="28774"/>
                        <a14:foregroundMark x1="70222" y1="28774" x2="74667" y2="34434"/>
                        <a14:foregroundMark x1="86222" y1="39623" x2="96000" y2="25000"/>
                        <a14:foregroundMark x1="96000" y1="25000" x2="97111" y2="50000"/>
                        <a14:foregroundMark x1="97111" y1="50000" x2="86222" y2="49057"/>
                        <a14:foregroundMark x1="69111" y1="57547" x2="65111" y2="80660"/>
                        <a14:foregroundMark x1="65111" y1="80660" x2="57778" y2="69811"/>
                        <a14:foregroundMark x1="70444" y1="60377" x2="65778" y2="82075"/>
                        <a14:foregroundMark x1="65778" y1="82075" x2="59111" y2="73585"/>
                        <a14:foregroundMark x1="71333" y1="65566" x2="71333" y2="65566"/>
                        <a14:foregroundMark x1="72444" y1="62264" x2="72444" y2="62264"/>
                        <a14:foregroundMark x1="34222" y1="94340" x2="29556" y2="70283"/>
                        <a14:foregroundMark x1="29556" y1="70283" x2="29778" y2="69811"/>
                        <a14:foregroundMark x1="1556" y1="58019" x2="1556" y2="58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93" y="4523389"/>
            <a:ext cx="101090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15ABBD-1647-4606-B7CE-8E6D3ED23161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8331655" y="3910810"/>
            <a:ext cx="254458" cy="6496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CB18C2-3DD1-406A-8021-8C01507599EC}"/>
              </a:ext>
            </a:extLst>
          </p:cNvPr>
          <p:cNvCxnSpPr>
            <a:cxnSpLocks/>
          </p:cNvCxnSpPr>
          <p:nvPr/>
        </p:nvCxnSpPr>
        <p:spPr>
          <a:xfrm>
            <a:off x="6286500" y="4027859"/>
            <a:ext cx="0" cy="2830141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8" descr="http://ian.umces.edu/imagelibrary/albums/userpics/12865/normal_ian-symbol-copepod.png">
            <a:extLst>
              <a:ext uri="{FF2B5EF4-FFF2-40B4-BE49-F238E27FC236}">
                <a16:creationId xmlns:a16="http://schemas.microsoft.com/office/drawing/2014/main" id="{EE2891E6-E7D4-46FC-863A-2B103FB4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236" y="4702788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8" descr="http://ian.umces.edu/imagelibrary/albums/userpics/12865/normal_ian-symbol-copepod.png">
            <a:extLst>
              <a:ext uri="{FF2B5EF4-FFF2-40B4-BE49-F238E27FC236}">
                <a16:creationId xmlns:a16="http://schemas.microsoft.com/office/drawing/2014/main" id="{14EB909B-A4F4-47E8-9D12-37FE24FE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82" y="5044898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http://ian.umces.edu/imagelibrary/albums/userpics/12865/normal_ian-symbol-copepod.png">
            <a:extLst>
              <a:ext uri="{FF2B5EF4-FFF2-40B4-BE49-F238E27FC236}">
                <a16:creationId xmlns:a16="http://schemas.microsoft.com/office/drawing/2014/main" id="{1632B887-7221-4C6E-BE48-10013078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49" y="5349884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Image result for rock clip art">
            <a:extLst>
              <a:ext uri="{FF2B5EF4-FFF2-40B4-BE49-F238E27FC236}">
                <a16:creationId xmlns:a16="http://schemas.microsoft.com/office/drawing/2014/main" id="{1283830C-396F-40D8-984C-47DCE3F4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8351" y="4018820"/>
            <a:ext cx="778887" cy="5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Image result for rock clip art">
            <a:extLst>
              <a:ext uri="{FF2B5EF4-FFF2-40B4-BE49-F238E27FC236}">
                <a16:creationId xmlns:a16="http://schemas.microsoft.com/office/drawing/2014/main" id="{0B201D1D-2657-4289-A824-7C17F26A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7325" y="4459659"/>
            <a:ext cx="571201" cy="40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00053 -0.061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1" grpId="0" animBg="1"/>
      <p:bldP spid="23" grpId="0"/>
      <p:bldP spid="54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12" y="2561961"/>
            <a:ext cx="817306" cy="178590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19" y="2409561"/>
            <a:ext cx="817306" cy="178590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53002" y="4572000"/>
            <a:ext cx="8090998" cy="2233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92" y="3672104"/>
            <a:ext cx="817306" cy="86791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29" y="3535926"/>
            <a:ext cx="1032576" cy="10965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11" y="3558036"/>
            <a:ext cx="817306" cy="8679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817306" cy="140119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47" y="2590801"/>
            <a:ext cx="817306" cy="14881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4637" y="3342410"/>
            <a:ext cx="9192493" cy="3581401"/>
          </a:xfrm>
          <a:custGeom>
            <a:avLst/>
            <a:gdLst>
              <a:gd name="connsiteX0" fmla="*/ 0 w 9144000"/>
              <a:gd name="connsiteY0" fmla="*/ 0 h 3733800"/>
              <a:gd name="connsiteX1" fmla="*/ 9144000 w 9144000"/>
              <a:gd name="connsiteY1" fmla="*/ 0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9144000 w 9144000"/>
              <a:gd name="connsiteY1" fmla="*/ 2632364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9144000 w 9144000"/>
              <a:gd name="connsiteY1" fmla="*/ 2632364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1870364 w 9144000"/>
              <a:gd name="connsiteY1" fmla="*/ 1932709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7703127 w 9144000"/>
              <a:gd name="connsiteY2" fmla="*/ 2916382 h 3733800"/>
              <a:gd name="connsiteX3" fmla="*/ 9144000 w 9144000"/>
              <a:gd name="connsiteY3" fmla="*/ 2632364 h 3733800"/>
              <a:gd name="connsiteX4" fmla="*/ 9144000 w 9144000"/>
              <a:gd name="connsiteY4" fmla="*/ 3733800 h 3733800"/>
              <a:gd name="connsiteX5" fmla="*/ 0 w 9144000"/>
              <a:gd name="connsiteY5" fmla="*/ 3733800 h 3733800"/>
              <a:gd name="connsiteX6" fmla="*/ 0 w 9144000"/>
              <a:gd name="connsiteY6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7703127 w 9144000"/>
              <a:gd name="connsiteY2" fmla="*/ 2916382 h 3733800"/>
              <a:gd name="connsiteX3" fmla="*/ 9144000 w 9144000"/>
              <a:gd name="connsiteY3" fmla="*/ 2632364 h 3733800"/>
              <a:gd name="connsiteX4" fmla="*/ 9144000 w 9144000"/>
              <a:gd name="connsiteY4" fmla="*/ 3733800 h 3733800"/>
              <a:gd name="connsiteX5" fmla="*/ 0 w 9144000"/>
              <a:gd name="connsiteY5" fmla="*/ 3733800 h 3733800"/>
              <a:gd name="connsiteX6" fmla="*/ 0 w 9144000"/>
              <a:gd name="connsiteY6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7703127 w 9199419"/>
              <a:gd name="connsiteY2" fmla="*/ 2916382 h 3733800"/>
              <a:gd name="connsiteX3" fmla="*/ 9199419 w 9199419"/>
              <a:gd name="connsiteY3" fmla="*/ 2978728 h 3733800"/>
              <a:gd name="connsiteX4" fmla="*/ 9144000 w 9199419"/>
              <a:gd name="connsiteY4" fmla="*/ 3733800 h 3733800"/>
              <a:gd name="connsiteX5" fmla="*/ 0 w 9199419"/>
              <a:gd name="connsiteY5" fmla="*/ 3733800 h 3733800"/>
              <a:gd name="connsiteX6" fmla="*/ 0 w 9199419"/>
              <a:gd name="connsiteY6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6483927 w 9199419"/>
              <a:gd name="connsiteY2" fmla="*/ 2493818 h 3733800"/>
              <a:gd name="connsiteX3" fmla="*/ 7703127 w 9199419"/>
              <a:gd name="connsiteY3" fmla="*/ 2916382 h 3733800"/>
              <a:gd name="connsiteX4" fmla="*/ 9199419 w 9199419"/>
              <a:gd name="connsiteY4" fmla="*/ 2978728 h 3733800"/>
              <a:gd name="connsiteX5" fmla="*/ 9144000 w 9199419"/>
              <a:gd name="connsiteY5" fmla="*/ 3733800 h 3733800"/>
              <a:gd name="connsiteX6" fmla="*/ 0 w 9199419"/>
              <a:gd name="connsiteY6" fmla="*/ 3733800 h 3733800"/>
              <a:gd name="connsiteX7" fmla="*/ 0 w 9199419"/>
              <a:gd name="connsiteY7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544291 w 9199419"/>
              <a:gd name="connsiteY2" fmla="*/ 2549236 h 3733800"/>
              <a:gd name="connsiteX3" fmla="*/ 6483927 w 9199419"/>
              <a:gd name="connsiteY3" fmla="*/ 2493818 h 3733800"/>
              <a:gd name="connsiteX4" fmla="*/ 7703127 w 9199419"/>
              <a:gd name="connsiteY4" fmla="*/ 2916382 h 3733800"/>
              <a:gd name="connsiteX5" fmla="*/ 9199419 w 9199419"/>
              <a:gd name="connsiteY5" fmla="*/ 2978728 h 3733800"/>
              <a:gd name="connsiteX6" fmla="*/ 9144000 w 9199419"/>
              <a:gd name="connsiteY6" fmla="*/ 3733800 h 3733800"/>
              <a:gd name="connsiteX7" fmla="*/ 0 w 9199419"/>
              <a:gd name="connsiteY7" fmla="*/ 3733800 h 3733800"/>
              <a:gd name="connsiteX8" fmla="*/ 0 w 9199419"/>
              <a:gd name="connsiteY8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544291 w 9199419"/>
              <a:gd name="connsiteY2" fmla="*/ 2549236 h 3733800"/>
              <a:gd name="connsiteX3" fmla="*/ 4946073 w 9199419"/>
              <a:gd name="connsiteY3" fmla="*/ 2327563 h 3733800"/>
              <a:gd name="connsiteX4" fmla="*/ 6483927 w 9199419"/>
              <a:gd name="connsiteY4" fmla="*/ 2493818 h 3733800"/>
              <a:gd name="connsiteX5" fmla="*/ 7703127 w 9199419"/>
              <a:gd name="connsiteY5" fmla="*/ 2916382 h 3733800"/>
              <a:gd name="connsiteX6" fmla="*/ 9199419 w 9199419"/>
              <a:gd name="connsiteY6" fmla="*/ 2978728 h 3733800"/>
              <a:gd name="connsiteX7" fmla="*/ 9144000 w 9199419"/>
              <a:gd name="connsiteY7" fmla="*/ 3733800 h 3733800"/>
              <a:gd name="connsiteX8" fmla="*/ 0 w 9199419"/>
              <a:gd name="connsiteY8" fmla="*/ 3733800 h 3733800"/>
              <a:gd name="connsiteX9" fmla="*/ 0 w 9199419"/>
              <a:gd name="connsiteY9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100945 w 9199419"/>
              <a:gd name="connsiteY2" fmla="*/ 2258291 h 3733800"/>
              <a:gd name="connsiteX3" fmla="*/ 4544291 w 9199419"/>
              <a:gd name="connsiteY3" fmla="*/ 2549236 h 3733800"/>
              <a:gd name="connsiteX4" fmla="*/ 4946073 w 9199419"/>
              <a:gd name="connsiteY4" fmla="*/ 2327563 h 3733800"/>
              <a:gd name="connsiteX5" fmla="*/ 6483927 w 9199419"/>
              <a:gd name="connsiteY5" fmla="*/ 2493818 h 3733800"/>
              <a:gd name="connsiteX6" fmla="*/ 7703127 w 9199419"/>
              <a:gd name="connsiteY6" fmla="*/ 2916382 h 3733800"/>
              <a:gd name="connsiteX7" fmla="*/ 9199419 w 9199419"/>
              <a:gd name="connsiteY7" fmla="*/ 2978728 h 3733800"/>
              <a:gd name="connsiteX8" fmla="*/ 9144000 w 9199419"/>
              <a:gd name="connsiteY8" fmla="*/ 3733800 h 3733800"/>
              <a:gd name="connsiteX9" fmla="*/ 0 w 9199419"/>
              <a:gd name="connsiteY9" fmla="*/ 3733800 h 3733800"/>
              <a:gd name="connsiteX10" fmla="*/ 0 w 9199419"/>
              <a:gd name="connsiteY10" fmla="*/ 0 h 3733800"/>
              <a:gd name="connsiteX0" fmla="*/ 0 w 9227128"/>
              <a:gd name="connsiteY0" fmla="*/ 0 h 2793822"/>
              <a:gd name="connsiteX1" fmla="*/ 2119746 w 9227128"/>
              <a:gd name="connsiteY1" fmla="*/ 715640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4973782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4973782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5167746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5167746 w 9227128"/>
              <a:gd name="connsiteY4" fmla="*/ 1387585 h 2793822"/>
              <a:gd name="connsiteX5" fmla="*/ 6511636 w 9227128"/>
              <a:gd name="connsiteY5" fmla="*/ 1626949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361670"/>
              <a:gd name="connsiteX1" fmla="*/ 1898073 w 9227128"/>
              <a:gd name="connsiteY1" fmla="*/ 575925 h 2361670"/>
              <a:gd name="connsiteX2" fmla="*/ 4128654 w 9227128"/>
              <a:gd name="connsiteY2" fmla="*/ 886161 h 2361670"/>
              <a:gd name="connsiteX3" fmla="*/ 4572000 w 9227128"/>
              <a:gd name="connsiteY3" fmla="*/ 1177106 h 2361670"/>
              <a:gd name="connsiteX4" fmla="*/ 5167746 w 9227128"/>
              <a:gd name="connsiteY4" fmla="*/ 955433 h 2361670"/>
              <a:gd name="connsiteX5" fmla="*/ 6511636 w 9227128"/>
              <a:gd name="connsiteY5" fmla="*/ 1194797 h 2361670"/>
              <a:gd name="connsiteX6" fmla="*/ 7730836 w 9227128"/>
              <a:gd name="connsiteY6" fmla="*/ 1544252 h 2361670"/>
              <a:gd name="connsiteX7" fmla="*/ 9227128 w 9227128"/>
              <a:gd name="connsiteY7" fmla="*/ 1606598 h 2361670"/>
              <a:gd name="connsiteX8" fmla="*/ 9171709 w 9227128"/>
              <a:gd name="connsiteY8" fmla="*/ 2361670 h 2361670"/>
              <a:gd name="connsiteX9" fmla="*/ 27709 w 9227128"/>
              <a:gd name="connsiteY9" fmla="*/ 2361670 h 2361670"/>
              <a:gd name="connsiteX10" fmla="*/ 0 w 9227128"/>
              <a:gd name="connsiteY10" fmla="*/ 0 h 2361670"/>
              <a:gd name="connsiteX0" fmla="*/ 0 w 9171710"/>
              <a:gd name="connsiteY0" fmla="*/ 0 h 2361670"/>
              <a:gd name="connsiteX1" fmla="*/ 1898073 w 9171710"/>
              <a:gd name="connsiteY1" fmla="*/ 575925 h 2361670"/>
              <a:gd name="connsiteX2" fmla="*/ 4128654 w 9171710"/>
              <a:gd name="connsiteY2" fmla="*/ 886161 h 2361670"/>
              <a:gd name="connsiteX3" fmla="*/ 4572000 w 9171710"/>
              <a:gd name="connsiteY3" fmla="*/ 1177106 h 2361670"/>
              <a:gd name="connsiteX4" fmla="*/ 5167746 w 9171710"/>
              <a:gd name="connsiteY4" fmla="*/ 955433 h 2361670"/>
              <a:gd name="connsiteX5" fmla="*/ 6511636 w 9171710"/>
              <a:gd name="connsiteY5" fmla="*/ 1194797 h 2361670"/>
              <a:gd name="connsiteX6" fmla="*/ 7730836 w 9171710"/>
              <a:gd name="connsiteY6" fmla="*/ 1544252 h 2361670"/>
              <a:gd name="connsiteX7" fmla="*/ 9171710 w 9171710"/>
              <a:gd name="connsiteY7" fmla="*/ 1652088 h 2361670"/>
              <a:gd name="connsiteX8" fmla="*/ 9171709 w 9171710"/>
              <a:gd name="connsiteY8" fmla="*/ 2361670 h 2361670"/>
              <a:gd name="connsiteX9" fmla="*/ 27709 w 9171710"/>
              <a:gd name="connsiteY9" fmla="*/ 2361670 h 2361670"/>
              <a:gd name="connsiteX10" fmla="*/ 0 w 9171710"/>
              <a:gd name="connsiteY10" fmla="*/ 0 h 2361670"/>
              <a:gd name="connsiteX0" fmla="*/ 0 w 9171710"/>
              <a:gd name="connsiteY0" fmla="*/ 0 h 2361670"/>
              <a:gd name="connsiteX1" fmla="*/ 1898073 w 9171710"/>
              <a:gd name="connsiteY1" fmla="*/ 575925 h 2361670"/>
              <a:gd name="connsiteX2" fmla="*/ 4128654 w 9171710"/>
              <a:gd name="connsiteY2" fmla="*/ 886161 h 2361670"/>
              <a:gd name="connsiteX3" fmla="*/ 4572000 w 9171710"/>
              <a:gd name="connsiteY3" fmla="*/ 1177106 h 2361670"/>
              <a:gd name="connsiteX4" fmla="*/ 5167746 w 9171710"/>
              <a:gd name="connsiteY4" fmla="*/ 955433 h 2361670"/>
              <a:gd name="connsiteX5" fmla="*/ 6511636 w 9171710"/>
              <a:gd name="connsiteY5" fmla="*/ 1194797 h 2361670"/>
              <a:gd name="connsiteX6" fmla="*/ 7730836 w 9171710"/>
              <a:gd name="connsiteY6" fmla="*/ 1544252 h 2361670"/>
              <a:gd name="connsiteX7" fmla="*/ 9171710 w 9171710"/>
              <a:gd name="connsiteY7" fmla="*/ 1652088 h 2361670"/>
              <a:gd name="connsiteX8" fmla="*/ 9171709 w 9171710"/>
              <a:gd name="connsiteY8" fmla="*/ 2361670 h 2361670"/>
              <a:gd name="connsiteX9" fmla="*/ 27709 w 9171710"/>
              <a:gd name="connsiteY9" fmla="*/ 2361670 h 2361670"/>
              <a:gd name="connsiteX10" fmla="*/ 0 w 9171710"/>
              <a:gd name="connsiteY10" fmla="*/ 0 h 2361670"/>
              <a:gd name="connsiteX0" fmla="*/ 0 w 9185565"/>
              <a:gd name="connsiteY0" fmla="*/ 0 h 2361670"/>
              <a:gd name="connsiteX1" fmla="*/ 1898073 w 9185565"/>
              <a:gd name="connsiteY1" fmla="*/ 575925 h 2361670"/>
              <a:gd name="connsiteX2" fmla="*/ 4128654 w 9185565"/>
              <a:gd name="connsiteY2" fmla="*/ 886161 h 2361670"/>
              <a:gd name="connsiteX3" fmla="*/ 4572000 w 9185565"/>
              <a:gd name="connsiteY3" fmla="*/ 1177106 h 2361670"/>
              <a:gd name="connsiteX4" fmla="*/ 5167746 w 9185565"/>
              <a:gd name="connsiteY4" fmla="*/ 955433 h 2361670"/>
              <a:gd name="connsiteX5" fmla="*/ 6511636 w 9185565"/>
              <a:gd name="connsiteY5" fmla="*/ 1194797 h 2361670"/>
              <a:gd name="connsiteX6" fmla="*/ 7730836 w 9185565"/>
              <a:gd name="connsiteY6" fmla="*/ 1544252 h 2361670"/>
              <a:gd name="connsiteX7" fmla="*/ 9185565 w 9185565"/>
              <a:gd name="connsiteY7" fmla="*/ 1871955 h 2361670"/>
              <a:gd name="connsiteX8" fmla="*/ 9171709 w 9185565"/>
              <a:gd name="connsiteY8" fmla="*/ 2361670 h 2361670"/>
              <a:gd name="connsiteX9" fmla="*/ 27709 w 9185565"/>
              <a:gd name="connsiteY9" fmla="*/ 2361670 h 2361670"/>
              <a:gd name="connsiteX10" fmla="*/ 0 w 9185565"/>
              <a:gd name="connsiteY10" fmla="*/ 0 h 2361670"/>
              <a:gd name="connsiteX0" fmla="*/ 684744 w 9157856"/>
              <a:gd name="connsiteY0" fmla="*/ 0 h 2141804"/>
              <a:gd name="connsiteX1" fmla="*/ 1870364 w 9157856"/>
              <a:gd name="connsiteY1" fmla="*/ 356059 h 2141804"/>
              <a:gd name="connsiteX2" fmla="*/ 4100945 w 9157856"/>
              <a:gd name="connsiteY2" fmla="*/ 666295 h 2141804"/>
              <a:gd name="connsiteX3" fmla="*/ 4544291 w 9157856"/>
              <a:gd name="connsiteY3" fmla="*/ 957240 h 2141804"/>
              <a:gd name="connsiteX4" fmla="*/ 5140037 w 9157856"/>
              <a:gd name="connsiteY4" fmla="*/ 735567 h 2141804"/>
              <a:gd name="connsiteX5" fmla="*/ 6483927 w 9157856"/>
              <a:gd name="connsiteY5" fmla="*/ 974931 h 2141804"/>
              <a:gd name="connsiteX6" fmla="*/ 7703127 w 9157856"/>
              <a:gd name="connsiteY6" fmla="*/ 1324386 h 2141804"/>
              <a:gd name="connsiteX7" fmla="*/ 9157856 w 9157856"/>
              <a:gd name="connsiteY7" fmla="*/ 1652089 h 2141804"/>
              <a:gd name="connsiteX8" fmla="*/ 9144000 w 9157856"/>
              <a:gd name="connsiteY8" fmla="*/ 2141804 h 2141804"/>
              <a:gd name="connsiteX9" fmla="*/ 0 w 9157856"/>
              <a:gd name="connsiteY9" fmla="*/ 2141804 h 2141804"/>
              <a:gd name="connsiteX10" fmla="*/ 684744 w 9157856"/>
              <a:gd name="connsiteY10" fmla="*/ 0 h 2141804"/>
              <a:gd name="connsiteX0" fmla="*/ 0 w 8473112"/>
              <a:gd name="connsiteY0" fmla="*/ 0 h 2141804"/>
              <a:gd name="connsiteX1" fmla="*/ 1185620 w 8473112"/>
              <a:gd name="connsiteY1" fmla="*/ 356059 h 2141804"/>
              <a:gd name="connsiteX2" fmla="*/ 3416201 w 8473112"/>
              <a:gd name="connsiteY2" fmla="*/ 666295 h 2141804"/>
              <a:gd name="connsiteX3" fmla="*/ 3859547 w 8473112"/>
              <a:gd name="connsiteY3" fmla="*/ 957240 h 2141804"/>
              <a:gd name="connsiteX4" fmla="*/ 4455293 w 8473112"/>
              <a:gd name="connsiteY4" fmla="*/ 735567 h 2141804"/>
              <a:gd name="connsiteX5" fmla="*/ 5799183 w 8473112"/>
              <a:gd name="connsiteY5" fmla="*/ 974931 h 2141804"/>
              <a:gd name="connsiteX6" fmla="*/ 7018383 w 8473112"/>
              <a:gd name="connsiteY6" fmla="*/ 1324386 h 2141804"/>
              <a:gd name="connsiteX7" fmla="*/ 8473112 w 8473112"/>
              <a:gd name="connsiteY7" fmla="*/ 1652089 h 2141804"/>
              <a:gd name="connsiteX8" fmla="*/ 8459256 w 8473112"/>
              <a:gd name="connsiteY8" fmla="*/ 2141804 h 2141804"/>
              <a:gd name="connsiteX9" fmla="*/ 53155 w 8473112"/>
              <a:gd name="connsiteY9" fmla="*/ 2141804 h 2141804"/>
              <a:gd name="connsiteX10" fmla="*/ 0 w 8473112"/>
              <a:gd name="connsiteY10" fmla="*/ 0 h 2141804"/>
              <a:gd name="connsiteX0" fmla="*/ 0 w 8473112"/>
              <a:gd name="connsiteY0" fmla="*/ 0 h 2096315"/>
              <a:gd name="connsiteX1" fmla="*/ 1185620 w 8473112"/>
              <a:gd name="connsiteY1" fmla="*/ 310570 h 2096315"/>
              <a:gd name="connsiteX2" fmla="*/ 3416201 w 8473112"/>
              <a:gd name="connsiteY2" fmla="*/ 620806 h 2096315"/>
              <a:gd name="connsiteX3" fmla="*/ 3859547 w 8473112"/>
              <a:gd name="connsiteY3" fmla="*/ 911751 h 2096315"/>
              <a:gd name="connsiteX4" fmla="*/ 4455293 w 8473112"/>
              <a:gd name="connsiteY4" fmla="*/ 690078 h 2096315"/>
              <a:gd name="connsiteX5" fmla="*/ 5799183 w 8473112"/>
              <a:gd name="connsiteY5" fmla="*/ 929442 h 2096315"/>
              <a:gd name="connsiteX6" fmla="*/ 7018383 w 8473112"/>
              <a:gd name="connsiteY6" fmla="*/ 1278897 h 2096315"/>
              <a:gd name="connsiteX7" fmla="*/ 8473112 w 8473112"/>
              <a:gd name="connsiteY7" fmla="*/ 1606600 h 2096315"/>
              <a:gd name="connsiteX8" fmla="*/ 8459256 w 8473112"/>
              <a:gd name="connsiteY8" fmla="*/ 2096315 h 2096315"/>
              <a:gd name="connsiteX9" fmla="*/ 53155 w 8473112"/>
              <a:gd name="connsiteY9" fmla="*/ 2096315 h 2096315"/>
              <a:gd name="connsiteX10" fmla="*/ 0 w 8473112"/>
              <a:gd name="connsiteY10" fmla="*/ 0 h 2096315"/>
              <a:gd name="connsiteX0" fmla="*/ 0 w 9559578"/>
              <a:gd name="connsiteY0" fmla="*/ 0 h 2096315"/>
              <a:gd name="connsiteX1" fmla="*/ 1185620 w 9559578"/>
              <a:gd name="connsiteY1" fmla="*/ 310570 h 2096315"/>
              <a:gd name="connsiteX2" fmla="*/ 3416201 w 9559578"/>
              <a:gd name="connsiteY2" fmla="*/ 620806 h 2096315"/>
              <a:gd name="connsiteX3" fmla="*/ 3859547 w 9559578"/>
              <a:gd name="connsiteY3" fmla="*/ 911751 h 2096315"/>
              <a:gd name="connsiteX4" fmla="*/ 4455293 w 9559578"/>
              <a:gd name="connsiteY4" fmla="*/ 690078 h 2096315"/>
              <a:gd name="connsiteX5" fmla="*/ 5799183 w 9559578"/>
              <a:gd name="connsiteY5" fmla="*/ 929442 h 2096315"/>
              <a:gd name="connsiteX6" fmla="*/ 7018383 w 9559578"/>
              <a:gd name="connsiteY6" fmla="*/ 1278897 h 2096315"/>
              <a:gd name="connsiteX7" fmla="*/ 9559578 w 9559578"/>
              <a:gd name="connsiteY7" fmla="*/ 1606600 h 2096315"/>
              <a:gd name="connsiteX8" fmla="*/ 8459256 w 9559578"/>
              <a:gd name="connsiteY8" fmla="*/ 2096315 h 2096315"/>
              <a:gd name="connsiteX9" fmla="*/ 53155 w 9559578"/>
              <a:gd name="connsiteY9" fmla="*/ 2096315 h 2096315"/>
              <a:gd name="connsiteX10" fmla="*/ 0 w 9559578"/>
              <a:gd name="connsiteY10" fmla="*/ 0 h 2096315"/>
              <a:gd name="connsiteX0" fmla="*/ 0 w 9559578"/>
              <a:gd name="connsiteY0" fmla="*/ 0 h 2103897"/>
              <a:gd name="connsiteX1" fmla="*/ 1185620 w 9559578"/>
              <a:gd name="connsiteY1" fmla="*/ 310570 h 2103897"/>
              <a:gd name="connsiteX2" fmla="*/ 3416201 w 9559578"/>
              <a:gd name="connsiteY2" fmla="*/ 620806 h 2103897"/>
              <a:gd name="connsiteX3" fmla="*/ 3859547 w 9559578"/>
              <a:gd name="connsiteY3" fmla="*/ 911751 h 2103897"/>
              <a:gd name="connsiteX4" fmla="*/ 4455293 w 9559578"/>
              <a:gd name="connsiteY4" fmla="*/ 690078 h 2103897"/>
              <a:gd name="connsiteX5" fmla="*/ 5799183 w 9559578"/>
              <a:gd name="connsiteY5" fmla="*/ 929442 h 2103897"/>
              <a:gd name="connsiteX6" fmla="*/ 7018383 w 9559578"/>
              <a:gd name="connsiteY6" fmla="*/ 1278897 h 2103897"/>
              <a:gd name="connsiteX7" fmla="*/ 9559578 w 9559578"/>
              <a:gd name="connsiteY7" fmla="*/ 1606600 h 2103897"/>
              <a:gd name="connsiteX8" fmla="*/ 9545722 w 9559578"/>
              <a:gd name="connsiteY8" fmla="*/ 2103897 h 2103897"/>
              <a:gd name="connsiteX9" fmla="*/ 53155 w 9559578"/>
              <a:gd name="connsiteY9" fmla="*/ 2096315 h 2103897"/>
              <a:gd name="connsiteX10" fmla="*/ 0 w 9559578"/>
              <a:gd name="connsiteY10" fmla="*/ 0 h 2103897"/>
              <a:gd name="connsiteX0" fmla="*/ 768320 w 9506423"/>
              <a:gd name="connsiteY0" fmla="*/ 0 h 1921938"/>
              <a:gd name="connsiteX1" fmla="*/ 1132465 w 9506423"/>
              <a:gd name="connsiteY1" fmla="*/ 128611 h 1921938"/>
              <a:gd name="connsiteX2" fmla="*/ 3363046 w 9506423"/>
              <a:gd name="connsiteY2" fmla="*/ 438847 h 1921938"/>
              <a:gd name="connsiteX3" fmla="*/ 3806392 w 9506423"/>
              <a:gd name="connsiteY3" fmla="*/ 729792 h 1921938"/>
              <a:gd name="connsiteX4" fmla="*/ 4402138 w 9506423"/>
              <a:gd name="connsiteY4" fmla="*/ 508119 h 1921938"/>
              <a:gd name="connsiteX5" fmla="*/ 5746028 w 9506423"/>
              <a:gd name="connsiteY5" fmla="*/ 747483 h 1921938"/>
              <a:gd name="connsiteX6" fmla="*/ 6965228 w 9506423"/>
              <a:gd name="connsiteY6" fmla="*/ 1096938 h 1921938"/>
              <a:gd name="connsiteX7" fmla="*/ 9506423 w 9506423"/>
              <a:gd name="connsiteY7" fmla="*/ 1424641 h 1921938"/>
              <a:gd name="connsiteX8" fmla="*/ 9492567 w 9506423"/>
              <a:gd name="connsiteY8" fmla="*/ 1921938 h 1921938"/>
              <a:gd name="connsiteX9" fmla="*/ 0 w 9506423"/>
              <a:gd name="connsiteY9" fmla="*/ 1914356 h 1921938"/>
              <a:gd name="connsiteX10" fmla="*/ 768320 w 9506423"/>
              <a:gd name="connsiteY10" fmla="*/ 0 h 1921938"/>
              <a:gd name="connsiteX0" fmla="*/ 0 w 8738103"/>
              <a:gd name="connsiteY0" fmla="*/ 0 h 1921938"/>
              <a:gd name="connsiteX1" fmla="*/ 364145 w 8738103"/>
              <a:gd name="connsiteY1" fmla="*/ 128611 h 1921938"/>
              <a:gd name="connsiteX2" fmla="*/ 2594726 w 8738103"/>
              <a:gd name="connsiteY2" fmla="*/ 438847 h 1921938"/>
              <a:gd name="connsiteX3" fmla="*/ 3038072 w 8738103"/>
              <a:gd name="connsiteY3" fmla="*/ 729792 h 1921938"/>
              <a:gd name="connsiteX4" fmla="*/ 3633818 w 8738103"/>
              <a:gd name="connsiteY4" fmla="*/ 508119 h 1921938"/>
              <a:gd name="connsiteX5" fmla="*/ 4977708 w 8738103"/>
              <a:gd name="connsiteY5" fmla="*/ 747483 h 1921938"/>
              <a:gd name="connsiteX6" fmla="*/ 6196908 w 8738103"/>
              <a:gd name="connsiteY6" fmla="*/ 1096938 h 1921938"/>
              <a:gd name="connsiteX7" fmla="*/ 8738103 w 8738103"/>
              <a:gd name="connsiteY7" fmla="*/ 1424641 h 1921938"/>
              <a:gd name="connsiteX8" fmla="*/ 8724247 w 8738103"/>
              <a:gd name="connsiteY8" fmla="*/ 1921938 h 1921938"/>
              <a:gd name="connsiteX9" fmla="*/ 53155 w 8738103"/>
              <a:gd name="connsiteY9" fmla="*/ 1914356 h 1921938"/>
              <a:gd name="connsiteX10" fmla="*/ 0 w 8738103"/>
              <a:gd name="connsiteY10" fmla="*/ 0 h 1921938"/>
              <a:gd name="connsiteX0" fmla="*/ 26342 w 8764445"/>
              <a:gd name="connsiteY0" fmla="*/ 0 h 1959846"/>
              <a:gd name="connsiteX1" fmla="*/ 390487 w 8764445"/>
              <a:gd name="connsiteY1" fmla="*/ 128611 h 1959846"/>
              <a:gd name="connsiteX2" fmla="*/ 2621068 w 8764445"/>
              <a:gd name="connsiteY2" fmla="*/ 438847 h 1959846"/>
              <a:gd name="connsiteX3" fmla="*/ 3064414 w 8764445"/>
              <a:gd name="connsiteY3" fmla="*/ 729792 h 1959846"/>
              <a:gd name="connsiteX4" fmla="*/ 3660160 w 8764445"/>
              <a:gd name="connsiteY4" fmla="*/ 508119 h 1959846"/>
              <a:gd name="connsiteX5" fmla="*/ 5004050 w 8764445"/>
              <a:gd name="connsiteY5" fmla="*/ 747483 h 1959846"/>
              <a:gd name="connsiteX6" fmla="*/ 6223250 w 8764445"/>
              <a:gd name="connsiteY6" fmla="*/ 1096938 h 1959846"/>
              <a:gd name="connsiteX7" fmla="*/ 8764445 w 8764445"/>
              <a:gd name="connsiteY7" fmla="*/ 1424641 h 1959846"/>
              <a:gd name="connsiteX8" fmla="*/ 8750589 w 8764445"/>
              <a:gd name="connsiteY8" fmla="*/ 1921938 h 1959846"/>
              <a:gd name="connsiteX9" fmla="*/ 0 w 8764445"/>
              <a:gd name="connsiteY9" fmla="*/ 1959846 h 1959846"/>
              <a:gd name="connsiteX10" fmla="*/ 26342 w 8764445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647725 w 8791102"/>
              <a:gd name="connsiteY2" fmla="*/ 438847 h 1959846"/>
              <a:gd name="connsiteX3" fmla="*/ 3091071 w 8791102"/>
              <a:gd name="connsiteY3" fmla="*/ 729792 h 1959846"/>
              <a:gd name="connsiteX4" fmla="*/ 3686817 w 8791102"/>
              <a:gd name="connsiteY4" fmla="*/ 508119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86817 w 8791102"/>
              <a:gd name="connsiteY4" fmla="*/ 508119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73567 w 8791102"/>
              <a:gd name="connsiteY4" fmla="*/ 568772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91102" h="1959846">
                <a:moveTo>
                  <a:pt x="0" y="0"/>
                </a:moveTo>
                <a:cubicBezTo>
                  <a:pt x="628073" y="177800"/>
                  <a:pt x="-210929" y="-49189"/>
                  <a:pt x="417144" y="128611"/>
                </a:cubicBezTo>
                <a:cubicBezTo>
                  <a:pt x="1042908" y="521156"/>
                  <a:pt x="2384762" y="358145"/>
                  <a:pt x="2793471" y="507081"/>
                </a:cubicBezTo>
                <a:cubicBezTo>
                  <a:pt x="3202180" y="656017"/>
                  <a:pt x="2892489" y="734410"/>
                  <a:pt x="3091071" y="729792"/>
                </a:cubicBezTo>
                <a:cubicBezTo>
                  <a:pt x="3605998" y="881038"/>
                  <a:pt x="3350294" y="578008"/>
                  <a:pt x="3673567" y="568772"/>
                </a:cubicBezTo>
                <a:cubicBezTo>
                  <a:pt x="3996840" y="559536"/>
                  <a:pt x="4610453" y="688601"/>
                  <a:pt x="5030707" y="747483"/>
                </a:cubicBezTo>
                <a:cubicBezTo>
                  <a:pt x="5450962" y="806365"/>
                  <a:pt x="5566416" y="986101"/>
                  <a:pt x="6249907" y="1096938"/>
                </a:cubicBezTo>
                <a:cubicBezTo>
                  <a:pt x="7159689" y="1237792"/>
                  <a:pt x="8283102" y="1428334"/>
                  <a:pt x="8791102" y="1424641"/>
                </a:cubicBezTo>
                <a:cubicBezTo>
                  <a:pt x="8791102" y="1661168"/>
                  <a:pt x="8777246" y="1685411"/>
                  <a:pt x="8777246" y="1921938"/>
                </a:cubicBezTo>
                <a:lnTo>
                  <a:pt x="26657" y="1959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15000" y="4932218"/>
            <a:ext cx="0" cy="192578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5779760"/>
            <a:ext cx="0" cy="109902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19200" y="3962400"/>
            <a:ext cx="0" cy="291638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44091" y="5525777"/>
            <a:ext cx="146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Intertidal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8846" y="577975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Shallow subtidal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11837" y="609020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Deep subtidal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-76201" y="3962400"/>
            <a:ext cx="9220201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36" y="4953000"/>
            <a:ext cx="9220201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84837" y="336962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Mud flat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89998" y="389952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MHHW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58267" y="463030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MLLW</a:t>
            </a:r>
          </a:p>
        </p:txBody>
      </p:sp>
      <p:sp>
        <p:nvSpPr>
          <p:cNvPr id="36" name="Left Brace 35"/>
          <p:cNvSpPr/>
          <p:nvPr/>
        </p:nvSpPr>
        <p:spPr>
          <a:xfrm rot="5400000">
            <a:off x="5043216" y="3521402"/>
            <a:ext cx="228600" cy="707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432464" y="3509545"/>
            <a:ext cx="377536" cy="83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3245" y="2986325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Intertidal channel</a:t>
            </a:r>
          </a:p>
        </p:txBody>
      </p:sp>
      <p:pic>
        <p:nvPicPr>
          <p:cNvPr id="46" name="Picture 2" descr="http://idtools.org/id/aquariumplants/Aquarium_&amp;_Pond_Plants_of_the_World/key/Aquarium_&amp;_Pond_Plants/Media/Images/egeris-densa_l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19" y="4668060"/>
            <a:ext cx="590664" cy="9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 flipH="1">
            <a:off x="6873149" y="3248980"/>
            <a:ext cx="1190568" cy="0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97318" y="283333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Nutrients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7139941" y="3389565"/>
            <a:ext cx="1190568" cy="0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13130" y="340611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Production</a:t>
            </a:r>
          </a:p>
        </p:txBody>
      </p:sp>
      <p:pic>
        <p:nvPicPr>
          <p:cNvPr id="1028" name="Picture 4" descr="http://www.juvenilefishid.com/images/drawings/dr_chu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19" b="99145" l="0" r="997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85" y="4380631"/>
            <a:ext cx="679412" cy="2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://www.juvenilefishid.com/images/drawings/dr_chum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419" b="99145" l="0" r="997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97" y="4601440"/>
            <a:ext cx="679412" cy="2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cience.calwater.ca.gov/images/smelt_delta_sm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37" y="5139441"/>
            <a:ext cx="537325" cy="17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://www.science.calwater.ca.gov/images/smelt_delta_sm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97" y="5039450"/>
            <a:ext cx="537325" cy="17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science.calwater.ca.gov/images/smelt_delta_sm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46138" y="4921233"/>
            <a:ext cx="537325" cy="2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48846" y="5377295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024012" y="5810546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02759" y="5641332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36" y="4317319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33C8D66-D85D-4A08-8405-28EE350E029F}"/>
              </a:ext>
            </a:extLst>
          </p:cNvPr>
          <p:cNvGrpSpPr/>
          <p:nvPr/>
        </p:nvGrpSpPr>
        <p:grpSpPr>
          <a:xfrm>
            <a:off x="4797136" y="4374500"/>
            <a:ext cx="917864" cy="365415"/>
            <a:chOff x="4797136" y="4374500"/>
            <a:chExt cx="917864" cy="365415"/>
          </a:xfrm>
        </p:grpSpPr>
        <p:pic>
          <p:nvPicPr>
            <p:cNvPr id="69" name="Picture 12" descr="http://www.asnailsodyssey.com/IMAGES/AMPHIPOD/KozloffFig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513" y="4506846"/>
              <a:ext cx="407649" cy="233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2" descr="http://www.asnailsodyssey.com/IMAGES/AMPHIPOD/KozloffFig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136" y="4469719"/>
              <a:ext cx="407649" cy="233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2" descr="http://www.asnailsodyssey.com/IMAGES/AMPHIPOD/KozloffFig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351" y="4374500"/>
              <a:ext cx="407649" cy="233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2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72" y="3962400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648" y="4027860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80" y="4027859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13" y="5457418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92" y="5314906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drakehs.org/academics/seadisc/endangeredspecies/2004/California%20Clapper%20Rail/images/really%20pretty%20drawing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1" y="3589304"/>
            <a:ext cx="753844" cy="44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37" y="4655821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37" y="4808221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46" y="4696589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698" y="5420591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17" y="4681847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72" y="5377295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608049" y="678873"/>
            <a:ext cx="311813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Medium" panose="020B0603020102020204" pitchFamily="34" charset="0"/>
              </a:rPr>
              <a:t>Tidal wetland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CDFW Fish Restoration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63D53E-D089-4BC3-BC0E-99DDFD2D341E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67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4.72222E-6 -0.088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8866 L 1.94444E-6 4.44444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36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13004 0.027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347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3282 0.068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2" y="340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16181 0.0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210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7118 0.15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9" y="7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27187 0.1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52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611A989-1CB1-4419-B41C-0B68574F1750}"/>
              </a:ext>
            </a:extLst>
          </p:cNvPr>
          <p:cNvSpPr/>
          <p:nvPr/>
        </p:nvSpPr>
        <p:spPr>
          <a:xfrm>
            <a:off x="299601" y="4635564"/>
            <a:ext cx="4340143" cy="2233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3" y="2405534"/>
            <a:ext cx="817306" cy="178590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19" y="2782289"/>
            <a:ext cx="817306" cy="178590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803856" y="4572000"/>
            <a:ext cx="4340143" cy="2233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92" y="3672104"/>
            <a:ext cx="817306" cy="86791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29" y="3535926"/>
            <a:ext cx="1032576" cy="10965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12" y="3787846"/>
            <a:ext cx="817306" cy="8679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44" y="3114971"/>
            <a:ext cx="817306" cy="140119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7" y="2767439"/>
            <a:ext cx="817306" cy="14881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4637" y="3342410"/>
            <a:ext cx="9192493" cy="3581401"/>
          </a:xfrm>
          <a:custGeom>
            <a:avLst/>
            <a:gdLst>
              <a:gd name="connsiteX0" fmla="*/ 0 w 9144000"/>
              <a:gd name="connsiteY0" fmla="*/ 0 h 3733800"/>
              <a:gd name="connsiteX1" fmla="*/ 9144000 w 9144000"/>
              <a:gd name="connsiteY1" fmla="*/ 0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9144000 w 9144000"/>
              <a:gd name="connsiteY1" fmla="*/ 2632364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9144000 w 9144000"/>
              <a:gd name="connsiteY1" fmla="*/ 2632364 h 3733800"/>
              <a:gd name="connsiteX2" fmla="*/ 9144000 w 9144000"/>
              <a:gd name="connsiteY2" fmla="*/ 3733800 h 3733800"/>
              <a:gd name="connsiteX3" fmla="*/ 0 w 9144000"/>
              <a:gd name="connsiteY3" fmla="*/ 3733800 h 3733800"/>
              <a:gd name="connsiteX4" fmla="*/ 0 w 9144000"/>
              <a:gd name="connsiteY4" fmla="*/ 0 h 3733800"/>
              <a:gd name="connsiteX0" fmla="*/ 0 w 9144000"/>
              <a:gd name="connsiteY0" fmla="*/ 0 h 3733800"/>
              <a:gd name="connsiteX1" fmla="*/ 1870364 w 9144000"/>
              <a:gd name="connsiteY1" fmla="*/ 1932709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9144000 w 9144000"/>
              <a:gd name="connsiteY2" fmla="*/ 2632364 h 3733800"/>
              <a:gd name="connsiteX3" fmla="*/ 9144000 w 9144000"/>
              <a:gd name="connsiteY3" fmla="*/ 3733800 h 3733800"/>
              <a:gd name="connsiteX4" fmla="*/ 0 w 9144000"/>
              <a:gd name="connsiteY4" fmla="*/ 3733800 h 3733800"/>
              <a:gd name="connsiteX5" fmla="*/ 0 w 9144000"/>
              <a:gd name="connsiteY5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7703127 w 9144000"/>
              <a:gd name="connsiteY2" fmla="*/ 2916382 h 3733800"/>
              <a:gd name="connsiteX3" fmla="*/ 9144000 w 9144000"/>
              <a:gd name="connsiteY3" fmla="*/ 2632364 h 3733800"/>
              <a:gd name="connsiteX4" fmla="*/ 9144000 w 9144000"/>
              <a:gd name="connsiteY4" fmla="*/ 3733800 h 3733800"/>
              <a:gd name="connsiteX5" fmla="*/ 0 w 9144000"/>
              <a:gd name="connsiteY5" fmla="*/ 3733800 h 3733800"/>
              <a:gd name="connsiteX6" fmla="*/ 0 w 9144000"/>
              <a:gd name="connsiteY6" fmla="*/ 0 h 3733800"/>
              <a:gd name="connsiteX0" fmla="*/ 0 w 9144000"/>
              <a:gd name="connsiteY0" fmla="*/ 0 h 3733800"/>
              <a:gd name="connsiteX1" fmla="*/ 2092037 w 9144000"/>
              <a:gd name="connsiteY1" fmla="*/ 1655618 h 3733800"/>
              <a:gd name="connsiteX2" fmla="*/ 7703127 w 9144000"/>
              <a:gd name="connsiteY2" fmla="*/ 2916382 h 3733800"/>
              <a:gd name="connsiteX3" fmla="*/ 9144000 w 9144000"/>
              <a:gd name="connsiteY3" fmla="*/ 2632364 h 3733800"/>
              <a:gd name="connsiteX4" fmla="*/ 9144000 w 9144000"/>
              <a:gd name="connsiteY4" fmla="*/ 3733800 h 3733800"/>
              <a:gd name="connsiteX5" fmla="*/ 0 w 9144000"/>
              <a:gd name="connsiteY5" fmla="*/ 3733800 h 3733800"/>
              <a:gd name="connsiteX6" fmla="*/ 0 w 9144000"/>
              <a:gd name="connsiteY6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7703127 w 9199419"/>
              <a:gd name="connsiteY2" fmla="*/ 2916382 h 3733800"/>
              <a:gd name="connsiteX3" fmla="*/ 9199419 w 9199419"/>
              <a:gd name="connsiteY3" fmla="*/ 2978728 h 3733800"/>
              <a:gd name="connsiteX4" fmla="*/ 9144000 w 9199419"/>
              <a:gd name="connsiteY4" fmla="*/ 3733800 h 3733800"/>
              <a:gd name="connsiteX5" fmla="*/ 0 w 9199419"/>
              <a:gd name="connsiteY5" fmla="*/ 3733800 h 3733800"/>
              <a:gd name="connsiteX6" fmla="*/ 0 w 9199419"/>
              <a:gd name="connsiteY6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6483927 w 9199419"/>
              <a:gd name="connsiteY2" fmla="*/ 2493818 h 3733800"/>
              <a:gd name="connsiteX3" fmla="*/ 7703127 w 9199419"/>
              <a:gd name="connsiteY3" fmla="*/ 2916382 h 3733800"/>
              <a:gd name="connsiteX4" fmla="*/ 9199419 w 9199419"/>
              <a:gd name="connsiteY4" fmla="*/ 2978728 h 3733800"/>
              <a:gd name="connsiteX5" fmla="*/ 9144000 w 9199419"/>
              <a:gd name="connsiteY5" fmla="*/ 3733800 h 3733800"/>
              <a:gd name="connsiteX6" fmla="*/ 0 w 9199419"/>
              <a:gd name="connsiteY6" fmla="*/ 3733800 h 3733800"/>
              <a:gd name="connsiteX7" fmla="*/ 0 w 9199419"/>
              <a:gd name="connsiteY7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544291 w 9199419"/>
              <a:gd name="connsiteY2" fmla="*/ 2549236 h 3733800"/>
              <a:gd name="connsiteX3" fmla="*/ 6483927 w 9199419"/>
              <a:gd name="connsiteY3" fmla="*/ 2493818 h 3733800"/>
              <a:gd name="connsiteX4" fmla="*/ 7703127 w 9199419"/>
              <a:gd name="connsiteY4" fmla="*/ 2916382 h 3733800"/>
              <a:gd name="connsiteX5" fmla="*/ 9199419 w 9199419"/>
              <a:gd name="connsiteY5" fmla="*/ 2978728 h 3733800"/>
              <a:gd name="connsiteX6" fmla="*/ 9144000 w 9199419"/>
              <a:gd name="connsiteY6" fmla="*/ 3733800 h 3733800"/>
              <a:gd name="connsiteX7" fmla="*/ 0 w 9199419"/>
              <a:gd name="connsiteY7" fmla="*/ 3733800 h 3733800"/>
              <a:gd name="connsiteX8" fmla="*/ 0 w 9199419"/>
              <a:gd name="connsiteY8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544291 w 9199419"/>
              <a:gd name="connsiteY2" fmla="*/ 2549236 h 3733800"/>
              <a:gd name="connsiteX3" fmla="*/ 4946073 w 9199419"/>
              <a:gd name="connsiteY3" fmla="*/ 2327563 h 3733800"/>
              <a:gd name="connsiteX4" fmla="*/ 6483927 w 9199419"/>
              <a:gd name="connsiteY4" fmla="*/ 2493818 h 3733800"/>
              <a:gd name="connsiteX5" fmla="*/ 7703127 w 9199419"/>
              <a:gd name="connsiteY5" fmla="*/ 2916382 h 3733800"/>
              <a:gd name="connsiteX6" fmla="*/ 9199419 w 9199419"/>
              <a:gd name="connsiteY6" fmla="*/ 2978728 h 3733800"/>
              <a:gd name="connsiteX7" fmla="*/ 9144000 w 9199419"/>
              <a:gd name="connsiteY7" fmla="*/ 3733800 h 3733800"/>
              <a:gd name="connsiteX8" fmla="*/ 0 w 9199419"/>
              <a:gd name="connsiteY8" fmla="*/ 3733800 h 3733800"/>
              <a:gd name="connsiteX9" fmla="*/ 0 w 9199419"/>
              <a:gd name="connsiteY9" fmla="*/ 0 h 3733800"/>
              <a:gd name="connsiteX0" fmla="*/ 0 w 9199419"/>
              <a:gd name="connsiteY0" fmla="*/ 0 h 3733800"/>
              <a:gd name="connsiteX1" fmla="*/ 2092037 w 9199419"/>
              <a:gd name="connsiteY1" fmla="*/ 1655618 h 3733800"/>
              <a:gd name="connsiteX2" fmla="*/ 4100945 w 9199419"/>
              <a:gd name="connsiteY2" fmla="*/ 2258291 h 3733800"/>
              <a:gd name="connsiteX3" fmla="*/ 4544291 w 9199419"/>
              <a:gd name="connsiteY3" fmla="*/ 2549236 h 3733800"/>
              <a:gd name="connsiteX4" fmla="*/ 4946073 w 9199419"/>
              <a:gd name="connsiteY4" fmla="*/ 2327563 h 3733800"/>
              <a:gd name="connsiteX5" fmla="*/ 6483927 w 9199419"/>
              <a:gd name="connsiteY5" fmla="*/ 2493818 h 3733800"/>
              <a:gd name="connsiteX6" fmla="*/ 7703127 w 9199419"/>
              <a:gd name="connsiteY6" fmla="*/ 2916382 h 3733800"/>
              <a:gd name="connsiteX7" fmla="*/ 9199419 w 9199419"/>
              <a:gd name="connsiteY7" fmla="*/ 2978728 h 3733800"/>
              <a:gd name="connsiteX8" fmla="*/ 9144000 w 9199419"/>
              <a:gd name="connsiteY8" fmla="*/ 3733800 h 3733800"/>
              <a:gd name="connsiteX9" fmla="*/ 0 w 9199419"/>
              <a:gd name="connsiteY9" fmla="*/ 3733800 h 3733800"/>
              <a:gd name="connsiteX10" fmla="*/ 0 w 9199419"/>
              <a:gd name="connsiteY10" fmla="*/ 0 h 3733800"/>
              <a:gd name="connsiteX0" fmla="*/ 0 w 9227128"/>
              <a:gd name="connsiteY0" fmla="*/ 0 h 2793822"/>
              <a:gd name="connsiteX1" fmla="*/ 2119746 w 9227128"/>
              <a:gd name="connsiteY1" fmla="*/ 715640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4973782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4973782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5167746 w 9227128"/>
              <a:gd name="connsiteY4" fmla="*/ 1387585 h 2793822"/>
              <a:gd name="connsiteX5" fmla="*/ 6511636 w 9227128"/>
              <a:gd name="connsiteY5" fmla="*/ 1553840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793822"/>
              <a:gd name="connsiteX1" fmla="*/ 1898073 w 9227128"/>
              <a:gd name="connsiteY1" fmla="*/ 1008077 h 2793822"/>
              <a:gd name="connsiteX2" fmla="*/ 4128654 w 9227128"/>
              <a:gd name="connsiteY2" fmla="*/ 1318313 h 2793822"/>
              <a:gd name="connsiteX3" fmla="*/ 4572000 w 9227128"/>
              <a:gd name="connsiteY3" fmla="*/ 1609258 h 2793822"/>
              <a:gd name="connsiteX4" fmla="*/ 5167746 w 9227128"/>
              <a:gd name="connsiteY4" fmla="*/ 1387585 h 2793822"/>
              <a:gd name="connsiteX5" fmla="*/ 6511636 w 9227128"/>
              <a:gd name="connsiteY5" fmla="*/ 1626949 h 2793822"/>
              <a:gd name="connsiteX6" fmla="*/ 7730836 w 9227128"/>
              <a:gd name="connsiteY6" fmla="*/ 1976404 h 2793822"/>
              <a:gd name="connsiteX7" fmla="*/ 9227128 w 9227128"/>
              <a:gd name="connsiteY7" fmla="*/ 2038750 h 2793822"/>
              <a:gd name="connsiteX8" fmla="*/ 9171709 w 9227128"/>
              <a:gd name="connsiteY8" fmla="*/ 2793822 h 2793822"/>
              <a:gd name="connsiteX9" fmla="*/ 27709 w 9227128"/>
              <a:gd name="connsiteY9" fmla="*/ 2793822 h 2793822"/>
              <a:gd name="connsiteX10" fmla="*/ 0 w 9227128"/>
              <a:gd name="connsiteY10" fmla="*/ 0 h 2793822"/>
              <a:gd name="connsiteX0" fmla="*/ 0 w 9227128"/>
              <a:gd name="connsiteY0" fmla="*/ 0 h 2361670"/>
              <a:gd name="connsiteX1" fmla="*/ 1898073 w 9227128"/>
              <a:gd name="connsiteY1" fmla="*/ 575925 h 2361670"/>
              <a:gd name="connsiteX2" fmla="*/ 4128654 w 9227128"/>
              <a:gd name="connsiteY2" fmla="*/ 886161 h 2361670"/>
              <a:gd name="connsiteX3" fmla="*/ 4572000 w 9227128"/>
              <a:gd name="connsiteY3" fmla="*/ 1177106 h 2361670"/>
              <a:gd name="connsiteX4" fmla="*/ 5167746 w 9227128"/>
              <a:gd name="connsiteY4" fmla="*/ 955433 h 2361670"/>
              <a:gd name="connsiteX5" fmla="*/ 6511636 w 9227128"/>
              <a:gd name="connsiteY5" fmla="*/ 1194797 h 2361670"/>
              <a:gd name="connsiteX6" fmla="*/ 7730836 w 9227128"/>
              <a:gd name="connsiteY6" fmla="*/ 1544252 h 2361670"/>
              <a:gd name="connsiteX7" fmla="*/ 9227128 w 9227128"/>
              <a:gd name="connsiteY7" fmla="*/ 1606598 h 2361670"/>
              <a:gd name="connsiteX8" fmla="*/ 9171709 w 9227128"/>
              <a:gd name="connsiteY8" fmla="*/ 2361670 h 2361670"/>
              <a:gd name="connsiteX9" fmla="*/ 27709 w 9227128"/>
              <a:gd name="connsiteY9" fmla="*/ 2361670 h 2361670"/>
              <a:gd name="connsiteX10" fmla="*/ 0 w 9227128"/>
              <a:gd name="connsiteY10" fmla="*/ 0 h 2361670"/>
              <a:gd name="connsiteX0" fmla="*/ 0 w 9171710"/>
              <a:gd name="connsiteY0" fmla="*/ 0 h 2361670"/>
              <a:gd name="connsiteX1" fmla="*/ 1898073 w 9171710"/>
              <a:gd name="connsiteY1" fmla="*/ 575925 h 2361670"/>
              <a:gd name="connsiteX2" fmla="*/ 4128654 w 9171710"/>
              <a:gd name="connsiteY2" fmla="*/ 886161 h 2361670"/>
              <a:gd name="connsiteX3" fmla="*/ 4572000 w 9171710"/>
              <a:gd name="connsiteY3" fmla="*/ 1177106 h 2361670"/>
              <a:gd name="connsiteX4" fmla="*/ 5167746 w 9171710"/>
              <a:gd name="connsiteY4" fmla="*/ 955433 h 2361670"/>
              <a:gd name="connsiteX5" fmla="*/ 6511636 w 9171710"/>
              <a:gd name="connsiteY5" fmla="*/ 1194797 h 2361670"/>
              <a:gd name="connsiteX6" fmla="*/ 7730836 w 9171710"/>
              <a:gd name="connsiteY6" fmla="*/ 1544252 h 2361670"/>
              <a:gd name="connsiteX7" fmla="*/ 9171710 w 9171710"/>
              <a:gd name="connsiteY7" fmla="*/ 1652088 h 2361670"/>
              <a:gd name="connsiteX8" fmla="*/ 9171709 w 9171710"/>
              <a:gd name="connsiteY8" fmla="*/ 2361670 h 2361670"/>
              <a:gd name="connsiteX9" fmla="*/ 27709 w 9171710"/>
              <a:gd name="connsiteY9" fmla="*/ 2361670 h 2361670"/>
              <a:gd name="connsiteX10" fmla="*/ 0 w 9171710"/>
              <a:gd name="connsiteY10" fmla="*/ 0 h 2361670"/>
              <a:gd name="connsiteX0" fmla="*/ 0 w 9171710"/>
              <a:gd name="connsiteY0" fmla="*/ 0 h 2361670"/>
              <a:gd name="connsiteX1" fmla="*/ 1898073 w 9171710"/>
              <a:gd name="connsiteY1" fmla="*/ 575925 h 2361670"/>
              <a:gd name="connsiteX2" fmla="*/ 4128654 w 9171710"/>
              <a:gd name="connsiteY2" fmla="*/ 886161 h 2361670"/>
              <a:gd name="connsiteX3" fmla="*/ 4572000 w 9171710"/>
              <a:gd name="connsiteY3" fmla="*/ 1177106 h 2361670"/>
              <a:gd name="connsiteX4" fmla="*/ 5167746 w 9171710"/>
              <a:gd name="connsiteY4" fmla="*/ 955433 h 2361670"/>
              <a:gd name="connsiteX5" fmla="*/ 6511636 w 9171710"/>
              <a:gd name="connsiteY5" fmla="*/ 1194797 h 2361670"/>
              <a:gd name="connsiteX6" fmla="*/ 7730836 w 9171710"/>
              <a:gd name="connsiteY6" fmla="*/ 1544252 h 2361670"/>
              <a:gd name="connsiteX7" fmla="*/ 9171710 w 9171710"/>
              <a:gd name="connsiteY7" fmla="*/ 1652088 h 2361670"/>
              <a:gd name="connsiteX8" fmla="*/ 9171709 w 9171710"/>
              <a:gd name="connsiteY8" fmla="*/ 2361670 h 2361670"/>
              <a:gd name="connsiteX9" fmla="*/ 27709 w 9171710"/>
              <a:gd name="connsiteY9" fmla="*/ 2361670 h 2361670"/>
              <a:gd name="connsiteX10" fmla="*/ 0 w 9171710"/>
              <a:gd name="connsiteY10" fmla="*/ 0 h 2361670"/>
              <a:gd name="connsiteX0" fmla="*/ 0 w 9185565"/>
              <a:gd name="connsiteY0" fmla="*/ 0 h 2361670"/>
              <a:gd name="connsiteX1" fmla="*/ 1898073 w 9185565"/>
              <a:gd name="connsiteY1" fmla="*/ 575925 h 2361670"/>
              <a:gd name="connsiteX2" fmla="*/ 4128654 w 9185565"/>
              <a:gd name="connsiteY2" fmla="*/ 886161 h 2361670"/>
              <a:gd name="connsiteX3" fmla="*/ 4572000 w 9185565"/>
              <a:gd name="connsiteY3" fmla="*/ 1177106 h 2361670"/>
              <a:gd name="connsiteX4" fmla="*/ 5167746 w 9185565"/>
              <a:gd name="connsiteY4" fmla="*/ 955433 h 2361670"/>
              <a:gd name="connsiteX5" fmla="*/ 6511636 w 9185565"/>
              <a:gd name="connsiteY5" fmla="*/ 1194797 h 2361670"/>
              <a:gd name="connsiteX6" fmla="*/ 7730836 w 9185565"/>
              <a:gd name="connsiteY6" fmla="*/ 1544252 h 2361670"/>
              <a:gd name="connsiteX7" fmla="*/ 9185565 w 9185565"/>
              <a:gd name="connsiteY7" fmla="*/ 1871955 h 2361670"/>
              <a:gd name="connsiteX8" fmla="*/ 9171709 w 9185565"/>
              <a:gd name="connsiteY8" fmla="*/ 2361670 h 2361670"/>
              <a:gd name="connsiteX9" fmla="*/ 27709 w 9185565"/>
              <a:gd name="connsiteY9" fmla="*/ 2361670 h 2361670"/>
              <a:gd name="connsiteX10" fmla="*/ 0 w 9185565"/>
              <a:gd name="connsiteY10" fmla="*/ 0 h 2361670"/>
              <a:gd name="connsiteX0" fmla="*/ 684744 w 9157856"/>
              <a:gd name="connsiteY0" fmla="*/ 0 h 2141804"/>
              <a:gd name="connsiteX1" fmla="*/ 1870364 w 9157856"/>
              <a:gd name="connsiteY1" fmla="*/ 356059 h 2141804"/>
              <a:gd name="connsiteX2" fmla="*/ 4100945 w 9157856"/>
              <a:gd name="connsiteY2" fmla="*/ 666295 h 2141804"/>
              <a:gd name="connsiteX3" fmla="*/ 4544291 w 9157856"/>
              <a:gd name="connsiteY3" fmla="*/ 957240 h 2141804"/>
              <a:gd name="connsiteX4" fmla="*/ 5140037 w 9157856"/>
              <a:gd name="connsiteY4" fmla="*/ 735567 h 2141804"/>
              <a:gd name="connsiteX5" fmla="*/ 6483927 w 9157856"/>
              <a:gd name="connsiteY5" fmla="*/ 974931 h 2141804"/>
              <a:gd name="connsiteX6" fmla="*/ 7703127 w 9157856"/>
              <a:gd name="connsiteY6" fmla="*/ 1324386 h 2141804"/>
              <a:gd name="connsiteX7" fmla="*/ 9157856 w 9157856"/>
              <a:gd name="connsiteY7" fmla="*/ 1652089 h 2141804"/>
              <a:gd name="connsiteX8" fmla="*/ 9144000 w 9157856"/>
              <a:gd name="connsiteY8" fmla="*/ 2141804 h 2141804"/>
              <a:gd name="connsiteX9" fmla="*/ 0 w 9157856"/>
              <a:gd name="connsiteY9" fmla="*/ 2141804 h 2141804"/>
              <a:gd name="connsiteX10" fmla="*/ 684744 w 9157856"/>
              <a:gd name="connsiteY10" fmla="*/ 0 h 2141804"/>
              <a:gd name="connsiteX0" fmla="*/ 0 w 8473112"/>
              <a:gd name="connsiteY0" fmla="*/ 0 h 2141804"/>
              <a:gd name="connsiteX1" fmla="*/ 1185620 w 8473112"/>
              <a:gd name="connsiteY1" fmla="*/ 356059 h 2141804"/>
              <a:gd name="connsiteX2" fmla="*/ 3416201 w 8473112"/>
              <a:gd name="connsiteY2" fmla="*/ 666295 h 2141804"/>
              <a:gd name="connsiteX3" fmla="*/ 3859547 w 8473112"/>
              <a:gd name="connsiteY3" fmla="*/ 957240 h 2141804"/>
              <a:gd name="connsiteX4" fmla="*/ 4455293 w 8473112"/>
              <a:gd name="connsiteY4" fmla="*/ 735567 h 2141804"/>
              <a:gd name="connsiteX5" fmla="*/ 5799183 w 8473112"/>
              <a:gd name="connsiteY5" fmla="*/ 974931 h 2141804"/>
              <a:gd name="connsiteX6" fmla="*/ 7018383 w 8473112"/>
              <a:gd name="connsiteY6" fmla="*/ 1324386 h 2141804"/>
              <a:gd name="connsiteX7" fmla="*/ 8473112 w 8473112"/>
              <a:gd name="connsiteY7" fmla="*/ 1652089 h 2141804"/>
              <a:gd name="connsiteX8" fmla="*/ 8459256 w 8473112"/>
              <a:gd name="connsiteY8" fmla="*/ 2141804 h 2141804"/>
              <a:gd name="connsiteX9" fmla="*/ 53155 w 8473112"/>
              <a:gd name="connsiteY9" fmla="*/ 2141804 h 2141804"/>
              <a:gd name="connsiteX10" fmla="*/ 0 w 8473112"/>
              <a:gd name="connsiteY10" fmla="*/ 0 h 2141804"/>
              <a:gd name="connsiteX0" fmla="*/ 0 w 8473112"/>
              <a:gd name="connsiteY0" fmla="*/ 0 h 2096315"/>
              <a:gd name="connsiteX1" fmla="*/ 1185620 w 8473112"/>
              <a:gd name="connsiteY1" fmla="*/ 310570 h 2096315"/>
              <a:gd name="connsiteX2" fmla="*/ 3416201 w 8473112"/>
              <a:gd name="connsiteY2" fmla="*/ 620806 h 2096315"/>
              <a:gd name="connsiteX3" fmla="*/ 3859547 w 8473112"/>
              <a:gd name="connsiteY3" fmla="*/ 911751 h 2096315"/>
              <a:gd name="connsiteX4" fmla="*/ 4455293 w 8473112"/>
              <a:gd name="connsiteY4" fmla="*/ 690078 h 2096315"/>
              <a:gd name="connsiteX5" fmla="*/ 5799183 w 8473112"/>
              <a:gd name="connsiteY5" fmla="*/ 929442 h 2096315"/>
              <a:gd name="connsiteX6" fmla="*/ 7018383 w 8473112"/>
              <a:gd name="connsiteY6" fmla="*/ 1278897 h 2096315"/>
              <a:gd name="connsiteX7" fmla="*/ 8473112 w 8473112"/>
              <a:gd name="connsiteY7" fmla="*/ 1606600 h 2096315"/>
              <a:gd name="connsiteX8" fmla="*/ 8459256 w 8473112"/>
              <a:gd name="connsiteY8" fmla="*/ 2096315 h 2096315"/>
              <a:gd name="connsiteX9" fmla="*/ 53155 w 8473112"/>
              <a:gd name="connsiteY9" fmla="*/ 2096315 h 2096315"/>
              <a:gd name="connsiteX10" fmla="*/ 0 w 8473112"/>
              <a:gd name="connsiteY10" fmla="*/ 0 h 2096315"/>
              <a:gd name="connsiteX0" fmla="*/ 0 w 9559578"/>
              <a:gd name="connsiteY0" fmla="*/ 0 h 2096315"/>
              <a:gd name="connsiteX1" fmla="*/ 1185620 w 9559578"/>
              <a:gd name="connsiteY1" fmla="*/ 310570 h 2096315"/>
              <a:gd name="connsiteX2" fmla="*/ 3416201 w 9559578"/>
              <a:gd name="connsiteY2" fmla="*/ 620806 h 2096315"/>
              <a:gd name="connsiteX3" fmla="*/ 3859547 w 9559578"/>
              <a:gd name="connsiteY3" fmla="*/ 911751 h 2096315"/>
              <a:gd name="connsiteX4" fmla="*/ 4455293 w 9559578"/>
              <a:gd name="connsiteY4" fmla="*/ 690078 h 2096315"/>
              <a:gd name="connsiteX5" fmla="*/ 5799183 w 9559578"/>
              <a:gd name="connsiteY5" fmla="*/ 929442 h 2096315"/>
              <a:gd name="connsiteX6" fmla="*/ 7018383 w 9559578"/>
              <a:gd name="connsiteY6" fmla="*/ 1278897 h 2096315"/>
              <a:gd name="connsiteX7" fmla="*/ 9559578 w 9559578"/>
              <a:gd name="connsiteY7" fmla="*/ 1606600 h 2096315"/>
              <a:gd name="connsiteX8" fmla="*/ 8459256 w 9559578"/>
              <a:gd name="connsiteY8" fmla="*/ 2096315 h 2096315"/>
              <a:gd name="connsiteX9" fmla="*/ 53155 w 9559578"/>
              <a:gd name="connsiteY9" fmla="*/ 2096315 h 2096315"/>
              <a:gd name="connsiteX10" fmla="*/ 0 w 9559578"/>
              <a:gd name="connsiteY10" fmla="*/ 0 h 2096315"/>
              <a:gd name="connsiteX0" fmla="*/ 0 w 9559578"/>
              <a:gd name="connsiteY0" fmla="*/ 0 h 2103897"/>
              <a:gd name="connsiteX1" fmla="*/ 1185620 w 9559578"/>
              <a:gd name="connsiteY1" fmla="*/ 310570 h 2103897"/>
              <a:gd name="connsiteX2" fmla="*/ 3416201 w 9559578"/>
              <a:gd name="connsiteY2" fmla="*/ 620806 h 2103897"/>
              <a:gd name="connsiteX3" fmla="*/ 3859547 w 9559578"/>
              <a:gd name="connsiteY3" fmla="*/ 911751 h 2103897"/>
              <a:gd name="connsiteX4" fmla="*/ 4455293 w 9559578"/>
              <a:gd name="connsiteY4" fmla="*/ 690078 h 2103897"/>
              <a:gd name="connsiteX5" fmla="*/ 5799183 w 9559578"/>
              <a:gd name="connsiteY5" fmla="*/ 929442 h 2103897"/>
              <a:gd name="connsiteX6" fmla="*/ 7018383 w 9559578"/>
              <a:gd name="connsiteY6" fmla="*/ 1278897 h 2103897"/>
              <a:gd name="connsiteX7" fmla="*/ 9559578 w 9559578"/>
              <a:gd name="connsiteY7" fmla="*/ 1606600 h 2103897"/>
              <a:gd name="connsiteX8" fmla="*/ 9545722 w 9559578"/>
              <a:gd name="connsiteY8" fmla="*/ 2103897 h 2103897"/>
              <a:gd name="connsiteX9" fmla="*/ 53155 w 9559578"/>
              <a:gd name="connsiteY9" fmla="*/ 2096315 h 2103897"/>
              <a:gd name="connsiteX10" fmla="*/ 0 w 9559578"/>
              <a:gd name="connsiteY10" fmla="*/ 0 h 2103897"/>
              <a:gd name="connsiteX0" fmla="*/ 768320 w 9506423"/>
              <a:gd name="connsiteY0" fmla="*/ 0 h 1921938"/>
              <a:gd name="connsiteX1" fmla="*/ 1132465 w 9506423"/>
              <a:gd name="connsiteY1" fmla="*/ 128611 h 1921938"/>
              <a:gd name="connsiteX2" fmla="*/ 3363046 w 9506423"/>
              <a:gd name="connsiteY2" fmla="*/ 438847 h 1921938"/>
              <a:gd name="connsiteX3" fmla="*/ 3806392 w 9506423"/>
              <a:gd name="connsiteY3" fmla="*/ 729792 h 1921938"/>
              <a:gd name="connsiteX4" fmla="*/ 4402138 w 9506423"/>
              <a:gd name="connsiteY4" fmla="*/ 508119 h 1921938"/>
              <a:gd name="connsiteX5" fmla="*/ 5746028 w 9506423"/>
              <a:gd name="connsiteY5" fmla="*/ 747483 h 1921938"/>
              <a:gd name="connsiteX6" fmla="*/ 6965228 w 9506423"/>
              <a:gd name="connsiteY6" fmla="*/ 1096938 h 1921938"/>
              <a:gd name="connsiteX7" fmla="*/ 9506423 w 9506423"/>
              <a:gd name="connsiteY7" fmla="*/ 1424641 h 1921938"/>
              <a:gd name="connsiteX8" fmla="*/ 9492567 w 9506423"/>
              <a:gd name="connsiteY8" fmla="*/ 1921938 h 1921938"/>
              <a:gd name="connsiteX9" fmla="*/ 0 w 9506423"/>
              <a:gd name="connsiteY9" fmla="*/ 1914356 h 1921938"/>
              <a:gd name="connsiteX10" fmla="*/ 768320 w 9506423"/>
              <a:gd name="connsiteY10" fmla="*/ 0 h 1921938"/>
              <a:gd name="connsiteX0" fmla="*/ 0 w 8738103"/>
              <a:gd name="connsiteY0" fmla="*/ 0 h 1921938"/>
              <a:gd name="connsiteX1" fmla="*/ 364145 w 8738103"/>
              <a:gd name="connsiteY1" fmla="*/ 128611 h 1921938"/>
              <a:gd name="connsiteX2" fmla="*/ 2594726 w 8738103"/>
              <a:gd name="connsiteY2" fmla="*/ 438847 h 1921938"/>
              <a:gd name="connsiteX3" fmla="*/ 3038072 w 8738103"/>
              <a:gd name="connsiteY3" fmla="*/ 729792 h 1921938"/>
              <a:gd name="connsiteX4" fmla="*/ 3633818 w 8738103"/>
              <a:gd name="connsiteY4" fmla="*/ 508119 h 1921938"/>
              <a:gd name="connsiteX5" fmla="*/ 4977708 w 8738103"/>
              <a:gd name="connsiteY5" fmla="*/ 747483 h 1921938"/>
              <a:gd name="connsiteX6" fmla="*/ 6196908 w 8738103"/>
              <a:gd name="connsiteY6" fmla="*/ 1096938 h 1921938"/>
              <a:gd name="connsiteX7" fmla="*/ 8738103 w 8738103"/>
              <a:gd name="connsiteY7" fmla="*/ 1424641 h 1921938"/>
              <a:gd name="connsiteX8" fmla="*/ 8724247 w 8738103"/>
              <a:gd name="connsiteY8" fmla="*/ 1921938 h 1921938"/>
              <a:gd name="connsiteX9" fmla="*/ 53155 w 8738103"/>
              <a:gd name="connsiteY9" fmla="*/ 1914356 h 1921938"/>
              <a:gd name="connsiteX10" fmla="*/ 0 w 8738103"/>
              <a:gd name="connsiteY10" fmla="*/ 0 h 1921938"/>
              <a:gd name="connsiteX0" fmla="*/ 26342 w 8764445"/>
              <a:gd name="connsiteY0" fmla="*/ 0 h 1959846"/>
              <a:gd name="connsiteX1" fmla="*/ 390487 w 8764445"/>
              <a:gd name="connsiteY1" fmla="*/ 128611 h 1959846"/>
              <a:gd name="connsiteX2" fmla="*/ 2621068 w 8764445"/>
              <a:gd name="connsiteY2" fmla="*/ 438847 h 1959846"/>
              <a:gd name="connsiteX3" fmla="*/ 3064414 w 8764445"/>
              <a:gd name="connsiteY3" fmla="*/ 729792 h 1959846"/>
              <a:gd name="connsiteX4" fmla="*/ 3660160 w 8764445"/>
              <a:gd name="connsiteY4" fmla="*/ 508119 h 1959846"/>
              <a:gd name="connsiteX5" fmla="*/ 5004050 w 8764445"/>
              <a:gd name="connsiteY5" fmla="*/ 747483 h 1959846"/>
              <a:gd name="connsiteX6" fmla="*/ 6223250 w 8764445"/>
              <a:gd name="connsiteY6" fmla="*/ 1096938 h 1959846"/>
              <a:gd name="connsiteX7" fmla="*/ 8764445 w 8764445"/>
              <a:gd name="connsiteY7" fmla="*/ 1424641 h 1959846"/>
              <a:gd name="connsiteX8" fmla="*/ 8750589 w 8764445"/>
              <a:gd name="connsiteY8" fmla="*/ 1921938 h 1959846"/>
              <a:gd name="connsiteX9" fmla="*/ 0 w 8764445"/>
              <a:gd name="connsiteY9" fmla="*/ 1959846 h 1959846"/>
              <a:gd name="connsiteX10" fmla="*/ 26342 w 8764445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647725 w 8791102"/>
              <a:gd name="connsiteY2" fmla="*/ 438847 h 1959846"/>
              <a:gd name="connsiteX3" fmla="*/ 3091071 w 8791102"/>
              <a:gd name="connsiteY3" fmla="*/ 729792 h 1959846"/>
              <a:gd name="connsiteX4" fmla="*/ 3686817 w 8791102"/>
              <a:gd name="connsiteY4" fmla="*/ 508119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86817 w 8791102"/>
              <a:gd name="connsiteY4" fmla="*/ 508119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793471 w 8791102"/>
              <a:gd name="connsiteY2" fmla="*/ 507081 h 1959846"/>
              <a:gd name="connsiteX3" fmla="*/ 3091071 w 8791102"/>
              <a:gd name="connsiteY3" fmla="*/ 729792 h 1959846"/>
              <a:gd name="connsiteX4" fmla="*/ 3673567 w 8791102"/>
              <a:gd name="connsiteY4" fmla="*/ 568772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414533 w 8791102"/>
              <a:gd name="connsiteY2" fmla="*/ 594648 h 1959846"/>
              <a:gd name="connsiteX3" fmla="*/ 3091071 w 8791102"/>
              <a:gd name="connsiteY3" fmla="*/ 729792 h 1959846"/>
              <a:gd name="connsiteX4" fmla="*/ 3673567 w 8791102"/>
              <a:gd name="connsiteY4" fmla="*/ 568772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  <a:gd name="connsiteX0" fmla="*/ 0 w 8791102"/>
              <a:gd name="connsiteY0" fmla="*/ 0 h 1959846"/>
              <a:gd name="connsiteX1" fmla="*/ 417144 w 8791102"/>
              <a:gd name="connsiteY1" fmla="*/ 128611 h 1959846"/>
              <a:gd name="connsiteX2" fmla="*/ 2414533 w 8791102"/>
              <a:gd name="connsiteY2" fmla="*/ 594648 h 1959846"/>
              <a:gd name="connsiteX3" fmla="*/ 3091071 w 8791102"/>
              <a:gd name="connsiteY3" fmla="*/ 729792 h 1959846"/>
              <a:gd name="connsiteX4" fmla="*/ 4139953 w 8791102"/>
              <a:gd name="connsiteY4" fmla="*/ 493714 h 1959846"/>
              <a:gd name="connsiteX5" fmla="*/ 5030707 w 8791102"/>
              <a:gd name="connsiteY5" fmla="*/ 747483 h 1959846"/>
              <a:gd name="connsiteX6" fmla="*/ 6249907 w 8791102"/>
              <a:gd name="connsiteY6" fmla="*/ 1096938 h 1959846"/>
              <a:gd name="connsiteX7" fmla="*/ 8791102 w 8791102"/>
              <a:gd name="connsiteY7" fmla="*/ 1424641 h 1959846"/>
              <a:gd name="connsiteX8" fmla="*/ 8777246 w 8791102"/>
              <a:gd name="connsiteY8" fmla="*/ 1921938 h 1959846"/>
              <a:gd name="connsiteX9" fmla="*/ 26657 w 8791102"/>
              <a:gd name="connsiteY9" fmla="*/ 1959846 h 1959846"/>
              <a:gd name="connsiteX10" fmla="*/ 0 w 8791102"/>
              <a:gd name="connsiteY10" fmla="*/ 0 h 195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91102" h="1959846">
                <a:moveTo>
                  <a:pt x="0" y="0"/>
                </a:moveTo>
                <a:cubicBezTo>
                  <a:pt x="628073" y="177800"/>
                  <a:pt x="-210929" y="-49189"/>
                  <a:pt x="417144" y="128611"/>
                </a:cubicBezTo>
                <a:cubicBezTo>
                  <a:pt x="1042908" y="521156"/>
                  <a:pt x="2005824" y="445712"/>
                  <a:pt x="2414533" y="594648"/>
                </a:cubicBezTo>
                <a:cubicBezTo>
                  <a:pt x="2823242" y="743584"/>
                  <a:pt x="2892489" y="734410"/>
                  <a:pt x="3091071" y="729792"/>
                </a:cubicBezTo>
                <a:cubicBezTo>
                  <a:pt x="3605998" y="881038"/>
                  <a:pt x="3816680" y="502950"/>
                  <a:pt x="4139953" y="493714"/>
                </a:cubicBezTo>
                <a:cubicBezTo>
                  <a:pt x="4463226" y="484478"/>
                  <a:pt x="4679048" y="646946"/>
                  <a:pt x="5030707" y="747483"/>
                </a:cubicBezTo>
                <a:cubicBezTo>
                  <a:pt x="5382366" y="848020"/>
                  <a:pt x="5566416" y="986101"/>
                  <a:pt x="6249907" y="1096938"/>
                </a:cubicBezTo>
                <a:cubicBezTo>
                  <a:pt x="7159689" y="1237792"/>
                  <a:pt x="8283102" y="1428334"/>
                  <a:pt x="8791102" y="1424641"/>
                </a:cubicBezTo>
                <a:cubicBezTo>
                  <a:pt x="8791102" y="1661168"/>
                  <a:pt x="8777246" y="1685411"/>
                  <a:pt x="8777246" y="1921938"/>
                </a:cubicBezTo>
                <a:lnTo>
                  <a:pt x="26657" y="1959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15000" y="4932218"/>
            <a:ext cx="0" cy="192578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5779760"/>
            <a:ext cx="0" cy="109902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19200" y="3962400"/>
            <a:ext cx="0" cy="291638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44091" y="5525777"/>
            <a:ext cx="146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Intertidal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8846" y="577975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Shallow subtidal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11837" y="609020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Deep subtidal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-76201" y="3962400"/>
            <a:ext cx="9220201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36" y="4953000"/>
            <a:ext cx="9220201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89998" y="389952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MHHW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58267" y="463030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MLLW</a:t>
            </a:r>
          </a:p>
        </p:txBody>
      </p:sp>
      <p:pic>
        <p:nvPicPr>
          <p:cNvPr id="46" name="Picture 2" descr="http://idtools.org/id/aquariumplants/Aquarium_&amp;_Pond_Plants_of_the_World/key/Aquarium_&amp;_Pond_Plants/Media/Images/egeris-densa_l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19" y="4668060"/>
            <a:ext cx="590664" cy="9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>
            <a:cxnSpLocks/>
          </p:cNvCxnSpPr>
          <p:nvPr/>
        </p:nvCxnSpPr>
        <p:spPr>
          <a:xfrm flipH="1">
            <a:off x="4152727" y="3054481"/>
            <a:ext cx="419274" cy="11799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76896" y="2650639"/>
            <a:ext cx="115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Nutrients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 flipH="1" flipV="1">
            <a:off x="5115122" y="3198422"/>
            <a:ext cx="494965" cy="8443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92708" y="3223415"/>
            <a:ext cx="140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Production</a:t>
            </a:r>
          </a:p>
        </p:txBody>
      </p:sp>
      <p:pic>
        <p:nvPicPr>
          <p:cNvPr id="59" name="Picture 4" descr="http://www.juvenilefishid.com/images/drawings/dr_chu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19" b="99145" l="0" r="997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97" y="4601440"/>
            <a:ext cx="679412" cy="2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cience.calwater.ca.gov/images/smelt_delta_sm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37" y="5139441"/>
            <a:ext cx="537325" cy="17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://www.science.calwater.ca.gov/images/smelt_delta_sm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97" y="5039450"/>
            <a:ext cx="537325" cy="17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science.calwater.ca.gov/images/smelt_delta_sm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46138" y="4921233"/>
            <a:ext cx="537325" cy="2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48846" y="5377295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024012" y="5810546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https://encrypted-tbn1.gstatic.com/images?q=tbn:ANd9GcRbgR6Oa3v5hN64XCo61fk68rHZdB__HIcK67_zgTchpSrrwco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02759" y="5641332"/>
            <a:ext cx="339085" cy="3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36" y="4317319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8" y="4267142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94" y="4332602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26" y="4332601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13" y="5457418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http://www.asnailsodyssey.com/IMAGES/AMPHIPOD/KozloffFig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92" y="5314906"/>
            <a:ext cx="407649" cy="2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drakehs.org/academics/seadisc/endangeredspecies/2004/California%20Clapper%20Rail/images/really%20pretty%20drawi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1" y="3589304"/>
            <a:ext cx="753844" cy="44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37" y="4808221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46" y="4696589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698" y="5420591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17" y="4681847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8" descr="http://ian.umces.edu/imagelibrary/albums/userpics/12865/normal_ian-symbol-copepo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72" y="5377295"/>
            <a:ext cx="296328" cy="1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608049" y="678873"/>
            <a:ext cx="4836248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Medium" panose="020B0603020102020204" pitchFamily="34" charset="0"/>
              </a:rPr>
              <a:t>Muted Tidal wetland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CDFW Fish Restoration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63D53E-D089-4BC3-BC0E-99DDFD2D341E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28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-3.61111E-6 -0.088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02205 -0.0159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8866 L -3.61111E-6 1.851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13004 0.027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347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16181 0.042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02049 0.01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21" grpId="0" animBg="1"/>
      <p:bldP spid="21" grpId="1" animBg="1"/>
      <p:bldP spid="52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D9295-1699-4F93-967B-04E1AD134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t="31594" r="10342" b="11667"/>
          <a:stretch/>
        </p:blipFill>
        <p:spPr>
          <a:xfrm>
            <a:off x="868680" y="105506"/>
            <a:ext cx="7200900" cy="6646988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B7ED4C1-C279-42A7-BDAF-63C9442C004B}"/>
              </a:ext>
            </a:extLst>
          </p:cNvPr>
          <p:cNvSpPr/>
          <p:nvPr/>
        </p:nvSpPr>
        <p:spPr>
          <a:xfrm>
            <a:off x="2278380" y="298704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A5CDB8-861E-4F31-87F6-6E99D56697F2}"/>
              </a:ext>
            </a:extLst>
          </p:cNvPr>
          <p:cNvSpPr/>
          <p:nvPr/>
        </p:nvSpPr>
        <p:spPr>
          <a:xfrm>
            <a:off x="1005840" y="415290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FBB525-53C6-478B-9A91-A84D2ACA181E}"/>
              </a:ext>
            </a:extLst>
          </p:cNvPr>
          <p:cNvSpPr/>
          <p:nvPr/>
        </p:nvSpPr>
        <p:spPr>
          <a:xfrm>
            <a:off x="3192780" y="501396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228F5E-9525-48B4-9C48-2933C9DA7283}"/>
              </a:ext>
            </a:extLst>
          </p:cNvPr>
          <p:cNvSpPr/>
          <p:nvPr/>
        </p:nvSpPr>
        <p:spPr>
          <a:xfrm>
            <a:off x="5471160" y="4465320"/>
            <a:ext cx="24307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6AD5D-02C2-4B0B-AC18-6D04E6D884AF}"/>
              </a:ext>
            </a:extLst>
          </p:cNvPr>
          <p:cNvSpPr txBox="1"/>
          <p:nvPr/>
        </p:nvSpPr>
        <p:spPr>
          <a:xfrm>
            <a:off x="2484857" y="2709148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Suisun Marsh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3258E-FB40-495E-8143-4B0784A661DF}"/>
              </a:ext>
            </a:extLst>
          </p:cNvPr>
          <p:cNvSpPr txBox="1"/>
          <p:nvPr/>
        </p:nvSpPr>
        <p:spPr>
          <a:xfrm>
            <a:off x="1149047" y="383690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Grizzly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27C3E-78E1-4F64-A493-128A638D6D85}"/>
              </a:ext>
            </a:extLst>
          </p:cNvPr>
          <p:cNvSpPr txBox="1"/>
          <p:nvPr/>
        </p:nvSpPr>
        <p:spPr>
          <a:xfrm>
            <a:off x="3479195" y="4719042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78E1B-73C3-4645-96E4-34340A21F049}"/>
              </a:ext>
            </a:extLst>
          </p:cNvPr>
          <p:cNvSpPr txBox="1"/>
          <p:nvPr/>
        </p:nvSpPr>
        <p:spPr>
          <a:xfrm>
            <a:off x="5967219" y="41833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Sac-San Joaquin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06BD2-1F20-4246-B1A3-A5C578274D56}"/>
              </a:ext>
            </a:extLst>
          </p:cNvPr>
          <p:cNvSpPr txBox="1"/>
          <p:nvPr/>
        </p:nvSpPr>
        <p:spPr>
          <a:xfrm>
            <a:off x="5966641" y="153364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Slough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F4F5DD-4157-4E84-801D-FD2C98340DE1}"/>
              </a:ext>
            </a:extLst>
          </p:cNvPr>
          <p:cNvSpPr/>
          <p:nvPr/>
        </p:nvSpPr>
        <p:spPr>
          <a:xfrm rot="1063488">
            <a:off x="6070617" y="652566"/>
            <a:ext cx="1478280" cy="2468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3667D8-FD9D-469D-9EC2-DE749E8AF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32470" r="10794" b="11317"/>
          <a:stretch/>
        </p:blipFill>
        <p:spPr>
          <a:xfrm>
            <a:off x="827292" y="149975"/>
            <a:ext cx="7295628" cy="670802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B7ED4C1-C279-42A7-BDAF-63C9442C004B}"/>
              </a:ext>
            </a:extLst>
          </p:cNvPr>
          <p:cNvSpPr/>
          <p:nvPr/>
        </p:nvSpPr>
        <p:spPr>
          <a:xfrm>
            <a:off x="2278380" y="298704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A5CDB8-861E-4F31-87F6-6E99D56697F2}"/>
              </a:ext>
            </a:extLst>
          </p:cNvPr>
          <p:cNvSpPr/>
          <p:nvPr/>
        </p:nvSpPr>
        <p:spPr>
          <a:xfrm>
            <a:off x="1005840" y="415290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FBB525-53C6-478B-9A91-A84D2ACA181E}"/>
              </a:ext>
            </a:extLst>
          </p:cNvPr>
          <p:cNvSpPr/>
          <p:nvPr/>
        </p:nvSpPr>
        <p:spPr>
          <a:xfrm>
            <a:off x="3192780" y="501396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228F5E-9525-48B4-9C48-2933C9DA7283}"/>
              </a:ext>
            </a:extLst>
          </p:cNvPr>
          <p:cNvSpPr/>
          <p:nvPr/>
        </p:nvSpPr>
        <p:spPr>
          <a:xfrm>
            <a:off x="5471160" y="4465320"/>
            <a:ext cx="24307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6AD5D-02C2-4B0B-AC18-6D04E6D884AF}"/>
              </a:ext>
            </a:extLst>
          </p:cNvPr>
          <p:cNvSpPr txBox="1"/>
          <p:nvPr/>
        </p:nvSpPr>
        <p:spPr>
          <a:xfrm>
            <a:off x="2484857" y="2709148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Suisun Marsh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3258E-FB40-495E-8143-4B0784A661DF}"/>
              </a:ext>
            </a:extLst>
          </p:cNvPr>
          <p:cNvSpPr txBox="1"/>
          <p:nvPr/>
        </p:nvSpPr>
        <p:spPr>
          <a:xfrm>
            <a:off x="1149047" y="383690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Grizzly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27C3E-78E1-4F64-A493-128A638D6D85}"/>
              </a:ext>
            </a:extLst>
          </p:cNvPr>
          <p:cNvSpPr txBox="1"/>
          <p:nvPr/>
        </p:nvSpPr>
        <p:spPr>
          <a:xfrm>
            <a:off x="3479195" y="4719042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78E1B-73C3-4645-96E4-34340A21F049}"/>
              </a:ext>
            </a:extLst>
          </p:cNvPr>
          <p:cNvSpPr txBox="1"/>
          <p:nvPr/>
        </p:nvSpPr>
        <p:spPr>
          <a:xfrm>
            <a:off x="5967219" y="41833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Sac-San Joaquin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06BD2-1F20-4246-B1A3-A5C578274D56}"/>
              </a:ext>
            </a:extLst>
          </p:cNvPr>
          <p:cNvSpPr txBox="1"/>
          <p:nvPr/>
        </p:nvSpPr>
        <p:spPr>
          <a:xfrm>
            <a:off x="5966641" y="153364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Slough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6C91BF-B0FF-47F0-8BFC-7935EF79CFB4}"/>
              </a:ext>
            </a:extLst>
          </p:cNvPr>
          <p:cNvSpPr/>
          <p:nvPr/>
        </p:nvSpPr>
        <p:spPr>
          <a:xfrm rot="1063488">
            <a:off x="6070617" y="652566"/>
            <a:ext cx="1478280" cy="2468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A76FA-264A-4F5D-9D92-C499B0FE41D6}"/>
              </a:ext>
            </a:extLst>
          </p:cNvPr>
          <p:cNvSpPr txBox="1"/>
          <p:nvPr/>
        </p:nvSpPr>
        <p:spPr>
          <a:xfrm>
            <a:off x="3134726" y="3621761"/>
            <a:ext cx="1243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Little Honker Bay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0EAF6-1B97-4563-8AB0-AFE8B68A7567}"/>
              </a:ext>
            </a:extLst>
          </p:cNvPr>
          <p:cNvSpPr txBox="1"/>
          <p:nvPr/>
        </p:nvSpPr>
        <p:spPr>
          <a:xfrm>
            <a:off x="1123045" y="4466241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Grizzly Bay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DE5FE-6F94-4567-9CC2-C9768700933C}"/>
              </a:ext>
            </a:extLst>
          </p:cNvPr>
          <p:cNvSpPr txBox="1"/>
          <p:nvPr/>
        </p:nvSpPr>
        <p:spPr>
          <a:xfrm>
            <a:off x="3926508" y="5324177"/>
            <a:ext cx="1009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 Slough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3DDFD1-31B1-43C1-9BD9-B33A11C1A142}"/>
              </a:ext>
            </a:extLst>
          </p:cNvPr>
          <p:cNvSpPr txBox="1"/>
          <p:nvPr/>
        </p:nvSpPr>
        <p:spPr>
          <a:xfrm>
            <a:off x="5966641" y="4986872"/>
            <a:ext cx="1206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Horseshoe Bend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31B013-4B70-4F5B-97C6-1FF4452C558B}"/>
              </a:ext>
            </a:extLst>
          </p:cNvPr>
          <p:cNvSpPr txBox="1"/>
          <p:nvPr/>
        </p:nvSpPr>
        <p:spPr>
          <a:xfrm>
            <a:off x="6835194" y="2521482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Miner Slough</a:t>
            </a:r>
          </a:p>
        </p:txBody>
      </p:sp>
    </p:spTree>
    <p:extLst>
      <p:ext uri="{BB962C8B-B14F-4D97-AF65-F5344CB8AC3E}">
        <p14:creationId xmlns:p14="http://schemas.microsoft.com/office/powerpoint/2010/main" val="322605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33613-8911-4E65-BD4E-5BC4C017E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31944" r="10794" b="11317"/>
          <a:stretch/>
        </p:blipFill>
        <p:spPr>
          <a:xfrm>
            <a:off x="724171" y="0"/>
            <a:ext cx="7389678" cy="6858000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72045E7-BB5C-4002-9289-1F14BA9C9743}"/>
              </a:ext>
            </a:extLst>
          </p:cNvPr>
          <p:cNvSpPr/>
          <p:nvPr/>
        </p:nvSpPr>
        <p:spPr>
          <a:xfrm rot="1063488">
            <a:off x="6070617" y="652566"/>
            <a:ext cx="1478280" cy="2468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4405A3-B081-43BB-8AE9-8CD525641914}"/>
              </a:ext>
            </a:extLst>
          </p:cNvPr>
          <p:cNvSpPr/>
          <p:nvPr/>
        </p:nvSpPr>
        <p:spPr>
          <a:xfrm>
            <a:off x="2278380" y="298704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BA1CE9-92B9-4FBC-8AD6-00C1314282AC}"/>
              </a:ext>
            </a:extLst>
          </p:cNvPr>
          <p:cNvSpPr/>
          <p:nvPr/>
        </p:nvSpPr>
        <p:spPr>
          <a:xfrm>
            <a:off x="1005840" y="415290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37B51E-6A63-4819-BC82-B070487BF2F5}"/>
              </a:ext>
            </a:extLst>
          </p:cNvPr>
          <p:cNvSpPr/>
          <p:nvPr/>
        </p:nvSpPr>
        <p:spPr>
          <a:xfrm>
            <a:off x="3192780" y="5013960"/>
            <a:ext cx="14782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B08D08-3589-441A-89BE-1B5B8AC4EA96}"/>
              </a:ext>
            </a:extLst>
          </p:cNvPr>
          <p:cNvSpPr/>
          <p:nvPr/>
        </p:nvSpPr>
        <p:spPr>
          <a:xfrm>
            <a:off x="5471160" y="4465320"/>
            <a:ext cx="243078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376B1B-6866-471E-A3FC-82A70A6725A6}"/>
              </a:ext>
            </a:extLst>
          </p:cNvPr>
          <p:cNvSpPr txBox="1"/>
          <p:nvPr/>
        </p:nvSpPr>
        <p:spPr>
          <a:xfrm>
            <a:off x="2484857" y="2709148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Suisun Marsh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E06DC-2FB7-44DF-912C-1834E560AC69}"/>
              </a:ext>
            </a:extLst>
          </p:cNvPr>
          <p:cNvSpPr txBox="1"/>
          <p:nvPr/>
        </p:nvSpPr>
        <p:spPr>
          <a:xfrm>
            <a:off x="1149047" y="383690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Grizzly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D0A7E-4EAA-4122-8945-88579AAC460B}"/>
              </a:ext>
            </a:extLst>
          </p:cNvPr>
          <p:cNvSpPr txBox="1"/>
          <p:nvPr/>
        </p:nvSpPr>
        <p:spPr>
          <a:xfrm>
            <a:off x="3479195" y="4719042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224A8-B77F-458D-94C2-F43E0E1C6B19}"/>
              </a:ext>
            </a:extLst>
          </p:cNvPr>
          <p:cNvSpPr txBox="1"/>
          <p:nvPr/>
        </p:nvSpPr>
        <p:spPr>
          <a:xfrm>
            <a:off x="5967219" y="41833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Sac-San Joaquin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161A2B-DC79-4EF8-8CFE-FCB872B8A6F1}"/>
              </a:ext>
            </a:extLst>
          </p:cNvPr>
          <p:cNvSpPr txBox="1"/>
          <p:nvPr/>
        </p:nvSpPr>
        <p:spPr>
          <a:xfrm>
            <a:off x="5966641" y="153364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Slough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0700AA-275D-4492-8BEF-3FBBB8FF537B}"/>
              </a:ext>
            </a:extLst>
          </p:cNvPr>
          <p:cNvSpPr txBox="1"/>
          <p:nvPr/>
        </p:nvSpPr>
        <p:spPr>
          <a:xfrm>
            <a:off x="3134726" y="3621761"/>
            <a:ext cx="1243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Little Honker Bay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1F92A5-4DBB-4807-92AA-D817C5C3ED5B}"/>
              </a:ext>
            </a:extLst>
          </p:cNvPr>
          <p:cNvSpPr txBox="1"/>
          <p:nvPr/>
        </p:nvSpPr>
        <p:spPr>
          <a:xfrm>
            <a:off x="1123045" y="4466241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Grizzly Bay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DD40C8-4406-4471-B9F4-E4C210F42978}"/>
              </a:ext>
            </a:extLst>
          </p:cNvPr>
          <p:cNvSpPr txBox="1"/>
          <p:nvPr/>
        </p:nvSpPr>
        <p:spPr>
          <a:xfrm>
            <a:off x="3926508" y="5324177"/>
            <a:ext cx="1009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 Slough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DD2720-9712-4AE1-B702-485255514D1F}"/>
              </a:ext>
            </a:extLst>
          </p:cNvPr>
          <p:cNvSpPr txBox="1"/>
          <p:nvPr/>
        </p:nvSpPr>
        <p:spPr>
          <a:xfrm>
            <a:off x="5966641" y="4986872"/>
            <a:ext cx="1206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Horseshoe Bend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6F2972-B7C3-4530-9584-AE66601AD5C8}"/>
              </a:ext>
            </a:extLst>
          </p:cNvPr>
          <p:cNvSpPr txBox="1"/>
          <p:nvPr/>
        </p:nvSpPr>
        <p:spPr>
          <a:xfrm>
            <a:off x="6835194" y="2521482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Miner Slough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38C676-A67F-4DBB-B44B-C283F9EAD39F}"/>
              </a:ext>
            </a:extLst>
          </p:cNvPr>
          <p:cNvSpPr txBox="1"/>
          <p:nvPr/>
        </p:nvSpPr>
        <p:spPr>
          <a:xfrm>
            <a:off x="1641141" y="4217432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Tule Red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5310ED-1994-441E-9D02-82C6C9BAAAD8}"/>
              </a:ext>
            </a:extLst>
          </p:cNvPr>
          <p:cNvSpPr txBox="1"/>
          <p:nvPr/>
        </p:nvSpPr>
        <p:spPr>
          <a:xfrm>
            <a:off x="2936541" y="3338690"/>
            <a:ext cx="8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Bradmoor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79B5B2-5F2A-492D-83D9-1A541518A052}"/>
              </a:ext>
            </a:extLst>
          </p:cNvPr>
          <p:cNvSpPr txBox="1"/>
          <p:nvPr/>
        </p:nvSpPr>
        <p:spPr>
          <a:xfrm>
            <a:off x="3256935" y="5139511"/>
            <a:ext cx="64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Winter </a:t>
            </a:r>
          </a:p>
          <a:p>
            <a:r>
              <a:rPr lang="en-US" sz="1200" dirty="0"/>
              <a:t>Island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644D9D-1B46-408B-91B8-8FC1E0F81278}"/>
              </a:ext>
            </a:extLst>
          </p:cNvPr>
          <p:cNvSpPr txBox="1"/>
          <p:nvPr/>
        </p:nvSpPr>
        <p:spPr>
          <a:xfrm>
            <a:off x="5448022" y="4677846"/>
            <a:ext cx="65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Decker </a:t>
            </a:r>
          </a:p>
          <a:p>
            <a:r>
              <a:rPr lang="en-US" sz="1200" dirty="0"/>
              <a:t>Island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9B34B6-7006-43AC-B1BF-AB55420B752B}"/>
              </a:ext>
            </a:extLst>
          </p:cNvPr>
          <p:cNvSpPr txBox="1"/>
          <p:nvPr/>
        </p:nvSpPr>
        <p:spPr>
          <a:xfrm>
            <a:off x="6610975" y="2807643"/>
            <a:ext cx="73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Prospect</a:t>
            </a:r>
          </a:p>
          <a:p>
            <a:r>
              <a:rPr lang="en-US" sz="1200" dirty="0"/>
              <a:t> Island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D6AA02-8A70-4230-A63B-EF6C06BDC221}"/>
              </a:ext>
            </a:extLst>
          </p:cNvPr>
          <p:cNvSpPr txBox="1"/>
          <p:nvPr/>
        </p:nvSpPr>
        <p:spPr>
          <a:xfrm>
            <a:off x="6364603" y="624067"/>
            <a:ext cx="643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Flyway </a:t>
            </a:r>
          </a:p>
          <a:p>
            <a:r>
              <a:rPr lang="en-US" sz="1200" dirty="0"/>
              <a:t>Farms</a:t>
            </a:r>
          </a:p>
        </p:txBody>
      </p:sp>
    </p:spTree>
    <p:extLst>
      <p:ext uri="{BB962C8B-B14F-4D97-AF65-F5344CB8AC3E}">
        <p14:creationId xmlns:p14="http://schemas.microsoft.com/office/powerpoint/2010/main" val="65038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1361</Words>
  <Application>Microsoft Office PowerPoint</Application>
  <PresentationFormat>On-screen Show (4:3)</PresentationFormat>
  <Paragraphs>618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Franklin Gothic Medium</vt:lpstr>
      <vt:lpstr>Lucida Console</vt:lpstr>
      <vt:lpstr>Wingdings 3</vt:lpstr>
      <vt:lpstr>Office Theme</vt:lpstr>
      <vt:lpstr>Slice</vt:lpstr>
      <vt:lpstr>1_Office Theme</vt:lpstr>
      <vt:lpstr>I forget what I titled this</vt:lpstr>
      <vt:lpstr>Fish Restoration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Sampling Methods</vt:lpstr>
      <vt:lpstr>Analysis</vt:lpstr>
      <vt:lpstr>Question: Volumes</vt:lpstr>
      <vt:lpstr>PowerPoint Presentation</vt:lpstr>
      <vt:lpstr>GLMM</vt:lpstr>
      <vt:lpstr>PowerPoint Presentation</vt:lpstr>
      <vt:lpstr>Multivariates</vt:lpstr>
      <vt:lpstr>Multivariates</vt:lpstr>
      <vt:lpstr>Multivariates</vt:lpstr>
      <vt:lpstr>Indicator species</vt:lpstr>
      <vt:lpstr>Indicator Groups</vt:lpstr>
      <vt:lpstr>Clams</vt:lpstr>
      <vt:lpstr>PowerPoint Presentation</vt:lpstr>
      <vt:lpstr>Pairwise comparisons</vt:lpstr>
      <vt:lpstr>Winter versus Browns Versus Broad</vt:lpstr>
      <vt:lpstr>Total catch GLM</vt:lpstr>
      <vt:lpstr>Multivariates</vt:lpstr>
      <vt:lpstr>Multivariates</vt:lpstr>
      <vt:lpstr>Miner versus Prospect Versus Liberty versus Flyway</vt:lpstr>
      <vt:lpstr>Lenghts and/or Biomass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forget what I titled this</dc:title>
  <dc:creator>Hartman, Rosemary@Wildlife</dc:creator>
  <cp:lastModifiedBy>Hartman, Rosemary@Wildlife</cp:lastModifiedBy>
  <cp:revision>36</cp:revision>
  <dcterms:created xsi:type="dcterms:W3CDTF">2019-02-08T20:24:37Z</dcterms:created>
  <dcterms:modified xsi:type="dcterms:W3CDTF">2019-02-21T16:22:13Z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Rosemary.Hartman@wildlife.ca.gov</vt:lpwstr>
  </property>
  <property fmtid="{D5CDD505-2E9C-101B-9397-08002B2CF9AE}" pid="5" name="MSIP_Label_6e685f86-ed8d-482b-be3a-2b7af73f9b7f_SetDate">
    <vt:lpwstr>2019-02-08T20:52:45.9361246Z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Extended_MSFT_Method">
    <vt:lpwstr>Automatic</vt:lpwstr>
  </property>
  <property fmtid="{D5CDD505-2E9C-101B-9397-08002B2CF9AE}" pid="9" name="Sensitivity">
    <vt:lpwstr>General</vt:lpwstr>
  </property>
</Properties>
</file>