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73" r:id="rId10"/>
    <p:sldId id="280" r:id="rId11"/>
    <p:sldId id="267" r:id="rId12"/>
    <p:sldId id="294" r:id="rId13"/>
    <p:sldId id="311" r:id="rId14"/>
    <p:sldId id="295" r:id="rId15"/>
    <p:sldId id="296" r:id="rId16"/>
    <p:sldId id="282" r:id="rId17"/>
    <p:sldId id="297" r:id="rId18"/>
    <p:sldId id="298" r:id="rId19"/>
    <p:sldId id="275" r:id="rId20"/>
    <p:sldId id="277" r:id="rId21"/>
    <p:sldId id="278" r:id="rId22"/>
    <p:sldId id="274" r:id="rId23"/>
    <p:sldId id="279" r:id="rId24"/>
    <p:sldId id="281" r:id="rId25"/>
    <p:sldId id="299" r:id="rId26"/>
    <p:sldId id="300" r:id="rId27"/>
    <p:sldId id="301" r:id="rId28"/>
    <p:sldId id="316" r:id="rId29"/>
    <p:sldId id="317" r:id="rId30"/>
    <p:sldId id="318" r:id="rId31"/>
    <p:sldId id="302" r:id="rId32"/>
    <p:sldId id="303" r:id="rId33"/>
    <p:sldId id="304" r:id="rId34"/>
    <p:sldId id="315" r:id="rId35"/>
    <p:sldId id="313" r:id="rId36"/>
    <p:sldId id="314" r:id="rId37"/>
    <p:sldId id="305" r:id="rId38"/>
    <p:sldId id="307" r:id="rId39"/>
    <p:sldId id="306" r:id="rId40"/>
    <p:sldId id="308" r:id="rId41"/>
    <p:sldId id="309" r:id="rId42"/>
    <p:sldId id="310" r:id="rId43"/>
    <p:sldId id="31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73828" autoAdjust="0"/>
  </p:normalViewPr>
  <p:slideViewPr>
    <p:cSldViewPr snapToGrid="0">
      <p:cViewPr varScale="1">
        <p:scale>
          <a:sx n="69" d="100"/>
          <a:sy n="69" d="100"/>
        </p:scale>
        <p:origin x="35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C3AFB-403C-46B3-BD31-916A04B4705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CA907-BFAD-49C5-A6E1-BFCC9372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by year?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8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7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7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5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24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tried just looking at the 2018 data, and removing Bradmoor, but none of that helped. </a:t>
            </a:r>
          </a:p>
          <a:p>
            <a:r>
              <a:rPr lang="en-US" dirty="0"/>
              <a:t>Should I try just calanoid copepods?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convergent solutions on NMDS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8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need to add Yolo </a:t>
            </a:r>
            <a:r>
              <a:rPr lang="en-US" dirty="0" err="1"/>
              <a:t>zoops</a:t>
            </a:r>
            <a:r>
              <a:rPr lang="en-US" dirty="0"/>
              <a:t> for Flyway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6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F837-4B7D-48A6-A9C5-69737537D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5F60C-BB54-4EBB-835B-81F71F327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97F1-8891-4F5E-9FCF-51FA7D74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6868-0987-49DB-85C5-4413E61B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0B8C-8B93-434B-8A59-00F4E6F6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ED71-C12C-4CCE-BBA3-E6B59885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51D8C-AFF3-4965-ACA8-C963E37DB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4AC4-FD65-43A3-8D38-B3BB16F1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7D4A-BCCE-496E-B35B-4D6ACC9E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02C9-67CD-4043-A5C8-617F7E92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7CB95-97F5-4230-9EB3-1BD5A9A03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73EF5-B35B-40C3-B130-A81CB56F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FE86-3703-4D32-A1F9-18AAB33C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FD8D-CEE7-47B0-870B-6FDA76EF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F4C8-297A-4871-B570-333E98FE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6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1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9569-F3E7-435D-9FD3-E1AD5F06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EC5F-72EC-44B5-B3E8-60E7A502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B30F-DC3B-4411-85AF-C4D7F7CD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2152-79AF-41AF-AD07-3DB7010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BF18-6843-4879-B125-E131B97D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44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93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6D5A-1A67-4A4B-A246-0884324B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C57C-3D80-4E82-B597-F82A4024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814-F3EA-4177-9D6E-15B2599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991F-023D-45DB-B352-F174B3A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CB49-B8C3-421D-9116-1F33D343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E43F-5E67-4116-A2CE-0DCB4D0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5D45-1F0A-450B-B82B-40CCF8887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6B59D-4CAE-49DC-B825-15CFA25E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C70CA-8248-4F64-AEE4-2DE09F7B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2B4E9-A560-403D-B12D-1EF915C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21EA-39BC-4A8B-B524-E5BB9F15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26E-28E6-49ED-8727-478A7F47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5180-A9D4-48C4-956F-DFDF0959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6CC3C-DCC6-40AA-B2CC-464FB572F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B6500-1E8C-40C0-BA43-A080C6DAC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0271E-10BE-4F5C-A6EB-21E62294D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EABAC-6AA7-4F8B-95A6-A381B871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F3561-9384-4F53-BD35-F6F11B18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E24BF-860B-4266-8CE5-CB46DF92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410B-E438-4F0C-B5F0-CBED18D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E4CC7-C543-4E6E-9465-737AC7F6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56471-89CB-4496-9589-40D379D7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4DBFA-AB03-4972-AEA6-30EFF78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43879-E03E-4C8E-B96D-80F9276D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EBB-43AD-4F6F-AC54-0DDFA14D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C0F41-F47A-4408-B890-C197A817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E302-BF92-47DE-9A3A-093ED202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BE7D-64E9-433A-97DD-7DE7D06C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DB3A9-6975-495A-AFB5-BC5A7245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2E600-38E9-4912-889D-F1241036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657A-C929-40FB-85BA-4ED96EED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3729D-3818-4F41-BF59-D22F4A1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6CD2-86B6-45B6-96BA-BDAE8D99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6B6A6-F8D5-4080-8B51-2C8B2F9C4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B11D5-95DD-4C40-B5F8-EEB49DC9A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0739-CA3E-4977-9657-469415AE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90C3-B811-49E3-AF98-1DFD13B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A441-19B6-4005-A2F4-C6C075E3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319FA-BCC4-492B-8961-AB195A8C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D5AA-171C-461E-BA06-8B35A23B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7D93-A158-4A16-9D34-51870ED39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202A-2D21-451F-8E8B-6A13A079F1C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881F-E1A0-4904-A220-75FE8FD6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15B7-C4E4-4B1A-9DF3-51B0221F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0375-D1EA-4CD0-8C5C-877D925EB1F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7519-05AF-428A-B7FE-353550604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report figures/stats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3E6B5-224E-4B8C-ABED-17B6CC5DE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4D7D-FDA7-4E2A-B258-937203E8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5078-7F82-44FE-80EB-05F7B449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changed the way we processed benthic samples this year, I’m planning on a separate analysis just of invasive clams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5015D-E87F-45C1-B918-219DB3F8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33" y="2896021"/>
            <a:ext cx="6297646" cy="35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8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406E-C183-4083-BDE3-DE6754DB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 </a:t>
            </a:r>
            <a:r>
              <a:rPr lang="en-US" dirty="0" err="1"/>
              <a:t>logCPUE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96027-9BA5-4FBF-933F-44723D8B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LogCPUE</a:t>
            </a:r>
            <a:r>
              <a:rPr lang="en-US" dirty="0"/>
              <a:t> ~ </a:t>
            </a:r>
            <a:r>
              <a:rPr lang="en-US" dirty="0" err="1"/>
              <a:t>sitetype</a:t>
            </a:r>
            <a:r>
              <a:rPr lang="en-US" dirty="0"/>
              <a:t> + Region + Year  + error(site)</a:t>
            </a:r>
          </a:p>
          <a:p>
            <a:r>
              <a:rPr lang="en-US" dirty="0"/>
              <a:t>Best model via AICc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C60E18-58BF-4CB3-B3E8-1626DCDC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05572"/>
              </p:ext>
            </p:extLst>
          </p:nvPr>
        </p:nvGraphicFramePr>
        <p:xfrm>
          <a:off x="917033" y="3086894"/>
          <a:ext cx="7780916" cy="309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1604">
                  <a:extLst>
                    <a:ext uri="{9D8B030D-6E8A-4147-A177-3AD203B41FA5}">
                      <a16:colId xmlns:a16="http://schemas.microsoft.com/office/drawing/2014/main" val="3154611326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276786005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2208096159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465205972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179097155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452825591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6493003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Estimate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Std. Error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 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Pr(&gt;|t|)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4606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(Intercept)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23.387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4.662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***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1495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sitetypediked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-4.609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7.982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-4.980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583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sitetypemuted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-1.642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7.409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-1.815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28424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sitetypetidal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-0.891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-1.323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451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Region2Confluence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14.446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4536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Region2Nurse-Denverton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-1.499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12.275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-1.444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41984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Region2San-San Joaquin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11.876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5527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Region2Suisun Bay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5364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Year22018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75.740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2.193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018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4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FDF1-395E-446E-AD91-A84C8217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624C-1C3E-45AF-AC1B-9FB44BB0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566F5-1547-45B9-A48B-032D2C95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4" y="1690690"/>
            <a:ext cx="4149585" cy="3494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3C8C5-FE7C-4583-A8AC-B661D98B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14" y="132027"/>
            <a:ext cx="5238684" cy="3117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04E65-2A40-4DC8-A76D-00FEFA79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899" y="3067614"/>
            <a:ext cx="4012716" cy="3378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395DF6-FAE4-4289-949F-36CB97A5290B}"/>
              </a:ext>
            </a:extLst>
          </p:cNvPr>
          <p:cNvSpPr txBox="1"/>
          <p:nvPr/>
        </p:nvSpPr>
        <p:spPr>
          <a:xfrm>
            <a:off x="1315844" y="26428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9A724-9930-428F-AD67-833533AEF0A8}"/>
              </a:ext>
            </a:extLst>
          </p:cNvPr>
          <p:cNvSpPr txBox="1"/>
          <p:nvPr/>
        </p:nvSpPr>
        <p:spPr>
          <a:xfrm>
            <a:off x="2943828" y="29308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6357C-9DE6-437A-83D3-EE30E53C7762}"/>
              </a:ext>
            </a:extLst>
          </p:cNvPr>
          <p:cNvSpPr txBox="1"/>
          <p:nvPr/>
        </p:nvSpPr>
        <p:spPr>
          <a:xfrm>
            <a:off x="3755821" y="2880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77E10-E4BA-4B18-9FDC-64D34ED40812}"/>
              </a:ext>
            </a:extLst>
          </p:cNvPr>
          <p:cNvSpPr txBox="1"/>
          <p:nvPr/>
        </p:nvSpPr>
        <p:spPr>
          <a:xfrm>
            <a:off x="2115856" y="36939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4667A-4D64-4FD6-A312-165E84CFBD3E}"/>
              </a:ext>
            </a:extLst>
          </p:cNvPr>
          <p:cNvSpPr txBox="1"/>
          <p:nvPr/>
        </p:nvSpPr>
        <p:spPr>
          <a:xfrm>
            <a:off x="5937142" y="44273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168CF-C8A2-421E-95B4-96327F440489}"/>
              </a:ext>
            </a:extLst>
          </p:cNvPr>
          <p:cNvSpPr txBox="1"/>
          <p:nvPr/>
        </p:nvSpPr>
        <p:spPr>
          <a:xfrm>
            <a:off x="7534508" y="4063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1F58C-A40A-4FBC-9678-C70437BD08BA}"/>
              </a:ext>
            </a:extLst>
          </p:cNvPr>
          <p:cNvSpPr txBox="1"/>
          <p:nvPr/>
        </p:nvSpPr>
        <p:spPr>
          <a:xfrm>
            <a:off x="9086698" y="6810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20108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CCC1-BD31-4D6C-9945-1F060831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versus Fall – </a:t>
            </a:r>
            <a:r>
              <a:rPr lang="en-US" dirty="0" err="1"/>
              <a:t>macroinverts</a:t>
            </a:r>
            <a:r>
              <a:rPr lang="en-US" dirty="0"/>
              <a:t> CPUE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86C2-93EC-4C34-8945-F5F830F5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64D39-F5E6-45E8-9F14-C61E200A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83" y="2134298"/>
            <a:ext cx="7680433" cy="47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490-F1F3-4320-AB04-FC90AC0B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Log-transformed CPUE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D0F9-84B0-4B01-9BCF-17B45E4CA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30105-7D44-470C-9A80-D551285A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7" y="1690688"/>
            <a:ext cx="7580509" cy="46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241C-C50A-4828-B450-759BE1E2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versus Fall - </a:t>
            </a:r>
            <a:r>
              <a:rPr lang="en-US" dirty="0" err="1"/>
              <a:t>macroinverts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AF448B-617E-4E31-8CA0-3BC93A947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70764"/>
              </p:ext>
            </p:extLst>
          </p:nvPr>
        </p:nvGraphicFramePr>
        <p:xfrm>
          <a:off x="613317" y="1572127"/>
          <a:ext cx="7093767" cy="2664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2224972166"/>
                    </a:ext>
                  </a:extLst>
                </a:gridCol>
                <a:gridCol w="1116802">
                  <a:extLst>
                    <a:ext uri="{9D8B030D-6E8A-4147-A177-3AD203B41FA5}">
                      <a16:colId xmlns:a16="http://schemas.microsoft.com/office/drawing/2014/main" val="942625760"/>
                    </a:ext>
                  </a:extLst>
                </a:gridCol>
                <a:gridCol w="1296102">
                  <a:extLst>
                    <a:ext uri="{9D8B030D-6E8A-4147-A177-3AD203B41FA5}">
                      <a16:colId xmlns:a16="http://schemas.microsoft.com/office/drawing/2014/main" val="2599094141"/>
                    </a:ext>
                  </a:extLst>
                </a:gridCol>
                <a:gridCol w="832234">
                  <a:extLst>
                    <a:ext uri="{9D8B030D-6E8A-4147-A177-3AD203B41FA5}">
                      <a16:colId xmlns:a16="http://schemas.microsoft.com/office/drawing/2014/main" val="3648893456"/>
                    </a:ext>
                  </a:extLst>
                </a:gridCol>
                <a:gridCol w="1296102">
                  <a:extLst>
                    <a:ext uri="{9D8B030D-6E8A-4147-A177-3AD203B41FA5}">
                      <a16:colId xmlns:a16="http://schemas.microsoft.com/office/drawing/2014/main" val="321448409"/>
                    </a:ext>
                  </a:extLst>
                </a:gridCol>
                <a:gridCol w="656820">
                  <a:extLst>
                    <a:ext uri="{9D8B030D-6E8A-4147-A177-3AD203B41FA5}">
                      <a16:colId xmlns:a16="http://schemas.microsoft.com/office/drawing/2014/main" val="89013622"/>
                    </a:ext>
                  </a:extLst>
                </a:gridCol>
              </a:tblGrid>
              <a:tr h="438045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Estimate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Std.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 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Pr(&gt;|t|)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234897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(Intercept – mysid, </a:t>
                      </a:r>
                      <a:r>
                        <a:rPr lang="en-US" sz="1600" u="none" strike="noStrike" dirty="0" err="1">
                          <a:effectLst/>
                        </a:rPr>
                        <a:t>ryer</a:t>
                      </a:r>
                      <a:r>
                        <a:rPr lang="en-US" sz="1600" u="none" strike="noStrike" dirty="0">
                          <a:effectLst/>
                        </a:rPr>
                        <a:t>, spring)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1.563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2.959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9274017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Browns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-0.999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-1.698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3937482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Winter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-1.157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-1.718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99382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Prospect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1.748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2.775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060665"/>
                  </a:ext>
                </a:extLst>
              </a:tr>
              <a:tr h="472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Gear: sweep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4.250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9.037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148684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Season: fall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0.471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1.011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9690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CF1B717-D2E1-4CE1-92A6-41C8A4C6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" y="4360940"/>
            <a:ext cx="3972161" cy="24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A78D9-E807-4464-A63B-010BEF60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82" y="4307161"/>
            <a:ext cx="4147499" cy="2550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9484D-8E99-4199-B95C-E87CFFE08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501" y="4307161"/>
            <a:ext cx="4147499" cy="25508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88317-2583-4B3C-A265-17BB3B0FF508}"/>
              </a:ext>
            </a:extLst>
          </p:cNvPr>
          <p:cNvSpPr txBox="1"/>
          <p:nvPr/>
        </p:nvSpPr>
        <p:spPr>
          <a:xfrm>
            <a:off x="2430323" y="52131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7DE41-71FD-4682-A098-B9B2554065F7}"/>
              </a:ext>
            </a:extLst>
          </p:cNvPr>
          <p:cNvSpPr txBox="1"/>
          <p:nvPr/>
        </p:nvSpPr>
        <p:spPr>
          <a:xfrm>
            <a:off x="891404" y="51012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F6ADB-1486-40E5-B1BB-63B9CC322313}"/>
              </a:ext>
            </a:extLst>
          </p:cNvPr>
          <p:cNvSpPr txBox="1"/>
          <p:nvPr/>
        </p:nvSpPr>
        <p:spPr>
          <a:xfrm>
            <a:off x="1691324" y="51084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3B55C-7881-4A75-A1F2-E8366871CC56}"/>
              </a:ext>
            </a:extLst>
          </p:cNvPr>
          <p:cNvSpPr txBox="1"/>
          <p:nvPr/>
        </p:nvSpPr>
        <p:spPr>
          <a:xfrm>
            <a:off x="3385093" y="4843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63891-CE77-4CB8-B592-8EF41CD86700}"/>
              </a:ext>
            </a:extLst>
          </p:cNvPr>
          <p:cNvSpPr txBox="1"/>
          <p:nvPr/>
        </p:nvSpPr>
        <p:spPr>
          <a:xfrm>
            <a:off x="5333036" y="5213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ABEFB-7EC5-4238-B0D7-1071B1BFB830}"/>
              </a:ext>
            </a:extLst>
          </p:cNvPr>
          <p:cNvSpPr txBox="1"/>
          <p:nvPr/>
        </p:nvSpPr>
        <p:spPr>
          <a:xfrm>
            <a:off x="7039538" y="47391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94F38-4AAB-4C81-90B0-A6AAA640014A}"/>
              </a:ext>
            </a:extLst>
          </p:cNvPr>
          <p:cNvSpPr txBox="1"/>
          <p:nvPr/>
        </p:nvSpPr>
        <p:spPr>
          <a:xfrm>
            <a:off x="10078785" y="505683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05088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EEAB-F06B-4CB8-8E51-B9062A4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 Fall </a:t>
            </a:r>
            <a:r>
              <a:rPr lang="en-US" dirty="0" err="1"/>
              <a:t>multivariates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2E12-25E2-41E7-97D4-A30DD8BE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9BF-BBE2-436E-9084-3A4CA3D3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05" y="1519475"/>
            <a:ext cx="7789057" cy="47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5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0F10-89B8-4208-9766-A164279B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307383"/>
            <a:ext cx="10515600" cy="1325563"/>
          </a:xfrm>
        </p:spPr>
        <p:txBody>
          <a:bodyPr/>
          <a:lstStyle/>
          <a:p>
            <a:r>
              <a:rPr lang="en-US" dirty="0"/>
              <a:t>Spring v Fall </a:t>
            </a:r>
            <a:r>
              <a:rPr lang="en-US" dirty="0" err="1"/>
              <a:t>PErmanova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CDF9FB-9045-4A20-8671-E84E21A9E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10902"/>
              </p:ext>
            </p:extLst>
          </p:nvPr>
        </p:nvGraphicFramePr>
        <p:xfrm>
          <a:off x="5405714" y="2315749"/>
          <a:ext cx="6491872" cy="2871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484">
                  <a:extLst>
                    <a:ext uri="{9D8B030D-6E8A-4147-A177-3AD203B41FA5}">
                      <a16:colId xmlns:a16="http://schemas.microsoft.com/office/drawing/2014/main" val="2280084725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3619014128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2715203266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462058160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2386313956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355325401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525825709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989030461"/>
                    </a:ext>
                  </a:extLst>
                </a:gridCol>
              </a:tblGrid>
              <a:tr h="76321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SumsOfSqs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F.Model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267266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5.6911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11.1194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0.24275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7864770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4.2978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729585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season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3.2007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3.2007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18.7607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0.13652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269766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13.8191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0.58945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241688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23.4442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4655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CBAE6A-BA7D-4305-8BFD-CA268A5F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4" y="-55713"/>
            <a:ext cx="4901478" cy="4179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D1965-5B8F-4FEC-8608-1FA60089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1" y="3751516"/>
            <a:ext cx="3932503" cy="33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6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1213-1D48-4F09-B336-84FF6590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CPUE – spring blitz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83A7-3B6A-4DE5-A6AA-DDEBF586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E6713-0B09-406F-B203-0ACEC57A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91" y="1390127"/>
            <a:ext cx="11501888" cy="44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3150CE-766B-4E90-9139-19F5B0E76DBA}"/>
              </a:ext>
            </a:extLst>
          </p:cNvPr>
          <p:cNvSpPr txBox="1"/>
          <p:nvPr/>
        </p:nvSpPr>
        <p:spPr>
          <a:xfrm>
            <a:off x="5285678" y="4001294"/>
            <a:ext cx="11785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CPUE = 135,198</a:t>
            </a:r>
          </a:p>
          <a:p>
            <a:r>
              <a:rPr lang="en-US" sz="1200" dirty="0"/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339786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1213-1D48-4F09-B336-84FF6590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log </a:t>
            </a:r>
            <a:r>
              <a:rPr lang="en-US" dirty="0" err="1"/>
              <a:t>cpue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83A7-3B6A-4DE5-A6AA-DDEBF586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882BC-FF13-496A-A871-150C236A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2" y="1480690"/>
            <a:ext cx="895238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773-EF61-4AEA-8A5A-FCFB7D3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E95542-BFFE-43B4-AE6E-7423DE48847A}"/>
              </a:ext>
            </a:extLst>
          </p:cNvPr>
          <p:cNvSpPr txBox="1">
            <a:spLocks/>
          </p:cNvSpPr>
          <p:nvPr/>
        </p:nvSpPr>
        <p:spPr>
          <a:xfrm>
            <a:off x="1509074" y="922878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2017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E54766-7E6E-4B6B-A3A8-5272590D20D7}"/>
              </a:ext>
            </a:extLst>
          </p:cNvPr>
          <p:cNvSpPr txBox="1">
            <a:spLocks/>
          </p:cNvSpPr>
          <p:nvPr/>
        </p:nvSpPr>
        <p:spPr>
          <a:xfrm>
            <a:off x="7667024" y="958141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2018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38B06-8768-4632-A6A1-13EB5302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0" y="2176523"/>
            <a:ext cx="5911897" cy="2913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F5123-B57B-4C2F-93A8-0CAA5EE4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800" y="2213037"/>
            <a:ext cx="7252618" cy="28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43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C6F32-2065-408A-85DE-A8C183D5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1" y="312143"/>
            <a:ext cx="5862829" cy="3116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916D6-DF0C-4E66-8225-BBB281C2D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12864"/>
            <a:ext cx="5419048" cy="36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14C28-AA54-4695-8127-D448A7691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98" y="3429000"/>
            <a:ext cx="4065956" cy="276542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45A5BE-7853-45B2-B7E9-6C28DF405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91923"/>
              </p:ext>
            </p:extLst>
          </p:nvPr>
        </p:nvGraphicFramePr>
        <p:xfrm>
          <a:off x="263071" y="1207864"/>
          <a:ext cx="54356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243">
                  <a:extLst>
                    <a:ext uri="{9D8B030D-6E8A-4147-A177-3AD203B41FA5}">
                      <a16:colId xmlns:a16="http://schemas.microsoft.com/office/drawing/2014/main" val="14091256"/>
                    </a:ext>
                  </a:extLst>
                </a:gridCol>
                <a:gridCol w="547007">
                  <a:extLst>
                    <a:ext uri="{9D8B030D-6E8A-4147-A177-3AD203B41FA5}">
                      <a16:colId xmlns:a16="http://schemas.microsoft.com/office/drawing/2014/main" val="1917584009"/>
                    </a:ext>
                  </a:extLst>
                </a:gridCol>
                <a:gridCol w="636815">
                  <a:extLst>
                    <a:ext uri="{9D8B030D-6E8A-4147-A177-3AD203B41FA5}">
                      <a16:colId xmlns:a16="http://schemas.microsoft.com/office/drawing/2014/main" val="23555108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7065527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007766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17816078"/>
                    </a:ext>
                  </a:extLst>
                </a:gridCol>
                <a:gridCol w="506185">
                  <a:extLst>
                    <a:ext uri="{9D8B030D-6E8A-4147-A177-3AD203B41FA5}">
                      <a16:colId xmlns:a16="http://schemas.microsoft.com/office/drawing/2014/main" val="42384296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992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(Intercept – Cache, channel, 2017)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469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Confluence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354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Nurse-</a:t>
                      </a:r>
                      <a:r>
                        <a:rPr lang="en-US" sz="1000" u="none" strike="noStrike" dirty="0" err="1">
                          <a:effectLst/>
                        </a:rPr>
                        <a:t>Denverton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6267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San-San Joaquin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8564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Suisun Bay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6250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diked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001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muted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641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tidal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120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year2018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124.870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5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DE2FD-A482-494B-B36B-25C5B61BCAAF}"/>
              </a:ext>
            </a:extLst>
          </p:cNvPr>
          <p:cNvSpPr txBox="1"/>
          <p:nvPr/>
        </p:nvSpPr>
        <p:spPr>
          <a:xfrm>
            <a:off x="424543" y="375557"/>
            <a:ext cx="473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Log(CPUE)~ Region + </a:t>
            </a:r>
            <a:r>
              <a:rPr lang="en-US" dirty="0" err="1"/>
              <a:t>sitetype</a:t>
            </a:r>
            <a:r>
              <a:rPr lang="en-US" dirty="0"/>
              <a:t> + year + Error(site)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2F02C-1C20-4597-9EC6-47F0C369AEA7}"/>
              </a:ext>
            </a:extLst>
          </p:cNvPr>
          <p:cNvSpPr txBox="1"/>
          <p:nvPr/>
        </p:nvSpPr>
        <p:spPr>
          <a:xfrm>
            <a:off x="2980871" y="444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22685-2C8D-4740-A386-36B3CF4800AA}"/>
              </a:ext>
            </a:extLst>
          </p:cNvPr>
          <p:cNvSpPr txBox="1"/>
          <p:nvPr/>
        </p:nvSpPr>
        <p:spPr>
          <a:xfrm>
            <a:off x="8585752" y="115850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EFA14-F54B-4C5E-A2BE-57A7C26306A9}"/>
              </a:ext>
            </a:extLst>
          </p:cNvPr>
          <p:cNvSpPr txBox="1"/>
          <p:nvPr/>
        </p:nvSpPr>
        <p:spPr>
          <a:xfrm>
            <a:off x="7236920" y="49291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11652-947A-4110-919E-E7C06CABB9B9}"/>
              </a:ext>
            </a:extLst>
          </p:cNvPr>
          <p:cNvSpPr txBox="1"/>
          <p:nvPr/>
        </p:nvSpPr>
        <p:spPr>
          <a:xfrm>
            <a:off x="9375984" y="47853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D7DB5-39F4-4A9A-89CC-BF2D854744E7}"/>
              </a:ext>
            </a:extLst>
          </p:cNvPr>
          <p:cNvSpPr txBox="1"/>
          <p:nvPr/>
        </p:nvSpPr>
        <p:spPr>
          <a:xfrm>
            <a:off x="10450776" y="47853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19FED6-D348-4073-B1FD-C5CFD23FA059}"/>
              </a:ext>
            </a:extLst>
          </p:cNvPr>
          <p:cNvSpPr txBox="1"/>
          <p:nvPr/>
        </p:nvSpPr>
        <p:spPr>
          <a:xfrm>
            <a:off x="8262145" y="42577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7779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5456-BDB6-4F69-BC07-BF2C2B26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E81F-9731-4A89-8C22-66BAF02D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AE5CE-8DBF-4253-92E5-E2979B12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8" y="1362150"/>
            <a:ext cx="11835391" cy="52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6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CC94-5165-41BB-8C51-0E39958E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</a:t>
            </a:r>
            <a:r>
              <a:rPr lang="en-US" dirty="0" err="1"/>
              <a:t>Permanova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E7E91A-3074-42D1-BF8E-2F84200D9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117574"/>
              </p:ext>
            </p:extLst>
          </p:nvPr>
        </p:nvGraphicFramePr>
        <p:xfrm>
          <a:off x="3242930" y="2573079"/>
          <a:ext cx="7357731" cy="237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670">
                  <a:extLst>
                    <a:ext uri="{9D8B030D-6E8A-4147-A177-3AD203B41FA5}">
                      <a16:colId xmlns:a16="http://schemas.microsoft.com/office/drawing/2014/main" val="4247563747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643365808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350552442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90225071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370308054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4022034170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3254138484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1275782479"/>
                    </a:ext>
                  </a:extLst>
                </a:gridCol>
              </a:tblGrid>
              <a:tr h="37568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SumsOfSqs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F.Model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45857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Region2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1.17174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7.8249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74665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sitetype2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4.3552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1.45173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9.6946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06061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1.5705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1.57051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10.4878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0.05247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89829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19.3172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0.14975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0.64542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177485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29.9299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210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7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7B6A-9560-46B3-A7B0-25558380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A8EE-58EA-4471-ACFC-6E495A1C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add zooplankton and clam graphs to some of the comparisons</a:t>
            </a:r>
          </a:p>
          <a:p>
            <a:r>
              <a:rPr lang="en-US" dirty="0"/>
              <a:t>Should I subset just “fish food” critters? It seems as though the more we learn the more we find all fish eat whatever is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0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4EE5-C7CF-471A-AC9E-C2C8AB33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79"/>
            <a:ext cx="10515600" cy="1325563"/>
          </a:xfrm>
        </p:spPr>
        <p:txBody>
          <a:bodyPr/>
          <a:lstStyle/>
          <a:p>
            <a:r>
              <a:rPr lang="en-US" dirty="0"/>
              <a:t>Stacy’s v Decker v Horseshoe bend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DA8F80-3087-4185-B46C-6345CB25F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72680"/>
              </p:ext>
            </p:extLst>
          </p:nvPr>
        </p:nvGraphicFramePr>
        <p:xfrm>
          <a:off x="7096578" y="5064579"/>
          <a:ext cx="46609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865783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439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669878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7657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72331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1622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87178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446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234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291.85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226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643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58243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408CABF-4FAC-4576-AB79-BDAE8DDA3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8" b="20676"/>
          <a:stretch/>
        </p:blipFill>
        <p:spPr>
          <a:xfrm>
            <a:off x="1085375" y="4289459"/>
            <a:ext cx="4265139" cy="2425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C7406-7B9D-4CE9-9BD3-E94A9984D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9" b="17904"/>
          <a:stretch/>
        </p:blipFill>
        <p:spPr>
          <a:xfrm>
            <a:off x="6172201" y="1502229"/>
            <a:ext cx="5274032" cy="3132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111FE-53B2-4B68-BC90-5898A4009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91" r="2753" b="18561"/>
          <a:stretch/>
        </p:blipFill>
        <p:spPr>
          <a:xfrm>
            <a:off x="1226890" y="1316684"/>
            <a:ext cx="4575196" cy="2794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4549B-68E9-473F-B64E-A30B61AF0CB4}"/>
              </a:ext>
            </a:extLst>
          </p:cNvPr>
          <p:cNvSpPr txBox="1"/>
          <p:nvPr/>
        </p:nvSpPr>
        <p:spPr>
          <a:xfrm>
            <a:off x="2220685" y="22490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8725F-614F-4D00-9EBD-0CAD03F02959}"/>
              </a:ext>
            </a:extLst>
          </p:cNvPr>
          <p:cNvSpPr txBox="1"/>
          <p:nvPr/>
        </p:nvSpPr>
        <p:spPr>
          <a:xfrm>
            <a:off x="3466517" y="21986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627F9-79EF-472A-8C7D-13DC24356C8D}"/>
              </a:ext>
            </a:extLst>
          </p:cNvPr>
          <p:cNvSpPr txBox="1"/>
          <p:nvPr/>
        </p:nvSpPr>
        <p:spPr>
          <a:xfrm>
            <a:off x="4744204" y="24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B3647-A109-4661-A214-526B35AD2A51}"/>
              </a:ext>
            </a:extLst>
          </p:cNvPr>
          <p:cNvSpPr txBox="1"/>
          <p:nvPr/>
        </p:nvSpPr>
        <p:spPr>
          <a:xfrm>
            <a:off x="3148801" y="49929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1B540-A448-460C-845B-27BE60C786E0}"/>
              </a:ext>
            </a:extLst>
          </p:cNvPr>
          <p:cNvSpPr txBox="1"/>
          <p:nvPr/>
        </p:nvSpPr>
        <p:spPr>
          <a:xfrm>
            <a:off x="7374488" y="28837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50F30-212A-4703-B9C9-243FD79D72C4}"/>
              </a:ext>
            </a:extLst>
          </p:cNvPr>
          <p:cNvSpPr txBox="1"/>
          <p:nvPr/>
        </p:nvSpPr>
        <p:spPr>
          <a:xfrm>
            <a:off x="8735633" y="3244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C99C8-A3BF-4B15-BF76-FB1DAEDA6006}"/>
              </a:ext>
            </a:extLst>
          </p:cNvPr>
          <p:cNvSpPr txBox="1"/>
          <p:nvPr/>
        </p:nvSpPr>
        <p:spPr>
          <a:xfrm>
            <a:off x="10139890" y="210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5144A-4D24-48CC-AE78-5F4A50794383}"/>
              </a:ext>
            </a:extLst>
          </p:cNvPr>
          <p:cNvSpPr txBox="1"/>
          <p:nvPr/>
        </p:nvSpPr>
        <p:spPr>
          <a:xfrm>
            <a:off x="7096578" y="4664919"/>
            <a:ext cx="24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of log total CPUE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2A8FD2-A0D5-46A5-808C-444D22876712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2638900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3CA7-D486-4867-99B5-A0ED7D77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629" y="1551668"/>
            <a:ext cx="10515600" cy="1325563"/>
          </a:xfrm>
        </p:spPr>
        <p:txBody>
          <a:bodyPr/>
          <a:lstStyle/>
          <a:p>
            <a:r>
              <a:rPr lang="en-US" dirty="0"/>
              <a:t>PERMANOVA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B9F2E-109A-4131-89BB-38C8ED7A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8" y="1143714"/>
            <a:ext cx="7438095" cy="571428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2072A1-E3D1-45EC-B1BB-547D2844E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375171"/>
              </p:ext>
            </p:extLst>
          </p:nvPr>
        </p:nvGraphicFramePr>
        <p:xfrm>
          <a:off x="7358742" y="2469277"/>
          <a:ext cx="4698760" cy="155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915">
                  <a:extLst>
                    <a:ext uri="{9D8B030D-6E8A-4147-A177-3AD203B41FA5}">
                      <a16:colId xmlns:a16="http://schemas.microsoft.com/office/drawing/2014/main" val="2597715411"/>
                    </a:ext>
                  </a:extLst>
                </a:gridCol>
                <a:gridCol w="382019">
                  <a:extLst>
                    <a:ext uri="{9D8B030D-6E8A-4147-A177-3AD203B41FA5}">
                      <a16:colId xmlns:a16="http://schemas.microsoft.com/office/drawing/2014/main" val="478939072"/>
                    </a:ext>
                  </a:extLst>
                </a:gridCol>
                <a:gridCol w="543471">
                  <a:extLst>
                    <a:ext uri="{9D8B030D-6E8A-4147-A177-3AD203B41FA5}">
                      <a16:colId xmlns:a16="http://schemas.microsoft.com/office/drawing/2014/main" val="545486602"/>
                    </a:ext>
                  </a:extLst>
                </a:gridCol>
                <a:gridCol w="652939">
                  <a:extLst>
                    <a:ext uri="{9D8B030D-6E8A-4147-A177-3AD203B41FA5}">
                      <a16:colId xmlns:a16="http://schemas.microsoft.com/office/drawing/2014/main" val="340333479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743364506"/>
                    </a:ext>
                  </a:extLst>
                </a:gridCol>
                <a:gridCol w="446315">
                  <a:extLst>
                    <a:ext uri="{9D8B030D-6E8A-4147-A177-3AD203B41FA5}">
                      <a16:colId xmlns:a16="http://schemas.microsoft.com/office/drawing/2014/main" val="1168877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171127454"/>
                    </a:ext>
                  </a:extLst>
                </a:gridCol>
                <a:gridCol w="355359">
                  <a:extLst>
                    <a:ext uri="{9D8B030D-6E8A-4147-A177-3AD203B41FA5}">
                      <a16:colId xmlns:a16="http://schemas.microsoft.com/office/drawing/2014/main" val="31099657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SumsOfSqs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MeanSqs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F.Model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88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0.73417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5.7648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853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0.70782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5.5579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238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targets2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2.02407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15.8933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1468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Residuals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0.12735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1173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53144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BCE443E-76C0-4018-ACB4-D859D1858E7F}"/>
              </a:ext>
            </a:extLst>
          </p:cNvPr>
          <p:cNvSpPr txBox="1">
            <a:spLocks/>
          </p:cNvSpPr>
          <p:nvPr/>
        </p:nvSpPr>
        <p:spPr>
          <a:xfrm>
            <a:off x="745767" y="-368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19E057-E82C-42D9-B93D-B08AAEB48664}"/>
              </a:ext>
            </a:extLst>
          </p:cNvPr>
          <p:cNvSpPr txBox="1">
            <a:spLocks/>
          </p:cNvSpPr>
          <p:nvPr/>
        </p:nvSpPr>
        <p:spPr>
          <a:xfrm>
            <a:off x="923803" y="260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066563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NMDS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77E85-7B5E-4107-A6D8-3C85836D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3" y="2122915"/>
            <a:ext cx="4984979" cy="4250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786DC-E377-4927-B144-B05A5DE8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19" y="0"/>
            <a:ext cx="4751481" cy="4051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99837-4981-4D05-9376-6B74E2D31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99" y="3537465"/>
            <a:ext cx="4367505" cy="37244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92596E-D626-464C-AB37-BA24656ACA09}"/>
              </a:ext>
            </a:extLst>
          </p:cNvPr>
          <p:cNvSpPr txBox="1">
            <a:spLocks/>
          </p:cNvSpPr>
          <p:nvPr/>
        </p:nvSpPr>
        <p:spPr>
          <a:xfrm>
            <a:off x="838200" y="327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645292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7D0A7-B719-49A9-984A-F43B1066C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5"/>
          <a:stretch/>
        </p:blipFill>
        <p:spPr>
          <a:xfrm>
            <a:off x="8368930" y="3858322"/>
            <a:ext cx="3447058" cy="256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23403-3EC3-4BD5-BBAB-1BB99B031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20"/>
          <a:stretch/>
        </p:blipFill>
        <p:spPr>
          <a:xfrm>
            <a:off x="8368930" y="1294077"/>
            <a:ext cx="3272356" cy="2421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A8A05F-A626-43C0-96CE-57DB929C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534" y="1941183"/>
            <a:ext cx="5425910" cy="303302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3C32E0-43FC-4134-A0E4-2DFD8AA67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87193"/>
              </p:ext>
            </p:extLst>
          </p:nvPr>
        </p:nvGraphicFramePr>
        <p:xfrm>
          <a:off x="3029414" y="5379029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425696802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1686004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2906435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5757006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25123089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10150482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CLAMS 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221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073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12.443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722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1722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939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69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Zooplankton</a:t>
            </a:r>
            <a:br>
              <a:rPr lang="en-US" dirty="0"/>
            </a:br>
            <a:r>
              <a:rPr lang="en-US" dirty="0"/>
              <a:t>log(CPUE)~ site + year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DA9CB-FB17-4B56-8B25-8223F02E8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25" b="8414"/>
          <a:stretch/>
        </p:blipFill>
        <p:spPr>
          <a:xfrm>
            <a:off x="648629" y="2074475"/>
            <a:ext cx="4681654" cy="308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D6311-64A3-48EC-B185-3206681C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94" b="8947"/>
          <a:stretch/>
        </p:blipFill>
        <p:spPr>
          <a:xfrm>
            <a:off x="5772616" y="1951463"/>
            <a:ext cx="4825075" cy="321208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9D526A-5017-4C15-B35D-0713B4171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3968"/>
              </p:ext>
            </p:extLst>
          </p:nvPr>
        </p:nvGraphicFramePr>
        <p:xfrm>
          <a:off x="3943815" y="5523438"/>
          <a:ext cx="632645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79">
                  <a:extLst>
                    <a:ext uri="{9D8B030D-6E8A-4147-A177-3AD203B41FA5}">
                      <a16:colId xmlns:a16="http://schemas.microsoft.com/office/drawing/2014/main" val="3342439300"/>
                    </a:ext>
                  </a:extLst>
                </a:gridCol>
                <a:gridCol w="903779">
                  <a:extLst>
                    <a:ext uri="{9D8B030D-6E8A-4147-A177-3AD203B41FA5}">
                      <a16:colId xmlns:a16="http://schemas.microsoft.com/office/drawing/2014/main" val="3961222995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3018217758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2973543622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4017944160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381953997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Zooplankton Anova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9326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4668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5.583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2.7915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2.356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8972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2536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Residuals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27.252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1.1849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653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337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6" y="782044"/>
            <a:ext cx="10515600" cy="546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Zooplankton blitz  </a:t>
            </a:r>
            <a:r>
              <a:rPr lang="en-US" sz="2400" dirty="0" err="1"/>
              <a:t>Permanova</a:t>
            </a:r>
            <a:r>
              <a:rPr lang="en-US" sz="2400" dirty="0"/>
              <a:t> and NMDS</a:t>
            </a:r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BAB80-732D-4084-B390-0C66A6D85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9" b="14122"/>
          <a:stretch/>
        </p:blipFill>
        <p:spPr>
          <a:xfrm>
            <a:off x="7846482" y="925551"/>
            <a:ext cx="4382100" cy="2765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B6C8F-D131-4539-B6CC-CDF249434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77" r="4818" b="10462"/>
          <a:stretch/>
        </p:blipFill>
        <p:spPr>
          <a:xfrm>
            <a:off x="7705492" y="3744625"/>
            <a:ext cx="4382099" cy="2979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63805-2661-4F76-9EF8-168BDFF35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36" y="1275303"/>
            <a:ext cx="4968671" cy="4183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5EABFB-4201-42F2-9330-65B4565D3AD9}"/>
              </a:ext>
            </a:extLst>
          </p:cNvPr>
          <p:cNvSpPr txBox="1"/>
          <p:nvPr/>
        </p:nvSpPr>
        <p:spPr>
          <a:xfrm>
            <a:off x="8006575" y="585901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stress = 0.1198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FDB470-4A73-43E4-8122-E035F209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0611"/>
              </p:ext>
            </p:extLst>
          </p:nvPr>
        </p:nvGraphicFramePr>
        <p:xfrm>
          <a:off x="807406" y="5459046"/>
          <a:ext cx="4876801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222">
                  <a:extLst>
                    <a:ext uri="{9D8B030D-6E8A-4147-A177-3AD203B41FA5}">
                      <a16:colId xmlns:a16="http://schemas.microsoft.com/office/drawing/2014/main" val="1098121469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55000244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318831317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3907378486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94781035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1774735027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40800821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34868180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Zooplankton PERMANOVA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4562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86634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90815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6040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07936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154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4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773-EF61-4AEA-8A5A-FCFB7D3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–log transformed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EA44C-3672-49EF-A982-85EC6A88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4" y="2275367"/>
            <a:ext cx="6228391" cy="3218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22F84-EFED-460B-A0C6-8854EF66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08" y="2185177"/>
            <a:ext cx="6466492" cy="33028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AE8409-2AFA-498C-9A80-71DF2115530D}"/>
              </a:ext>
            </a:extLst>
          </p:cNvPr>
          <p:cNvSpPr txBox="1">
            <a:spLocks/>
          </p:cNvSpPr>
          <p:nvPr/>
        </p:nvSpPr>
        <p:spPr>
          <a:xfrm>
            <a:off x="1509074" y="922878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2017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466420-E256-47B0-8355-6D05BCC19013}"/>
              </a:ext>
            </a:extLst>
          </p:cNvPr>
          <p:cNvSpPr txBox="1">
            <a:spLocks/>
          </p:cNvSpPr>
          <p:nvPr/>
        </p:nvSpPr>
        <p:spPr>
          <a:xfrm>
            <a:off x="7667024" y="958141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2018 </a:t>
            </a:r>
          </a:p>
        </p:txBody>
      </p:sp>
    </p:spTree>
    <p:extLst>
      <p:ext uri="{BB962C8B-B14F-4D97-AF65-F5344CB8AC3E}">
        <p14:creationId xmlns:p14="http://schemas.microsoft.com/office/powerpoint/2010/main" val="3031613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77C-8514-4732-A297-C665EF68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Liberty v Prospect v Miner  v Flyway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75F3D0-9C48-476E-8274-B2E17E676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0462"/>
              </p:ext>
            </p:extLst>
          </p:nvPr>
        </p:nvGraphicFramePr>
        <p:xfrm>
          <a:off x="8413750" y="4755515"/>
          <a:ext cx="3441700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746613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46748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2340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33098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1257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 Sum Sq Mean Sq 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894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3  50.09   16.70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2.87E-05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2 229.95  114.97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62.367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 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654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1  13.58   13.58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914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85 156.70    1.84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2005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D2FEF41-6A6E-4069-A4D6-ED53CEFF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628" y="1267888"/>
            <a:ext cx="4727305" cy="3345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78DE3-9CB3-4580-95B6-0D80A7806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53"/>
          <a:stretch/>
        </p:blipFill>
        <p:spPr>
          <a:xfrm>
            <a:off x="3710819" y="3752614"/>
            <a:ext cx="4635499" cy="3527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4E72B-03A8-4E28-93C4-71F9801F0F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34" r="5117" b="13814"/>
          <a:stretch/>
        </p:blipFill>
        <p:spPr>
          <a:xfrm>
            <a:off x="0" y="1353025"/>
            <a:ext cx="4944447" cy="3308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0DB94-0D9A-4E6F-9718-53D3A0DFABA4}"/>
              </a:ext>
            </a:extLst>
          </p:cNvPr>
          <p:cNvSpPr txBox="1"/>
          <p:nvPr/>
        </p:nvSpPr>
        <p:spPr>
          <a:xfrm>
            <a:off x="4785567" y="51902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349E4-C232-42C8-A8DE-010F335C1EF2}"/>
              </a:ext>
            </a:extLst>
          </p:cNvPr>
          <p:cNvSpPr txBox="1"/>
          <p:nvPr/>
        </p:nvSpPr>
        <p:spPr>
          <a:xfrm>
            <a:off x="6028569" y="5176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5C96-6417-4AE9-AD8B-771BDF0A5B4E}"/>
              </a:ext>
            </a:extLst>
          </p:cNvPr>
          <p:cNvSpPr txBox="1"/>
          <p:nvPr/>
        </p:nvSpPr>
        <p:spPr>
          <a:xfrm>
            <a:off x="7247555" y="44291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727B1-1407-43D5-96D1-819F51C917B9}"/>
              </a:ext>
            </a:extLst>
          </p:cNvPr>
          <p:cNvSpPr txBox="1"/>
          <p:nvPr/>
        </p:nvSpPr>
        <p:spPr>
          <a:xfrm>
            <a:off x="8704424" y="24087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C6B80-3972-44D9-818D-EA70632E3046}"/>
              </a:ext>
            </a:extLst>
          </p:cNvPr>
          <p:cNvSpPr txBox="1"/>
          <p:nvPr/>
        </p:nvSpPr>
        <p:spPr>
          <a:xfrm>
            <a:off x="10587653" y="2273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108A1-B227-4BB1-A09D-1208B1E0FE50}"/>
              </a:ext>
            </a:extLst>
          </p:cNvPr>
          <p:cNvSpPr txBox="1"/>
          <p:nvPr/>
        </p:nvSpPr>
        <p:spPr>
          <a:xfrm>
            <a:off x="968916" y="25403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BC046-3310-472F-9FC8-83593EA5F6FA}"/>
              </a:ext>
            </a:extLst>
          </p:cNvPr>
          <p:cNvSpPr txBox="1"/>
          <p:nvPr/>
        </p:nvSpPr>
        <p:spPr>
          <a:xfrm>
            <a:off x="2154507" y="20886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234DD-9332-448A-A88A-25FCAE4AC187}"/>
              </a:ext>
            </a:extLst>
          </p:cNvPr>
          <p:cNvSpPr txBox="1"/>
          <p:nvPr/>
        </p:nvSpPr>
        <p:spPr>
          <a:xfrm>
            <a:off x="3067340" y="2337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71F6AB-542A-4329-933B-766AACA27E92}"/>
              </a:ext>
            </a:extLst>
          </p:cNvPr>
          <p:cNvSpPr txBox="1"/>
          <p:nvPr/>
        </p:nvSpPr>
        <p:spPr>
          <a:xfrm>
            <a:off x="4060036" y="23092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C23545-08B0-46CF-A431-709F45C2CA8C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307864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77C-8514-4732-A297-C665EF68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5352"/>
            <a:ext cx="10515600" cy="1325563"/>
          </a:xfrm>
        </p:spPr>
        <p:txBody>
          <a:bodyPr/>
          <a:lstStyle/>
          <a:p>
            <a:r>
              <a:rPr lang="en-US" dirty="0"/>
              <a:t>Liberty v Prospect v Miner  v Flyway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BD2EBD8-68E6-4807-B1E2-FA15F469E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397251"/>
              </p:ext>
            </p:extLst>
          </p:nvPr>
        </p:nvGraphicFramePr>
        <p:xfrm>
          <a:off x="7097486" y="2658269"/>
          <a:ext cx="3538763" cy="1952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499">
                  <a:extLst>
                    <a:ext uri="{9D8B030D-6E8A-4147-A177-3AD203B41FA5}">
                      <a16:colId xmlns:a16="http://schemas.microsoft.com/office/drawing/2014/main" val="600831304"/>
                    </a:ext>
                  </a:extLst>
                </a:gridCol>
                <a:gridCol w="970632">
                  <a:extLst>
                    <a:ext uri="{9D8B030D-6E8A-4147-A177-3AD203B41FA5}">
                      <a16:colId xmlns:a16="http://schemas.microsoft.com/office/drawing/2014/main" val="211371804"/>
                    </a:ext>
                  </a:extLst>
                </a:gridCol>
                <a:gridCol w="970632">
                  <a:extLst>
                    <a:ext uri="{9D8B030D-6E8A-4147-A177-3AD203B41FA5}">
                      <a16:colId xmlns:a16="http://schemas.microsoft.com/office/drawing/2014/main" val="8742343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Df SumsOfSqs MeanSqs F.Model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 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093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       3    3.7805 1.26016  9.0941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0.20452  0.001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731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       1    0.4823 0.48233  3.4808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0.02609  0.019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664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   2    2.4431 1.22156  8.8155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0.13217  0.001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727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 85   11.7784 0.13857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8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     91   18.4843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727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---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77524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687ABF4-3F66-4049-846A-A6DDC9A9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5" y="1353675"/>
            <a:ext cx="6209524" cy="52952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6D5A4B-64AE-4122-8791-AED00C24DA72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4168634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58C-19AA-40B1-AE89-D745745F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A591-58DC-40E5-9269-2B3C32CF0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3" r="5195" b="14865"/>
          <a:stretch/>
        </p:blipFill>
        <p:spPr>
          <a:xfrm>
            <a:off x="759667" y="1097532"/>
            <a:ext cx="4873336" cy="3213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D079-FE83-4D45-A0F5-A4D8EF8E51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5" t="12526" r="3775" b="14171"/>
          <a:stretch/>
        </p:blipFill>
        <p:spPr>
          <a:xfrm>
            <a:off x="3758330" y="3969521"/>
            <a:ext cx="4220899" cy="28984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0AEDB-9053-4C70-845F-69626A261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13259" r="4494" b="9689"/>
          <a:stretch/>
        </p:blipFill>
        <p:spPr>
          <a:xfrm>
            <a:off x="6558999" y="1112266"/>
            <a:ext cx="4873337" cy="33528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213C35-1FF2-4A89-BCB0-64738B90CF23}"/>
              </a:ext>
            </a:extLst>
          </p:cNvPr>
          <p:cNvSpPr txBox="1">
            <a:spLocks/>
          </p:cNvSpPr>
          <p:nvPr/>
        </p:nvSpPr>
        <p:spPr>
          <a:xfrm>
            <a:off x="9167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259966-AFD8-4538-B968-07DE540270CD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 v Flyway</a:t>
            </a:r>
          </a:p>
        </p:txBody>
      </p:sp>
    </p:spTree>
    <p:extLst>
      <p:ext uri="{BB962C8B-B14F-4D97-AF65-F5344CB8AC3E}">
        <p14:creationId xmlns:p14="http://schemas.microsoft.com/office/powerpoint/2010/main" val="421773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213C35-1FF2-4A89-BCB0-64738B90CF23}"/>
              </a:ext>
            </a:extLst>
          </p:cNvPr>
          <p:cNvSpPr txBox="1">
            <a:spLocks/>
          </p:cNvSpPr>
          <p:nvPr/>
        </p:nvSpPr>
        <p:spPr>
          <a:xfrm>
            <a:off x="916730" y="44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Clams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259966-AFD8-4538-B968-07DE540270CD}"/>
              </a:ext>
            </a:extLst>
          </p:cNvPr>
          <p:cNvSpPr txBox="1">
            <a:spLocks/>
          </p:cNvSpPr>
          <p:nvPr/>
        </p:nvSpPr>
        <p:spPr>
          <a:xfrm>
            <a:off x="916730" y="-401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 v Flyway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581AF0-9F32-491A-9D24-14F51A431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6" y="2028504"/>
            <a:ext cx="4968671" cy="418374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C043C2-8D40-41AC-BDB6-8E6072A2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50758"/>
              </p:ext>
            </p:extLst>
          </p:nvPr>
        </p:nvGraphicFramePr>
        <p:xfrm>
          <a:off x="6611345" y="2775221"/>
          <a:ext cx="42672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651822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3241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7919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83894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46879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069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11470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9022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11.287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998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366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B23171B-8315-4A88-9340-B65E20F88995}"/>
              </a:ext>
            </a:extLst>
          </p:cNvPr>
          <p:cNvSpPr txBox="1"/>
          <p:nvPr/>
        </p:nvSpPr>
        <p:spPr>
          <a:xfrm>
            <a:off x="6611345" y="2249410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Log(CPUE)~ 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C0867-AABA-4CAD-BB90-EC02B1CB567C}"/>
              </a:ext>
            </a:extLst>
          </p:cNvPr>
          <p:cNvSpPr txBox="1"/>
          <p:nvPr/>
        </p:nvSpPr>
        <p:spPr>
          <a:xfrm>
            <a:off x="1393903" y="31391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3289C-63F3-4E91-9479-820092593D3B}"/>
              </a:ext>
            </a:extLst>
          </p:cNvPr>
          <p:cNvSpPr txBox="1"/>
          <p:nvPr/>
        </p:nvSpPr>
        <p:spPr>
          <a:xfrm>
            <a:off x="2126167" y="462974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1ED0C-7DCA-4FCD-90E9-A8F121F8681E}"/>
              </a:ext>
            </a:extLst>
          </p:cNvPr>
          <p:cNvSpPr txBox="1"/>
          <p:nvPr/>
        </p:nvSpPr>
        <p:spPr>
          <a:xfrm>
            <a:off x="3033549" y="4629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4F3B1-00E1-4EFF-9103-9087DFBE4DD5}"/>
              </a:ext>
            </a:extLst>
          </p:cNvPr>
          <p:cNvSpPr txBox="1"/>
          <p:nvPr/>
        </p:nvSpPr>
        <p:spPr>
          <a:xfrm>
            <a:off x="4029308" y="52950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E68E5DD-9E1C-4B30-A1E4-46A8E65FA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95335"/>
              </p:ext>
            </p:extLst>
          </p:nvPr>
        </p:nvGraphicFramePr>
        <p:xfrm>
          <a:off x="6611345" y="4594855"/>
          <a:ext cx="37846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4096003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9682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9591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6605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01821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lwr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 adj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0575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Prospect-Liberty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1117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Miner-Liberty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67786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030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Miner-Prospect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9296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Flyway-Prospect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-9.828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5383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Flyway-Miner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-4.702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71051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08084B4-090B-452A-9DEA-ABE1AC648E4F}"/>
              </a:ext>
            </a:extLst>
          </p:cNvPr>
          <p:cNvSpPr txBox="1"/>
          <p:nvPr/>
        </p:nvSpPr>
        <p:spPr>
          <a:xfrm>
            <a:off x="6518418" y="4142998"/>
            <a:ext cx="15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Tukey post-hoc</a:t>
            </a:r>
          </a:p>
        </p:txBody>
      </p:sp>
    </p:spTree>
    <p:extLst>
      <p:ext uri="{BB962C8B-B14F-4D97-AF65-F5344CB8AC3E}">
        <p14:creationId xmlns:p14="http://schemas.microsoft.com/office/powerpoint/2010/main" val="2997013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B04D-FD84-4698-9013-0A309F5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Zooplankton blitz </a:t>
            </a:r>
            <a:br>
              <a:rPr lang="en-US" sz="2800" dirty="0"/>
            </a:br>
            <a:r>
              <a:rPr lang="en-US" sz="2800" dirty="0"/>
              <a:t>log(CPUE) ~ site + year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F83F31-0CFE-468B-8606-8913C556B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4" b="9618"/>
          <a:stretch/>
        </p:blipFill>
        <p:spPr>
          <a:xfrm>
            <a:off x="5806871" y="1557028"/>
            <a:ext cx="4968671" cy="3289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A0259-0126-4109-99AF-19AC22324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85" b="9087"/>
          <a:stretch/>
        </p:blipFill>
        <p:spPr>
          <a:xfrm>
            <a:off x="525968" y="1557028"/>
            <a:ext cx="4968671" cy="328961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A5A5F1-2B63-4BA3-8F3D-E9A5A883B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88236"/>
              </p:ext>
            </p:extLst>
          </p:nvPr>
        </p:nvGraphicFramePr>
        <p:xfrm>
          <a:off x="3620429" y="5077427"/>
          <a:ext cx="565738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198">
                  <a:extLst>
                    <a:ext uri="{9D8B030D-6E8A-4147-A177-3AD203B41FA5}">
                      <a16:colId xmlns:a16="http://schemas.microsoft.com/office/drawing/2014/main" val="2821869216"/>
                    </a:ext>
                  </a:extLst>
                </a:gridCol>
                <a:gridCol w="808198">
                  <a:extLst>
                    <a:ext uri="{9D8B030D-6E8A-4147-A177-3AD203B41FA5}">
                      <a16:colId xmlns:a16="http://schemas.microsoft.com/office/drawing/2014/main" val="2710165574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3092226357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210332726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2345595866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71749087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zooplankton anova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9750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4403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626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819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Residuals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7477304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20404868-6624-450A-8DEE-D866AB1FCC31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</a:t>
            </a:r>
          </a:p>
        </p:txBody>
      </p:sp>
    </p:spTree>
    <p:extLst>
      <p:ext uri="{BB962C8B-B14F-4D97-AF65-F5344CB8AC3E}">
        <p14:creationId xmlns:p14="http://schemas.microsoft.com/office/powerpoint/2010/main" val="2358987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B04D-FD84-4698-9013-0A309F5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blitz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AF7E84-F6FC-4D56-AF3F-39E94284F0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4569" y="5691559"/>
          <a:ext cx="4876800" cy="107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2973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7695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54020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575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99830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9504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09948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26901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8061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4319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8913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4564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326894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0469B74-9799-4F21-8ABA-A89790AF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49" y="3139720"/>
            <a:ext cx="3748142" cy="3156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CA40F-08C5-4671-943D-50A6368A8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953" y="257810"/>
            <a:ext cx="3563666" cy="3000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94219-782C-4220-BE00-0CA6D3175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3" y="1337128"/>
            <a:ext cx="4968671" cy="4183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37115-4438-4CE6-A995-79BE7A11F4E8}"/>
              </a:ext>
            </a:extLst>
          </p:cNvPr>
          <p:cNvSpPr txBox="1"/>
          <p:nvPr/>
        </p:nvSpPr>
        <p:spPr>
          <a:xfrm>
            <a:off x="7928517" y="196093"/>
            <a:ext cx="211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stress = 0.155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5A6C5B-13A5-4FA1-8646-A15A108D3290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</a:t>
            </a:r>
          </a:p>
        </p:txBody>
      </p:sp>
    </p:spTree>
    <p:extLst>
      <p:ext uri="{BB962C8B-B14F-4D97-AF65-F5344CB8AC3E}">
        <p14:creationId xmlns:p14="http://schemas.microsoft.com/office/powerpoint/2010/main" val="3794892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3C8A-71A2-48D7-BE15-CD3344D5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348"/>
            <a:ext cx="10515600" cy="1325563"/>
          </a:xfrm>
        </p:spPr>
        <p:txBody>
          <a:bodyPr/>
          <a:lstStyle/>
          <a:p>
            <a:r>
              <a:rPr lang="en-US" dirty="0"/>
              <a:t>Browns v Winter v Broad Slough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90E08-1135-4DBE-8DE5-6DFC1B783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9" r="3835" b="9765"/>
          <a:stretch/>
        </p:blipFill>
        <p:spPr>
          <a:xfrm>
            <a:off x="6778939" y="1641049"/>
            <a:ext cx="4653396" cy="3268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E23A6-C368-4916-9C86-47D8E049A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27" r="5076" b="17712"/>
          <a:stretch/>
        </p:blipFill>
        <p:spPr>
          <a:xfrm>
            <a:off x="838200" y="4169229"/>
            <a:ext cx="4189783" cy="2674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656D8-1202-492A-B1A3-99E6C7B0A9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25" r="5262" b="18854"/>
          <a:stretch/>
        </p:blipFill>
        <p:spPr>
          <a:xfrm>
            <a:off x="187715" y="1432833"/>
            <a:ext cx="4682900" cy="283776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CF2D35-BEAB-4F2A-81C9-835F5BAEB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93997"/>
              </p:ext>
            </p:extLst>
          </p:nvPr>
        </p:nvGraphicFramePr>
        <p:xfrm>
          <a:off x="5776685" y="5129893"/>
          <a:ext cx="6143170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938">
                  <a:extLst>
                    <a:ext uri="{9D8B030D-6E8A-4147-A177-3AD203B41FA5}">
                      <a16:colId xmlns:a16="http://schemas.microsoft.com/office/drawing/2014/main" val="1297014904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453521653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2319807172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1227019595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2451170358"/>
                    </a:ext>
                  </a:extLst>
                </a:gridCol>
                <a:gridCol w="1386687">
                  <a:extLst>
                    <a:ext uri="{9D8B030D-6E8A-4147-A177-3AD203B41FA5}">
                      <a16:colId xmlns:a16="http://schemas.microsoft.com/office/drawing/2014/main" val="1151156339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1838828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3424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20.704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2.28E-08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010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targets2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91.05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50.622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2.38E-16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1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80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Residuals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7207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859D48-D437-402E-9E4F-0BE7F6DD1265}"/>
              </a:ext>
            </a:extLst>
          </p:cNvPr>
          <p:cNvSpPr txBox="1"/>
          <p:nvPr/>
        </p:nvSpPr>
        <p:spPr>
          <a:xfrm>
            <a:off x="1219201" y="24342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33F8B-73CC-4FD2-AEAE-F7FE59A72C91}"/>
              </a:ext>
            </a:extLst>
          </p:cNvPr>
          <p:cNvSpPr txBox="1"/>
          <p:nvPr/>
        </p:nvSpPr>
        <p:spPr>
          <a:xfrm>
            <a:off x="2568403" y="2319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29909-E52E-48DF-AEC4-7972C9E6F91D}"/>
              </a:ext>
            </a:extLst>
          </p:cNvPr>
          <p:cNvSpPr txBox="1"/>
          <p:nvPr/>
        </p:nvSpPr>
        <p:spPr>
          <a:xfrm>
            <a:off x="3917605" y="26670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6EC5E-10E1-4BAB-A5CA-5B7776B78A9E}"/>
              </a:ext>
            </a:extLst>
          </p:cNvPr>
          <p:cNvSpPr txBox="1"/>
          <p:nvPr/>
        </p:nvSpPr>
        <p:spPr>
          <a:xfrm>
            <a:off x="1807030" y="5502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219B1-91C4-49DE-9485-B6B68F74BC1E}"/>
              </a:ext>
            </a:extLst>
          </p:cNvPr>
          <p:cNvSpPr txBox="1"/>
          <p:nvPr/>
        </p:nvSpPr>
        <p:spPr>
          <a:xfrm>
            <a:off x="2934718" y="5451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A5A41-D981-4034-89B1-F43DC9CA6160}"/>
              </a:ext>
            </a:extLst>
          </p:cNvPr>
          <p:cNvSpPr txBox="1"/>
          <p:nvPr/>
        </p:nvSpPr>
        <p:spPr>
          <a:xfrm>
            <a:off x="4235321" y="47556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8024C-E88A-43A9-8CE9-3D589F6B1757}"/>
              </a:ext>
            </a:extLst>
          </p:cNvPr>
          <p:cNvSpPr txBox="1"/>
          <p:nvPr/>
        </p:nvSpPr>
        <p:spPr>
          <a:xfrm>
            <a:off x="9105637" y="250410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57EC8E2-5C9F-425B-9575-488D721116C5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777724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3C8A-71A2-48D7-BE15-CD3344D5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Browns v Winter v Broad Slough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18DC22-9EA9-4475-958E-CB94D63786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15180" y="2917250"/>
          <a:ext cx="52324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3308328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5654210"/>
                    </a:ext>
                  </a:extLst>
                </a:gridCol>
                <a:gridCol w="804291">
                  <a:extLst>
                    <a:ext uri="{9D8B030D-6E8A-4147-A177-3AD203B41FA5}">
                      <a16:colId xmlns:a16="http://schemas.microsoft.com/office/drawing/2014/main" val="1404224421"/>
                    </a:ext>
                  </a:extLst>
                </a:gridCol>
                <a:gridCol w="827315">
                  <a:extLst>
                    <a:ext uri="{9D8B030D-6E8A-4147-A177-3AD203B41FA5}">
                      <a16:colId xmlns:a16="http://schemas.microsoft.com/office/drawing/2014/main" val="2452978677"/>
                    </a:ext>
                  </a:extLst>
                </a:gridCol>
                <a:gridCol w="544285">
                  <a:extLst>
                    <a:ext uri="{9D8B030D-6E8A-4147-A177-3AD203B41FA5}">
                      <a16:colId xmlns:a16="http://schemas.microsoft.com/office/drawing/2014/main" val="3017479191"/>
                    </a:ext>
                  </a:extLst>
                </a:gridCol>
                <a:gridCol w="834009">
                  <a:extLst>
                    <a:ext uri="{9D8B030D-6E8A-4147-A177-3AD203B41FA5}">
                      <a16:colId xmlns:a16="http://schemas.microsoft.com/office/drawing/2014/main" val="2041601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92404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Df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SumsOfSqs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MeanSqs</a:t>
                      </a:r>
                      <a:r>
                        <a:rPr lang="en-US" sz="1100" u="none" strike="noStrike" dirty="0">
                          <a:effectLst/>
                        </a:rPr>
                        <a:t> 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309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060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436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321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17.6435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801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03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27320E-DF81-4DE2-93C3-EEA8CD21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591687"/>
            <a:ext cx="5953922" cy="50772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6CD966-A0C0-45AF-A86A-8AB7FD62C1D1}"/>
              </a:ext>
            </a:extLst>
          </p:cNvPr>
          <p:cNvSpPr txBox="1">
            <a:spLocks/>
          </p:cNvSpPr>
          <p:nvPr/>
        </p:nvSpPr>
        <p:spPr>
          <a:xfrm>
            <a:off x="838200" y="733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40FB-162F-48C8-A8FB-A1AC1D845987}"/>
              </a:ext>
            </a:extLst>
          </p:cNvPr>
          <p:cNvSpPr txBox="1"/>
          <p:nvPr/>
        </p:nvSpPr>
        <p:spPr>
          <a:xfrm>
            <a:off x="6512312" y="2152185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permanova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22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C4EC-A5AC-4558-991B-D4BF6FCA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685C-8890-4914-9BBB-E4BE44CE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75F9D-3664-492B-AD0F-9D8AF9281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" t="11427" r="859" b="12067"/>
          <a:stretch/>
        </p:blipFill>
        <p:spPr>
          <a:xfrm>
            <a:off x="6096000" y="681037"/>
            <a:ext cx="5212220" cy="3466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027A8-AC18-4BFB-A4B9-843D92F37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32" r="4195" b="13716"/>
          <a:stretch/>
        </p:blipFill>
        <p:spPr>
          <a:xfrm>
            <a:off x="1216867" y="794658"/>
            <a:ext cx="4258647" cy="2841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F3523-A596-4849-836E-C2B451967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74" b="11557"/>
          <a:stretch/>
        </p:blipFill>
        <p:spPr>
          <a:xfrm>
            <a:off x="3774152" y="3853542"/>
            <a:ext cx="4552536" cy="29609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109452-E063-41A3-94F3-073C6C71C2BE}"/>
              </a:ext>
            </a:extLst>
          </p:cNvPr>
          <p:cNvSpPr txBox="1">
            <a:spLocks/>
          </p:cNvSpPr>
          <p:nvPr/>
        </p:nvSpPr>
        <p:spPr>
          <a:xfrm>
            <a:off x="1120204" y="-258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404752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973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598C2-1DC8-4EFC-B621-B93036458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97" r="4595" b="14024"/>
          <a:stretch/>
        </p:blipFill>
        <p:spPr>
          <a:xfrm>
            <a:off x="6757695" y="1306285"/>
            <a:ext cx="4856144" cy="3167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BB206-422C-43E2-BA29-FA6DF6850A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66" b="12870"/>
          <a:stretch/>
        </p:blipFill>
        <p:spPr>
          <a:xfrm>
            <a:off x="302467" y="1509494"/>
            <a:ext cx="4400162" cy="2790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08530-8191-47EA-89B0-692B84E39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" t="13877" r="3362" b="12955"/>
          <a:stretch/>
        </p:blipFill>
        <p:spPr>
          <a:xfrm>
            <a:off x="3035078" y="4299857"/>
            <a:ext cx="3582383" cy="23138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563C4-3D4E-4657-87A4-882D5679B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07828"/>
              </p:ext>
            </p:extLst>
          </p:nvPr>
        </p:nvGraphicFramePr>
        <p:xfrm>
          <a:off x="6733872" y="4599215"/>
          <a:ext cx="5232400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841291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4948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27640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8622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195174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82590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743515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772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189.09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94.54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&lt;0.001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3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targets2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112.56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56.28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25.83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&lt;0.001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658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5436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Residuals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161.24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1262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297464-7F56-4F4C-94FA-B66F00D4622C}"/>
              </a:ext>
            </a:extLst>
          </p:cNvPr>
          <p:cNvSpPr txBox="1"/>
          <p:nvPr/>
        </p:nvSpPr>
        <p:spPr>
          <a:xfrm>
            <a:off x="1371599" y="24834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1C4F6-23F5-4F62-8840-C840C78C550D}"/>
              </a:ext>
            </a:extLst>
          </p:cNvPr>
          <p:cNvSpPr txBox="1"/>
          <p:nvPr/>
        </p:nvSpPr>
        <p:spPr>
          <a:xfrm>
            <a:off x="2399132" y="26503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38FDE-D12D-4164-B248-FF33F82DD64D}"/>
              </a:ext>
            </a:extLst>
          </p:cNvPr>
          <p:cNvSpPr txBox="1"/>
          <p:nvPr/>
        </p:nvSpPr>
        <p:spPr>
          <a:xfrm>
            <a:off x="3639090" y="19371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7834-5D67-4DFE-AB7B-F450825066B5}"/>
              </a:ext>
            </a:extLst>
          </p:cNvPr>
          <p:cNvSpPr txBox="1"/>
          <p:nvPr/>
        </p:nvSpPr>
        <p:spPr>
          <a:xfrm>
            <a:off x="10622124" y="19858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949A3-F3A9-4DC3-8350-F80DCA77E04E}"/>
              </a:ext>
            </a:extLst>
          </p:cNvPr>
          <p:cNvSpPr txBox="1"/>
          <p:nvPr/>
        </p:nvSpPr>
        <p:spPr>
          <a:xfrm>
            <a:off x="9191214" y="27200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A2012-B78A-4A33-B9D1-72B8BC39A0CB}"/>
              </a:ext>
            </a:extLst>
          </p:cNvPr>
          <p:cNvSpPr txBox="1"/>
          <p:nvPr/>
        </p:nvSpPr>
        <p:spPr>
          <a:xfrm>
            <a:off x="7880394" y="22052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E0FAA-0C21-4CFA-98A3-01CFEF217C59}"/>
              </a:ext>
            </a:extLst>
          </p:cNvPr>
          <p:cNvSpPr txBox="1"/>
          <p:nvPr/>
        </p:nvSpPr>
        <p:spPr>
          <a:xfrm>
            <a:off x="4762122" y="49085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E6DB74-E9BF-4E77-9DD5-412A06C49137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51857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5AC7-B6AB-4DF1-871A-F074DEE2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 both years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ED2B-BCC7-42B5-A428-DCE4CB77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680FB-0450-4BC8-99D8-C3A90A02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69" y="1495785"/>
            <a:ext cx="8665366" cy="49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1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81" y="-134724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E7A75-D78F-41E1-B976-A81522F8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1" y="1308208"/>
            <a:ext cx="6209524" cy="5295238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BF46704-4610-4DC0-ADB1-2390E79D2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41331"/>
              </p:ext>
            </p:extLst>
          </p:nvPr>
        </p:nvGraphicFramePr>
        <p:xfrm>
          <a:off x="7322457" y="2098202"/>
          <a:ext cx="4466468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068">
                  <a:extLst>
                    <a:ext uri="{9D8B030D-6E8A-4147-A177-3AD203B41FA5}">
                      <a16:colId xmlns:a16="http://schemas.microsoft.com/office/drawing/2014/main" val="4291990390"/>
                    </a:ext>
                  </a:extLst>
                </a:gridCol>
                <a:gridCol w="466066">
                  <a:extLst>
                    <a:ext uri="{9D8B030D-6E8A-4147-A177-3AD203B41FA5}">
                      <a16:colId xmlns:a16="http://schemas.microsoft.com/office/drawing/2014/main" val="3488429961"/>
                    </a:ext>
                  </a:extLst>
                </a:gridCol>
                <a:gridCol w="466066">
                  <a:extLst>
                    <a:ext uri="{9D8B030D-6E8A-4147-A177-3AD203B41FA5}">
                      <a16:colId xmlns:a16="http://schemas.microsoft.com/office/drawing/2014/main" val="2132844249"/>
                    </a:ext>
                  </a:extLst>
                </a:gridCol>
                <a:gridCol w="466066">
                  <a:extLst>
                    <a:ext uri="{9D8B030D-6E8A-4147-A177-3AD203B41FA5}">
                      <a16:colId xmlns:a16="http://schemas.microsoft.com/office/drawing/2014/main" val="3524687104"/>
                    </a:ext>
                  </a:extLst>
                </a:gridCol>
                <a:gridCol w="466066">
                  <a:extLst>
                    <a:ext uri="{9D8B030D-6E8A-4147-A177-3AD203B41FA5}">
                      <a16:colId xmlns:a16="http://schemas.microsoft.com/office/drawing/2014/main" val="110395626"/>
                    </a:ext>
                  </a:extLst>
                </a:gridCol>
                <a:gridCol w="903004">
                  <a:extLst>
                    <a:ext uri="{9D8B030D-6E8A-4147-A177-3AD203B41FA5}">
                      <a16:colId xmlns:a16="http://schemas.microsoft.com/office/drawing/2014/main" val="356778746"/>
                    </a:ext>
                  </a:extLst>
                </a:gridCol>
                <a:gridCol w="466066">
                  <a:extLst>
                    <a:ext uri="{9D8B030D-6E8A-4147-A177-3AD203B41FA5}">
                      <a16:colId xmlns:a16="http://schemas.microsoft.com/office/drawing/2014/main" val="4036018316"/>
                    </a:ext>
                  </a:extLst>
                </a:gridCol>
                <a:gridCol w="466066">
                  <a:extLst>
                    <a:ext uri="{9D8B030D-6E8A-4147-A177-3AD203B41FA5}">
                      <a16:colId xmlns:a16="http://schemas.microsoft.com/office/drawing/2014/main" val="37114612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1670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430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408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776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005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65331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3F9BB82-63F7-4B9B-B336-12950D16B586}"/>
              </a:ext>
            </a:extLst>
          </p:cNvPr>
          <p:cNvSpPr txBox="1">
            <a:spLocks/>
          </p:cNvSpPr>
          <p:nvPr/>
        </p:nvSpPr>
        <p:spPr>
          <a:xfrm>
            <a:off x="672581" y="318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384241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26" y="-207933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72B93-B522-428F-92DA-48BD1E685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8"/>
          <a:stretch/>
        </p:blipFill>
        <p:spPr>
          <a:xfrm>
            <a:off x="204496" y="1186543"/>
            <a:ext cx="4225991" cy="3159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8939A-D2F8-4F7A-A202-7491584A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26" y="0"/>
            <a:ext cx="5096848" cy="4346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D176D-D6FE-40BD-924A-B459C591A9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18" r="5024"/>
          <a:stretch/>
        </p:blipFill>
        <p:spPr>
          <a:xfrm>
            <a:off x="3254830" y="3560823"/>
            <a:ext cx="4550228" cy="35495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D73421F-F99D-4B40-810B-6511D6627D58}"/>
              </a:ext>
            </a:extLst>
          </p:cNvPr>
          <p:cNvSpPr txBox="1">
            <a:spLocks/>
          </p:cNvSpPr>
          <p:nvPr/>
        </p:nvSpPr>
        <p:spPr>
          <a:xfrm>
            <a:off x="584945" y="253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987204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F87D-87CC-4B5A-82B8-8EA2D368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B459-5082-4585-B7A1-3A96B132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6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074A-3633-4E67-93F0-B614005A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 log-transformed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24EF-D9D0-4975-A265-6EDFF4AA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8A054-5318-4318-9A19-E9A1DEAB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9" y="1530433"/>
            <a:ext cx="8294049" cy="50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E511-524B-49AB-B667-E4BCC37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169" y="419447"/>
            <a:ext cx="7886700" cy="1325563"/>
          </a:xfrm>
        </p:spPr>
        <p:txBody>
          <a:bodyPr/>
          <a:lstStyle/>
          <a:p>
            <a:r>
              <a:rPr lang="en-US" dirty="0"/>
              <a:t>GLMM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7028-E3AD-4FFE-8E0C-7E0B55C6C256}"/>
              </a:ext>
            </a:extLst>
          </p:cNvPr>
          <p:cNvSpPr txBox="1"/>
          <p:nvPr/>
        </p:nvSpPr>
        <p:spPr>
          <a:xfrm>
            <a:off x="2234132" y="1375677"/>
            <a:ext cx="421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Log(CPUE+1) ~ Gear + </a:t>
            </a:r>
            <a:r>
              <a:rPr lang="en-US" dirty="0" err="1"/>
              <a:t>sitetype</a:t>
            </a:r>
            <a:r>
              <a:rPr lang="en-US" dirty="0"/>
              <a:t> + Error(Site)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376-3BB5-4B84-9769-75E1309D370E}"/>
              </a:ext>
            </a:extLst>
          </p:cNvPr>
          <p:cNvSpPr txBox="1"/>
          <p:nvPr/>
        </p:nvSpPr>
        <p:spPr>
          <a:xfrm>
            <a:off x="2234131" y="4229348"/>
            <a:ext cx="6425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Post-hoc shows wetland sites have higher catch overall from channel sites, but wetlands are not different from each other.</a:t>
            </a:r>
          </a:p>
          <a:p>
            <a:endParaRPr lang="en-US" dirty="0"/>
          </a:p>
          <a:p>
            <a:r>
              <a:rPr lang="en-US" dirty="0"/>
              <a:t>Earlier analyses with AIC did not support use of Year or Region as predictor 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D12A12-AD87-4160-90B5-53BADA387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47741"/>
              </p:ext>
            </p:extLst>
          </p:nvPr>
        </p:nvGraphicFramePr>
        <p:xfrm>
          <a:off x="2466753" y="1860698"/>
          <a:ext cx="8601740" cy="2235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3654">
                  <a:extLst>
                    <a:ext uri="{9D8B030D-6E8A-4147-A177-3AD203B41FA5}">
                      <a16:colId xmlns:a16="http://schemas.microsoft.com/office/drawing/2014/main" val="2105350560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2031808991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195683328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195762207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3257226454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2568013821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877378162"/>
                    </a:ext>
                  </a:extLst>
                </a:gridCol>
              </a:tblGrid>
              <a:tr h="319293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Estimate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Std.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Pr(&gt;|t|)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678291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(Intercept: Channel, mysids)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15.7878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&lt;0.0001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76265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diked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1.0441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21.252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0.01087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358736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muted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0.3307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10.8019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0.01162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142145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tidal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0.4462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0.2935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11.6847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3280639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Gear: neuston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-0.5131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429.1981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-2.844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78497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Gear: sweep 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2.7004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0.1613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435.1671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&lt; 0.0001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47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4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56F4-F543-4A55-BF12-885A7F97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5EEA-2302-4442-BF29-05034F13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07CCA-C53E-4ABC-B81E-D0D1AFCB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45" y="1196999"/>
            <a:ext cx="9066823" cy="544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B88A-56C9-4DEB-9B16-D7E5467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Multivariates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2CD8-4B9A-4200-B143-750691D5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Permanova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32C487-9E88-41BD-BB4A-F5CEE9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71142"/>
              </p:ext>
            </p:extLst>
          </p:nvPr>
        </p:nvGraphicFramePr>
        <p:xfrm>
          <a:off x="1361938" y="2674236"/>
          <a:ext cx="9205512" cy="24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0689">
                  <a:extLst>
                    <a:ext uri="{9D8B030D-6E8A-4147-A177-3AD203B41FA5}">
                      <a16:colId xmlns:a16="http://schemas.microsoft.com/office/drawing/2014/main" val="382488910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476420039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07620097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98134353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602339648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4074600669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690634158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17847747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SumsOfSqs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MeanSqs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F.Model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Pr(&gt;F)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7017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6. 861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11.305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432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SiteType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8.527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2.841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18.733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9666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Habitat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7.960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3.979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26.232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0.0849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5100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7.629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0.848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5.587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6402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62.811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884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93.79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394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0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7ECF5-8499-458D-964A-7664BE42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NMDS 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D5B81-68DA-433D-8B94-6C77CB88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can’t get it to converge with two years of data at all the sites</a:t>
            </a:r>
          </a:p>
          <a:p>
            <a:r>
              <a:rPr lang="en-US" dirty="0"/>
              <a:t>One year at a time?</a:t>
            </a:r>
          </a:p>
          <a:p>
            <a:r>
              <a:rPr lang="en-US" dirty="0"/>
              <a:t>Average by site?</a:t>
            </a:r>
          </a:p>
          <a:p>
            <a:r>
              <a:rPr lang="en-US" dirty="0"/>
              <a:t>Just show NMDSs for the pairwise comparisons?</a:t>
            </a:r>
          </a:p>
          <a:p>
            <a:r>
              <a:rPr lang="en-US" dirty="0"/>
              <a:t>Show non-convergent solution?</a:t>
            </a:r>
          </a:p>
        </p:txBody>
      </p:sp>
    </p:spTree>
    <p:extLst>
      <p:ext uri="{BB962C8B-B14F-4D97-AF65-F5344CB8AC3E}">
        <p14:creationId xmlns:p14="http://schemas.microsoft.com/office/powerpoint/2010/main" val="404203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1543</Words>
  <Application>Microsoft Office PowerPoint</Application>
  <PresentationFormat>Widescreen</PresentationFormat>
  <Paragraphs>910</Paragraphs>
  <Slides>42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Lucida Console</vt:lpstr>
      <vt:lpstr>Office Theme</vt:lpstr>
      <vt:lpstr>1_Office Theme</vt:lpstr>
      <vt:lpstr>2018 report figures/stats</vt:lpstr>
      <vt:lpstr>CPUE </vt:lpstr>
      <vt:lpstr>CPUE –log transformed</vt:lpstr>
      <vt:lpstr>CPUE – both years together</vt:lpstr>
      <vt:lpstr>CPUE – log-transformed</vt:lpstr>
      <vt:lpstr>GLMM</vt:lpstr>
      <vt:lpstr>PowerPoint Presentation</vt:lpstr>
      <vt:lpstr>Multivariates</vt:lpstr>
      <vt:lpstr>NMDS issues</vt:lpstr>
      <vt:lpstr>Clams</vt:lpstr>
      <vt:lpstr>Clam logCPUE</vt:lpstr>
      <vt:lpstr>Clams</vt:lpstr>
      <vt:lpstr>Spring versus Fall – macroinverts CPUE</vt:lpstr>
      <vt:lpstr>Log-transformed CPUE</vt:lpstr>
      <vt:lpstr>Spring versus Fall - macroinverts</vt:lpstr>
      <vt:lpstr>Spring v Fall multivariates</vt:lpstr>
      <vt:lpstr>Spring v Fall PErmanova</vt:lpstr>
      <vt:lpstr>Zooplankton CPUE – spring blitz</vt:lpstr>
      <vt:lpstr>Zooplankton log cpue</vt:lpstr>
      <vt:lpstr>PowerPoint Presentation</vt:lpstr>
      <vt:lpstr>Zooplankton</vt:lpstr>
      <vt:lpstr>Zooplankton Permanova</vt:lpstr>
      <vt:lpstr>Pairwise comparisons</vt:lpstr>
      <vt:lpstr>Stacy’s v Decker v Horseshoe bend</vt:lpstr>
      <vt:lpstr>PERMANOVA</vt:lpstr>
      <vt:lpstr>NMDS</vt:lpstr>
      <vt:lpstr>Clams</vt:lpstr>
      <vt:lpstr>Zooplankton log(CPUE)~ site + year</vt:lpstr>
      <vt:lpstr>Zooplankton blitz  Permanova and NMDS</vt:lpstr>
      <vt:lpstr>Liberty v Prospect v Miner  v Flyway</vt:lpstr>
      <vt:lpstr>Liberty v Prospect v Miner  v Flyway</vt:lpstr>
      <vt:lpstr>PowerPoint Presentation</vt:lpstr>
      <vt:lpstr>PowerPoint Presentation</vt:lpstr>
      <vt:lpstr>Zooplankton blitz  log(CPUE) ~ site + year</vt:lpstr>
      <vt:lpstr>Zooplankton blitz</vt:lpstr>
      <vt:lpstr>Browns v Winter v Broad Slough</vt:lpstr>
      <vt:lpstr>Browns v Winter v Broad Slough</vt:lpstr>
      <vt:lpstr>PowerPoint Presentation</vt:lpstr>
      <vt:lpstr>Grizzly v Ryer v Tule Red</vt:lpstr>
      <vt:lpstr>Grizzly v Ryer v Tule Red</vt:lpstr>
      <vt:lpstr>Grizzly v Ryer v Tule 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report figures</dc:title>
  <dc:creator>Hartman, Rosemary@Wildlife</dc:creator>
  <cp:lastModifiedBy>Hartman, Rosemary@Wildlife</cp:lastModifiedBy>
  <cp:revision>40</cp:revision>
  <dcterms:created xsi:type="dcterms:W3CDTF">2019-04-23T16:49:43Z</dcterms:created>
  <dcterms:modified xsi:type="dcterms:W3CDTF">2019-04-30T20:58:30Z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Owner">
    <vt:lpwstr>Rosemary.Hartman@wildlife.ca.gov</vt:lpwstr>
  </property>
  <property fmtid="{D5CDD505-2E9C-101B-9397-08002B2CF9AE}" pid="5" name="MSIP_Label_6e685f86-ed8d-482b-be3a-2b7af73f9b7f_SetDate">
    <vt:lpwstr>2019-04-23T17:46:13.9144014Z</vt:lpwstr>
  </property>
  <property fmtid="{D5CDD505-2E9C-101B-9397-08002B2CF9AE}" pid="6" name="MSIP_Label_6e685f86-ed8d-482b-be3a-2b7af73f9b7f_Name">
    <vt:lpwstr>General</vt:lpwstr>
  </property>
  <property fmtid="{D5CDD505-2E9C-101B-9397-08002B2CF9AE}" pid="7" name="MSIP_Label_6e685f86-ed8d-482b-be3a-2b7af73f9b7f_Application">
    <vt:lpwstr>Microsoft Azure Information Protection</vt:lpwstr>
  </property>
  <property fmtid="{D5CDD505-2E9C-101B-9397-08002B2CF9AE}" pid="8" name="MSIP_Label_6e685f86-ed8d-482b-be3a-2b7af73f9b7f_Extended_MSFT_Method">
    <vt:lpwstr>Automatic</vt:lpwstr>
  </property>
  <property fmtid="{D5CDD505-2E9C-101B-9397-08002B2CF9AE}" pid="9" name="Sensitivity">
    <vt:lpwstr>General</vt:lpwstr>
  </property>
</Properties>
</file>