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329" r:id="rId4"/>
    <p:sldId id="327" r:id="rId5"/>
    <p:sldId id="328" r:id="rId6"/>
    <p:sldId id="331" r:id="rId7"/>
    <p:sldId id="330" r:id="rId8"/>
    <p:sldId id="332" r:id="rId9"/>
    <p:sldId id="333" r:id="rId10"/>
    <p:sldId id="319" r:id="rId11"/>
    <p:sldId id="325" r:id="rId12"/>
    <p:sldId id="321" r:id="rId13"/>
    <p:sldId id="320" r:id="rId14"/>
    <p:sldId id="326" r:id="rId15"/>
    <p:sldId id="324" r:id="rId16"/>
    <p:sldId id="323" r:id="rId17"/>
    <p:sldId id="322" r:id="rId18"/>
    <p:sldId id="257" r:id="rId19"/>
    <p:sldId id="258" r:id="rId20"/>
    <p:sldId id="259" r:id="rId21"/>
    <p:sldId id="260" r:id="rId22"/>
    <p:sldId id="262" r:id="rId23"/>
    <p:sldId id="264" r:id="rId24"/>
    <p:sldId id="273" r:id="rId25"/>
    <p:sldId id="280" r:id="rId26"/>
    <p:sldId id="267" r:id="rId27"/>
    <p:sldId id="294" r:id="rId28"/>
    <p:sldId id="311" r:id="rId29"/>
    <p:sldId id="295" r:id="rId30"/>
    <p:sldId id="296" r:id="rId31"/>
    <p:sldId id="282" r:id="rId32"/>
    <p:sldId id="297" r:id="rId33"/>
    <p:sldId id="298" r:id="rId34"/>
    <p:sldId id="275" r:id="rId35"/>
    <p:sldId id="277" r:id="rId36"/>
    <p:sldId id="278" r:id="rId37"/>
    <p:sldId id="274" r:id="rId38"/>
    <p:sldId id="279" r:id="rId39"/>
    <p:sldId id="281" r:id="rId40"/>
    <p:sldId id="299" r:id="rId41"/>
    <p:sldId id="300" r:id="rId42"/>
    <p:sldId id="301" r:id="rId43"/>
    <p:sldId id="316" r:id="rId44"/>
    <p:sldId id="317" r:id="rId45"/>
    <p:sldId id="318" r:id="rId46"/>
    <p:sldId id="302" r:id="rId47"/>
    <p:sldId id="303" r:id="rId48"/>
    <p:sldId id="304" r:id="rId49"/>
    <p:sldId id="315" r:id="rId50"/>
    <p:sldId id="313" r:id="rId51"/>
    <p:sldId id="314" r:id="rId52"/>
    <p:sldId id="305" r:id="rId53"/>
    <p:sldId id="307" r:id="rId54"/>
    <p:sldId id="306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73828" autoAdjust="0"/>
  </p:normalViewPr>
  <p:slideViewPr>
    <p:cSldViewPr snapToGrid="0">
      <p:cViewPr varScale="1">
        <p:scale>
          <a:sx n="88" d="100"/>
          <a:sy n="88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3AFB-403C-46B3-BD31-916A04B4705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A907-BFAD-49C5-A6E1-BFCC9372F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definitely less significant at low values, but not as bad as it could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haven’t sorted all the fall samples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just looking at the 2018 data, and removing Bradmoor, but none of that helped. </a:t>
            </a:r>
          </a:p>
          <a:p>
            <a:r>
              <a:rPr lang="en-US" dirty="0"/>
              <a:t>Should I try just calanoid copepods?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convergent solutions on NMDS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8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8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need to add Yolo </a:t>
            </a:r>
            <a:r>
              <a:rPr lang="en-US" dirty="0" err="1"/>
              <a:t>zoops</a:t>
            </a:r>
            <a:r>
              <a:rPr lang="en-US" dirty="0"/>
              <a:t> for Flyway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1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3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7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some sweep nets in September of 2017 for the aquatic veg study. </a:t>
            </a:r>
          </a:p>
          <a:p>
            <a:r>
              <a:rPr lang="en-US" dirty="0"/>
              <a:t>This is strange and obnoxious. I don’t know what to do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the interaction the Julian day is not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a quadratic for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by year?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CA907-BFAD-49C5-A6E1-BFCC9372F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837-4B7D-48A6-A9C5-69737537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60C-BB54-4EBB-835B-81F71F32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97F1-8891-4F5E-9FCF-51FA7D7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868-0987-49DB-85C5-4413E61B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0B8C-8B93-434B-8A59-00F4E6F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D71-C12C-4CCE-BBA3-E6B59885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D8C-AFF3-4965-ACA8-C963E37D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4AC4-FD65-43A3-8D38-B3BB16F1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7D4A-BCCE-496E-B35B-4D6ACC9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02C9-67CD-4043-A5C8-617F7E92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CB95-97F5-4230-9EB3-1BD5A9A0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73EF5-B35B-40C3-B130-A81CB56F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FE86-3703-4D32-A1F9-18AAB33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FD8D-CEE7-47B0-870B-6FDA76EF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F4C8-297A-4871-B570-333E98F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1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9569-F3E7-435D-9FD3-E1AD5F06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C5F-72EC-44B5-B3E8-60E7A502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0B30F-DC3B-4411-85AF-C4D7F7C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2152-79AF-41AF-AD07-3DB7010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BF18-6843-4879-B125-E131B97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3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6D5A-1A67-4A4B-A246-0884324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C57C-3D80-4E82-B597-F82A402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814-F3EA-4177-9D6E-15B259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991F-023D-45DB-B352-F174B3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CB49-B8C3-421D-9116-1F33D34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43F-5E67-4116-A2CE-0DCB4D0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D45-1F0A-450B-B82B-40CCF888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B59D-4CAE-49DC-B825-15CFA25E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C70CA-8248-4F64-AEE4-2DE09F7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B4E9-A560-403D-B12D-1EF915C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21EA-39BC-4A8B-B524-E5BB9F1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26E-28E6-49ED-8727-478A7F47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180-A9D4-48C4-956F-DFDF095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6CC3C-DCC6-40AA-B2CC-464FB57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6500-1E8C-40C0-BA43-A080C6DAC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271E-10BE-4F5C-A6EB-21E62294D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ABAC-6AA7-4F8B-95A6-A381B87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3561-9384-4F53-BD35-F6F11B1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E24BF-860B-4266-8CE5-CB46DF9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10B-E438-4F0C-B5F0-CBED18D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4CC7-C543-4E6E-9465-737AC7F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6471-89CB-4496-9589-40D379D7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4DBFA-AB03-4972-AEA6-30EFF78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3879-E03E-4C8E-B96D-80F9276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EBB-43AD-4F6F-AC54-0DDFA14D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0F41-F47A-4408-B890-C197A8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E302-BF92-47DE-9A3A-093ED20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BE7D-64E9-433A-97DD-7DE7D06C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B3A9-6975-495A-AFB5-BC5A7245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2E600-38E9-4912-889D-F1241036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657A-C929-40FB-85BA-4ED96EE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729D-3818-4F41-BF59-D22F4A1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6CD2-86B6-45B6-96BA-BDAE8D9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6B6A6-F8D5-4080-8B51-2C8B2F9C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11D5-95DD-4C40-B5F8-EEB49DC9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0739-CA3E-4977-9657-469415A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90C3-B811-49E3-AF98-1DFD13B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A441-19B6-4005-A2F4-C6C075E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319FA-BCC4-492B-8961-AB195A8C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5AA-171C-461E-BA06-8B35A23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7D93-A158-4A16-9D34-51870ED3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202A-2D21-451F-8E8B-6A13A079F1C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881F-E1A0-4904-A220-75FE8FD6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15B7-C4E4-4B1A-9DF3-51B0221F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9CB6-5339-4EC8-80B4-54DBD3717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0375-D1EA-4CD0-8C5C-877D925EB1F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9A0D-AB9B-44C4-90BF-9816C51E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7519-05AF-428A-B7FE-353550604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report figures/stats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E6B5-224E-4B8C-ABED-17B6CC5D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8AAE-4B70-430D-BA0C-71C6A270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19" y="1433800"/>
            <a:ext cx="887619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Decker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9BF4A-C70C-4FFC-932D-D6E1E97F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85" y="579800"/>
            <a:ext cx="4118302" cy="385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E62D9-DC29-4033-82E5-18B428E8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55"/>
          <a:stretch/>
        </p:blipFill>
        <p:spPr>
          <a:xfrm>
            <a:off x="4630758" y="1075919"/>
            <a:ext cx="3547805" cy="290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E0E87-3F36-4F91-AAFB-9488CF8AB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3" y="1670228"/>
            <a:ext cx="4397828" cy="411185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AB74A8-687D-4724-96FF-73633AAE5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41809"/>
              </p:ext>
            </p:extLst>
          </p:nvPr>
        </p:nvGraphicFramePr>
        <p:xfrm>
          <a:off x="5725886" y="4673147"/>
          <a:ext cx="5812974" cy="1615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365532498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50896983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5911604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52167063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93533211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767807320"/>
                    </a:ext>
                  </a:extLst>
                </a:gridCol>
              </a:tblGrid>
              <a:tr h="217261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861426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16375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neuston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6707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Gear: sweep net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005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Julian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3.114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562133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1295182"/>
                  </a:ext>
                </a:extLst>
              </a:tr>
              <a:tr h="2172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Julian Day * 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73198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F0C84CF-507C-4D59-AC13-81FD90245F11}"/>
              </a:ext>
            </a:extLst>
          </p:cNvPr>
          <p:cNvSpPr/>
          <p:nvPr/>
        </p:nvSpPr>
        <p:spPr>
          <a:xfrm>
            <a:off x="5576650" y="4141850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log(</a:t>
            </a:r>
            <a:r>
              <a:rPr lang="en-US" dirty="0" err="1"/>
              <a:t>tCPUE</a:t>
            </a:r>
            <a:r>
              <a:rPr lang="en-US" dirty="0"/>
              <a:t> + 1) ~ </a:t>
            </a:r>
            <a:r>
              <a:rPr lang="en-US" dirty="0" err="1"/>
              <a:t>Geartype</a:t>
            </a:r>
            <a:r>
              <a:rPr lang="en-US" dirty="0"/>
              <a:t> + </a:t>
            </a:r>
            <a:r>
              <a:rPr lang="en-US" dirty="0" err="1"/>
              <a:t>JulianDay</a:t>
            </a:r>
            <a:r>
              <a:rPr lang="en-US" dirty="0"/>
              <a:t>*Year</a:t>
            </a:r>
          </a:p>
        </p:txBody>
      </p:sp>
    </p:spTree>
    <p:extLst>
      <p:ext uri="{BB962C8B-B14F-4D97-AF65-F5344CB8AC3E}">
        <p14:creationId xmlns:p14="http://schemas.microsoft.com/office/powerpoint/2010/main" val="79901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CBAD8-FDBA-47E7-B8BD-224C3D12E983}"/>
              </a:ext>
            </a:extLst>
          </p:cNvPr>
          <p:cNvSpPr txBox="1"/>
          <p:nvPr/>
        </p:nvSpPr>
        <p:spPr>
          <a:xfrm>
            <a:off x="1095153" y="2041451"/>
            <a:ext cx="586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zooplankton samples aren’t done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EMP’s zooplankton data should be available by next week</a:t>
            </a:r>
          </a:p>
        </p:txBody>
      </p:sp>
    </p:spTree>
    <p:extLst>
      <p:ext uri="{BB962C8B-B14F-4D97-AF65-F5344CB8AC3E}">
        <p14:creationId xmlns:p14="http://schemas.microsoft.com/office/powerpoint/2010/main" val="248585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C1F711-BA55-42CE-8870-123D2D0A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43" y="1330038"/>
            <a:ext cx="8038095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407009-0184-4606-9E01-1572578EB7DB}"/>
              </a:ext>
            </a:extLst>
          </p:cNvPr>
          <p:cNvGraphicFramePr>
            <a:graphicFrameLocks noGrp="1"/>
          </p:cNvGraphicFramePr>
          <p:nvPr/>
        </p:nvGraphicFramePr>
        <p:xfrm>
          <a:off x="950731" y="225019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2795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2379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4214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3918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2864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53920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1632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590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385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832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17043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6343544-5B77-4ABB-A762-C3DE30F7828F}"/>
              </a:ext>
            </a:extLst>
          </p:cNvPr>
          <p:cNvSpPr/>
          <p:nvPr/>
        </p:nvSpPr>
        <p:spPr>
          <a:xfrm>
            <a:off x="255181" y="1812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log(CPUE + 1) ~ month +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Ggdist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+ year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C9508E-0D03-417C-AEAA-6921ADEA2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7" b="13620"/>
          <a:stretch/>
        </p:blipFill>
        <p:spPr>
          <a:xfrm>
            <a:off x="6856012" y="1356400"/>
            <a:ext cx="4014669" cy="270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324E8-B31D-4708-AFF1-9819056AC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51" b="12751"/>
          <a:stretch/>
        </p:blipFill>
        <p:spPr>
          <a:xfrm>
            <a:off x="929486" y="3655567"/>
            <a:ext cx="4350503" cy="3030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4C05B-ED61-47FB-9745-8B7BB7BC3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81" b="20817"/>
          <a:stretch/>
        </p:blipFill>
        <p:spPr>
          <a:xfrm>
            <a:off x="6761825" y="4148171"/>
            <a:ext cx="4203045" cy="25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BF43-7A39-4445-A4A4-EFF57BC5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960"/>
            <a:ext cx="12192000" cy="47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EC04-2966-4CDB-AF70-7AE619C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Channel/shallow time series - mysids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7441D9-26BF-471D-B18B-2548F6CB56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9097" y="2640643"/>
          <a:ext cx="4876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01041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56670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7941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221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9164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02673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0068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4333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67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185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Ggdist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66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805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892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24.6504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3438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03394CB-D662-4398-B44E-A6D449AA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79" y="1303011"/>
            <a:ext cx="6220847" cy="51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Macroinvertebrate blitz, total CPUE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95542-BFFE-43B4-AE6E-7423DE48847A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E54766-7E6E-4B6B-A3A8-5272590D20D7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38B06-8768-4632-A6A1-13EB5302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" y="2176523"/>
            <a:ext cx="5911897" cy="2913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5123-B57B-4C2F-93A8-0CAA5EE4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0" y="2213037"/>
            <a:ext cx="7252618" cy="28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773-EF61-4AEA-8A5A-FCFB7D3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–log transformed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EA44C-3672-49EF-A982-85EC6A88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4" y="2275367"/>
            <a:ext cx="6228391" cy="321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22F84-EFED-460B-A0C6-8854EF66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08" y="2185177"/>
            <a:ext cx="6466492" cy="33028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E8409-2AFA-498C-9A80-71DF2115530D}"/>
              </a:ext>
            </a:extLst>
          </p:cNvPr>
          <p:cNvSpPr txBox="1">
            <a:spLocks/>
          </p:cNvSpPr>
          <p:nvPr/>
        </p:nvSpPr>
        <p:spPr>
          <a:xfrm>
            <a:off x="1509074" y="922878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466420-E256-47B0-8355-6D05BCC19013}"/>
              </a:ext>
            </a:extLst>
          </p:cNvPr>
          <p:cNvSpPr txBox="1">
            <a:spLocks/>
          </p:cNvSpPr>
          <p:nvPr/>
        </p:nvSpPr>
        <p:spPr>
          <a:xfrm>
            <a:off x="7667024" y="958141"/>
            <a:ext cx="2110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03161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AC7-B6AB-4DF1-871A-F074DEE2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both years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ED2B-BCC7-42B5-A428-DCE4CB77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680FB-0450-4BC8-99D8-C3A90A02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9" y="1495785"/>
            <a:ext cx="8665366" cy="4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</a:t>
            </a:r>
            <a:r>
              <a:rPr lang="en-US" sz="3600" dirty="0"/>
              <a:t>community composition by site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EB6779-C7C7-489A-AB41-FD8CC033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99" y="1333306"/>
            <a:ext cx="10760457" cy="5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1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74A-3633-4E67-93F0-B614005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CPUE – log-transformed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24EF-D9D0-4975-A265-6EDFF4AA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8A054-5318-4318-9A19-E9A1DEAB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" y="1530433"/>
            <a:ext cx="8294049" cy="5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511-524B-49AB-B667-E4BCC37E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 GLMM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7028-E3AD-4FFE-8E0C-7E0B55C6C256}"/>
              </a:ext>
            </a:extLst>
          </p:cNvPr>
          <p:cNvSpPr txBox="1"/>
          <p:nvPr/>
        </p:nvSpPr>
        <p:spPr>
          <a:xfrm>
            <a:off x="2234132" y="1375677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Log(CPUE+1) ~ Gear + </a:t>
            </a:r>
            <a:r>
              <a:rPr lang="en-US" dirty="0" err="1"/>
              <a:t>sitetype</a:t>
            </a:r>
            <a:r>
              <a:rPr lang="en-US" dirty="0"/>
              <a:t> + Error(Site)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376-3BB5-4B84-9769-75E1309D370E}"/>
              </a:ext>
            </a:extLst>
          </p:cNvPr>
          <p:cNvSpPr txBox="1"/>
          <p:nvPr/>
        </p:nvSpPr>
        <p:spPr>
          <a:xfrm>
            <a:off x="2234131" y="4229348"/>
            <a:ext cx="642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Post-hoc shows wetland sites have higher catch overall from channel sites, but wetlands are not different from each other.</a:t>
            </a:r>
          </a:p>
          <a:p>
            <a:endParaRPr lang="en-US" dirty="0"/>
          </a:p>
          <a:p>
            <a:r>
              <a:rPr lang="en-US" dirty="0"/>
              <a:t>Earlier analyses with AIC did not support use of Year or Region as predictor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12A12-AD87-4160-90B5-53BADA387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47741"/>
              </p:ext>
            </p:extLst>
          </p:nvPr>
        </p:nvGraphicFramePr>
        <p:xfrm>
          <a:off x="2466753" y="1860698"/>
          <a:ext cx="8601740" cy="223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3654">
                  <a:extLst>
                    <a:ext uri="{9D8B030D-6E8A-4147-A177-3AD203B41FA5}">
                      <a16:colId xmlns:a16="http://schemas.microsoft.com/office/drawing/2014/main" val="2105350560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03180899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683328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195762207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3257226454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2568013821"/>
                    </a:ext>
                  </a:extLst>
                </a:gridCol>
                <a:gridCol w="964681">
                  <a:extLst>
                    <a:ext uri="{9D8B030D-6E8A-4147-A177-3AD203B41FA5}">
                      <a16:colId xmlns:a16="http://schemas.microsoft.com/office/drawing/2014/main" val="877378162"/>
                    </a:ext>
                  </a:extLst>
                </a:gridCol>
              </a:tblGrid>
              <a:tr h="3192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Estimate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Std.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Pr(&gt;|t|)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678291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(Intercept: Channel, mysids)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15.7878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&lt;0.0001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6265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diked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358736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muted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0.01162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142145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Sitetype</a:t>
                      </a:r>
                      <a:r>
                        <a:rPr lang="en-US" sz="1200" u="none" strike="noStrike" dirty="0">
                          <a:effectLst/>
                        </a:rPr>
                        <a:t>: tidal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11.6847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3280639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neuston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429.1981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-2.844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784974"/>
                  </a:ext>
                </a:extLst>
              </a:tr>
              <a:tr h="3192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Gear: sweep 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0.1613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435.1671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&lt; 0.0001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47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4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5EEA-2302-4442-BF29-05034F13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7CCA-C53E-4ABC-B81E-D0D1AFCB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45" y="1196999"/>
            <a:ext cx="9066823" cy="54488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CC604A-7DCB-4F8B-906C-07AAB23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9" y="419447"/>
            <a:ext cx="7886700" cy="1325563"/>
          </a:xfrm>
        </p:spPr>
        <p:txBody>
          <a:bodyPr/>
          <a:lstStyle/>
          <a:p>
            <a:r>
              <a:rPr lang="en-US" dirty="0" err="1"/>
              <a:t>Macroinvert</a:t>
            </a:r>
            <a:r>
              <a:rPr lang="en-US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5457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B88A-56C9-4DEB-9B16-D7E5467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Macroinverts</a:t>
            </a:r>
            <a:r>
              <a:rPr lang="en-US" dirty="0"/>
              <a:t>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2CD8-4B9A-4200-B143-750691D5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Permanova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2C487-9E88-41BD-BB4A-F5CEE9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1142"/>
              </p:ext>
            </p:extLst>
          </p:nvPr>
        </p:nvGraphicFramePr>
        <p:xfrm>
          <a:off x="1361938" y="2674236"/>
          <a:ext cx="9205512" cy="24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0689">
                  <a:extLst>
                    <a:ext uri="{9D8B030D-6E8A-4147-A177-3AD203B41FA5}">
                      <a16:colId xmlns:a16="http://schemas.microsoft.com/office/drawing/2014/main" val="382488910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7642003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07620097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981343532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360233964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4074600669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690634158"/>
                    </a:ext>
                  </a:extLst>
                </a:gridCol>
                <a:gridCol w="1150689">
                  <a:extLst>
                    <a:ext uri="{9D8B030D-6E8A-4147-A177-3AD203B41FA5}">
                      <a16:colId xmlns:a16="http://schemas.microsoft.com/office/drawing/2014/main" val="1784774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SumsOfSqs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MeanSqs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F.Model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01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6. 861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11.305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32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SiteType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8.527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2.841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18.733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666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Habitat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7.960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3.979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100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0.848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5.587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402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62.811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884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93.79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9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0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ECF5-8499-458D-964A-7664BE42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NMDS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BD5B81-68DA-433D-8B94-6C77CB8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get it to converge with two years of data at all the sites</a:t>
            </a:r>
          </a:p>
          <a:p>
            <a:r>
              <a:rPr lang="en-US" dirty="0"/>
              <a:t>One year at a time?</a:t>
            </a:r>
          </a:p>
          <a:p>
            <a:r>
              <a:rPr lang="en-US" dirty="0"/>
              <a:t>Average by site?</a:t>
            </a:r>
          </a:p>
          <a:p>
            <a:r>
              <a:rPr lang="en-US" dirty="0"/>
              <a:t>Just show NMDSs for the pairwise comparisons?</a:t>
            </a:r>
          </a:p>
          <a:p>
            <a:r>
              <a:rPr lang="en-US" dirty="0"/>
              <a:t>Show non-convergent solution?</a:t>
            </a:r>
          </a:p>
        </p:txBody>
      </p:sp>
    </p:spTree>
    <p:extLst>
      <p:ext uri="{BB962C8B-B14F-4D97-AF65-F5344CB8AC3E}">
        <p14:creationId xmlns:p14="http://schemas.microsoft.com/office/powerpoint/2010/main" val="404203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D7D-FDA7-4E2A-B258-937203E8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5078-7F82-44FE-80EB-05F7B44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changed the way we processed benthic samples this year, I’m planning on a separate analysis just of invasive clams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5015D-E87F-45C1-B918-219DB3F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3" y="2896021"/>
            <a:ext cx="6297646" cy="35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406E-C183-4083-BDE3-DE6754D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 </a:t>
            </a:r>
            <a:r>
              <a:rPr lang="en-US" dirty="0" err="1"/>
              <a:t>logCPUE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96027-9BA5-4FBF-933F-44723D8B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LogCPUE</a:t>
            </a:r>
            <a:r>
              <a:rPr lang="en-US" dirty="0"/>
              <a:t> ~ </a:t>
            </a:r>
            <a:r>
              <a:rPr lang="en-US" dirty="0" err="1"/>
              <a:t>sitetype</a:t>
            </a:r>
            <a:r>
              <a:rPr lang="en-US" dirty="0"/>
              <a:t> + Region + Year  + error(site)</a:t>
            </a:r>
          </a:p>
          <a:p>
            <a:r>
              <a:rPr lang="en-US" dirty="0"/>
              <a:t>Best model via AICc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60E18-58BF-4CB3-B3E8-1626DCDC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5572"/>
              </p:ext>
            </p:extLst>
          </p:nvPr>
        </p:nvGraphicFramePr>
        <p:xfrm>
          <a:off x="917033" y="3086894"/>
          <a:ext cx="7780916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604">
                  <a:extLst>
                    <a:ext uri="{9D8B030D-6E8A-4147-A177-3AD203B41FA5}">
                      <a16:colId xmlns:a16="http://schemas.microsoft.com/office/drawing/2014/main" val="3154611326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27678600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2208096159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465205972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179097155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452825591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36493003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Estimate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Std. Error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Pr(&gt;|t|)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4606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(Intercept)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4.662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95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sitetypediked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-4.609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7.982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-4.980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**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0583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sitetypemuted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7.409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8424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sitetypetidal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-1.323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51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Region2Confluence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14.446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536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Region2Nurse-Denverton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12.275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-1.444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198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Region2San-San Joaquin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5527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Region2Suisun Bay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36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Year22018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75.740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8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4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DF1-395E-446E-AD91-A84C8217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624C-1C3E-45AF-AC1B-9FB44BB0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566F5-1547-45B9-A48B-032D2C95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4" y="1690690"/>
            <a:ext cx="4149585" cy="3494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3C8C5-FE7C-4583-A8AC-B661D98B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14" y="132027"/>
            <a:ext cx="5238684" cy="311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04E65-2A40-4DC8-A76D-00FEFA79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99" y="3067614"/>
            <a:ext cx="4012716" cy="3378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395DF6-FAE4-4289-949F-36CB97A5290B}"/>
              </a:ext>
            </a:extLst>
          </p:cNvPr>
          <p:cNvSpPr txBox="1"/>
          <p:nvPr/>
        </p:nvSpPr>
        <p:spPr>
          <a:xfrm>
            <a:off x="1315844" y="2642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9A724-9930-428F-AD67-833533AEF0A8}"/>
              </a:ext>
            </a:extLst>
          </p:cNvPr>
          <p:cNvSpPr txBox="1"/>
          <p:nvPr/>
        </p:nvSpPr>
        <p:spPr>
          <a:xfrm>
            <a:off x="2943828" y="2930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6357C-9DE6-437A-83D3-EE30E53C7762}"/>
              </a:ext>
            </a:extLst>
          </p:cNvPr>
          <p:cNvSpPr txBox="1"/>
          <p:nvPr/>
        </p:nvSpPr>
        <p:spPr>
          <a:xfrm>
            <a:off x="3755821" y="2880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77E10-E4BA-4B18-9FDC-64D34ED40812}"/>
              </a:ext>
            </a:extLst>
          </p:cNvPr>
          <p:cNvSpPr txBox="1"/>
          <p:nvPr/>
        </p:nvSpPr>
        <p:spPr>
          <a:xfrm>
            <a:off x="2115856" y="36939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667A-4D64-4FD6-A312-165E84CFBD3E}"/>
              </a:ext>
            </a:extLst>
          </p:cNvPr>
          <p:cNvSpPr txBox="1"/>
          <p:nvPr/>
        </p:nvSpPr>
        <p:spPr>
          <a:xfrm>
            <a:off x="5937142" y="44273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168CF-C8A2-421E-95B4-96327F440489}"/>
              </a:ext>
            </a:extLst>
          </p:cNvPr>
          <p:cNvSpPr txBox="1"/>
          <p:nvPr/>
        </p:nvSpPr>
        <p:spPr>
          <a:xfrm>
            <a:off x="7534508" y="4063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1F58C-A40A-4FBC-9678-C70437BD08BA}"/>
              </a:ext>
            </a:extLst>
          </p:cNvPr>
          <p:cNvSpPr txBox="1"/>
          <p:nvPr/>
        </p:nvSpPr>
        <p:spPr>
          <a:xfrm>
            <a:off x="9086698" y="6810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20108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CC1-BD31-4D6C-9945-1F06083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– </a:t>
            </a:r>
            <a:r>
              <a:rPr lang="en-US" dirty="0" err="1"/>
              <a:t>macroinverts</a:t>
            </a:r>
            <a:r>
              <a:rPr lang="en-US" dirty="0"/>
              <a:t>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86C2-93EC-4C34-8945-F5F830F5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4D39-F5E6-45E8-9F14-C61E200A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83" y="2134298"/>
            <a:ext cx="7680433" cy="4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490-F1F3-4320-AB04-FC90AC0B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Log-transformed CPUE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0F9-84B0-4B01-9BCF-17B45E4C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0105-7D44-470C-9A80-D551285A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1690688"/>
            <a:ext cx="7580509" cy="4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B85-616C-4E32-960A-C4802C1B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between CHL and cell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C511-E22B-4C82-AEAF-B1024F3A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DE37-1158-4BFE-80AC-6C62749C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9" y="1690688"/>
            <a:ext cx="4961050" cy="419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27BE9-1DD4-4898-B1A8-344DCA88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19" y="1690688"/>
            <a:ext cx="4961050" cy="419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FC226-9089-4431-BD2B-98D759E1F2CD}"/>
              </a:ext>
            </a:extLst>
          </p:cNvPr>
          <p:cNvSpPr txBox="1"/>
          <p:nvPr/>
        </p:nvSpPr>
        <p:spPr>
          <a:xfrm>
            <a:off x="1186543" y="212271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0.00046x + 7.63</a:t>
            </a:r>
          </a:p>
          <a:p>
            <a:r>
              <a:rPr lang="en-US" dirty="0"/>
              <a:t>R2 = 0.215</a:t>
            </a:r>
          </a:p>
          <a:p>
            <a:r>
              <a:rPr lang="en-US" dirty="0"/>
              <a:t>P &lt;0.0001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D30A7-F617-49AA-83C2-3AD6D5FFB458}"/>
              </a:ext>
            </a:extLst>
          </p:cNvPr>
          <p:cNvSpPr txBox="1"/>
          <p:nvPr/>
        </p:nvSpPr>
        <p:spPr>
          <a:xfrm>
            <a:off x="6901543" y="1825625"/>
            <a:ext cx="280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?</a:t>
            </a:r>
          </a:p>
          <a:p>
            <a:r>
              <a:rPr lang="en-US" dirty="0"/>
              <a:t>I’m having issues with this model, but it’s not good anyway.</a:t>
            </a:r>
          </a:p>
        </p:txBody>
      </p:sp>
    </p:spTree>
    <p:extLst>
      <p:ext uri="{BB962C8B-B14F-4D97-AF65-F5344CB8AC3E}">
        <p14:creationId xmlns:p14="http://schemas.microsoft.com/office/powerpoint/2010/main" val="412230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41C-C50A-4828-B450-759BE1E2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versus Fall - </a:t>
            </a:r>
            <a:r>
              <a:rPr lang="en-US" dirty="0" err="1"/>
              <a:t>macroinverts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F448B-617E-4E31-8CA0-3BC93A94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0764"/>
              </p:ext>
            </p:extLst>
          </p:nvPr>
        </p:nvGraphicFramePr>
        <p:xfrm>
          <a:off x="613317" y="1572127"/>
          <a:ext cx="7093767" cy="266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2224972166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942625760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2599094141"/>
                    </a:ext>
                  </a:extLst>
                </a:gridCol>
                <a:gridCol w="832234">
                  <a:extLst>
                    <a:ext uri="{9D8B030D-6E8A-4147-A177-3AD203B41FA5}">
                      <a16:colId xmlns:a16="http://schemas.microsoft.com/office/drawing/2014/main" val="3648893456"/>
                    </a:ext>
                  </a:extLst>
                </a:gridCol>
                <a:gridCol w="1296102">
                  <a:extLst>
                    <a:ext uri="{9D8B030D-6E8A-4147-A177-3AD203B41FA5}">
                      <a16:colId xmlns:a16="http://schemas.microsoft.com/office/drawing/2014/main" val="321448409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89013622"/>
                    </a:ext>
                  </a:extLst>
                </a:gridCol>
              </a:tblGrid>
              <a:tr h="43804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Estimate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Std.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Pr(&gt;|t|)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34897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(Intercept – mysid, </a:t>
                      </a:r>
                      <a:r>
                        <a:rPr lang="en-US" sz="1600" u="none" strike="noStrike" dirty="0" err="1">
                          <a:effectLst/>
                        </a:rPr>
                        <a:t>ryer</a:t>
                      </a:r>
                      <a:r>
                        <a:rPr lang="en-US" sz="1600" u="none" strike="noStrike" dirty="0">
                          <a:effectLst/>
                        </a:rPr>
                        <a:t>, spring)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274017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Browns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-0.999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-1.698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937482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Winter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-1.157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-1.718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93823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Site: Prospect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1.748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2.775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060665"/>
                  </a:ext>
                </a:extLst>
              </a:tr>
              <a:tr h="472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Gear: sweep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4.250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9.037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148684"/>
                  </a:ext>
                </a:extLst>
              </a:tr>
              <a:tr h="28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Season: fall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0.466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9690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CF1B717-D2E1-4CE1-92A6-41C8A4C6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4360940"/>
            <a:ext cx="3972161" cy="24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A78D9-E807-4464-A63B-010BEF60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82" y="4307161"/>
            <a:ext cx="4147499" cy="2550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9484D-8E99-4199-B95C-E87CFFE0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501" y="4307161"/>
            <a:ext cx="4147499" cy="255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88317-2583-4B3C-A265-17BB3B0FF508}"/>
              </a:ext>
            </a:extLst>
          </p:cNvPr>
          <p:cNvSpPr txBox="1"/>
          <p:nvPr/>
        </p:nvSpPr>
        <p:spPr>
          <a:xfrm>
            <a:off x="2430323" y="5213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7DE41-71FD-4682-A098-B9B2554065F7}"/>
              </a:ext>
            </a:extLst>
          </p:cNvPr>
          <p:cNvSpPr txBox="1"/>
          <p:nvPr/>
        </p:nvSpPr>
        <p:spPr>
          <a:xfrm>
            <a:off x="891404" y="51012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F6ADB-1486-40E5-B1BB-63B9CC322313}"/>
              </a:ext>
            </a:extLst>
          </p:cNvPr>
          <p:cNvSpPr txBox="1"/>
          <p:nvPr/>
        </p:nvSpPr>
        <p:spPr>
          <a:xfrm>
            <a:off x="1691324" y="51084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3B55C-7881-4A75-A1F2-E8366871CC56}"/>
              </a:ext>
            </a:extLst>
          </p:cNvPr>
          <p:cNvSpPr txBox="1"/>
          <p:nvPr/>
        </p:nvSpPr>
        <p:spPr>
          <a:xfrm>
            <a:off x="3385093" y="48437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3891-CE77-4CB8-B592-8EF41CD86700}"/>
              </a:ext>
            </a:extLst>
          </p:cNvPr>
          <p:cNvSpPr txBox="1"/>
          <p:nvPr/>
        </p:nvSpPr>
        <p:spPr>
          <a:xfrm>
            <a:off x="5333036" y="5213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ABEFB-7EC5-4238-B0D7-1071B1BFB830}"/>
              </a:ext>
            </a:extLst>
          </p:cNvPr>
          <p:cNvSpPr txBox="1"/>
          <p:nvPr/>
        </p:nvSpPr>
        <p:spPr>
          <a:xfrm>
            <a:off x="7039538" y="473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94F38-4AAB-4C81-90B0-A6AAA640014A}"/>
              </a:ext>
            </a:extLst>
          </p:cNvPr>
          <p:cNvSpPr txBox="1"/>
          <p:nvPr/>
        </p:nvSpPr>
        <p:spPr>
          <a:xfrm>
            <a:off x="10078785" y="505683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05088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EAB-F06B-4CB8-8E51-B9062A4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multivariates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2E12-25E2-41E7-97D4-A30DD8BE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9BF-BBE2-436E-9084-3A4CA3D3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1519475"/>
            <a:ext cx="7789057" cy="4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1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0F10-89B8-4208-9766-A164279B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307383"/>
            <a:ext cx="10515600" cy="1325563"/>
          </a:xfrm>
        </p:spPr>
        <p:txBody>
          <a:bodyPr/>
          <a:lstStyle/>
          <a:p>
            <a:r>
              <a:rPr lang="en-US" dirty="0"/>
              <a:t>Spring v Fall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DF9FB-9045-4A20-8671-E84E21A9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10902"/>
              </p:ext>
            </p:extLst>
          </p:nvPr>
        </p:nvGraphicFramePr>
        <p:xfrm>
          <a:off x="5405714" y="2315749"/>
          <a:ext cx="6491872" cy="2871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4">
                  <a:extLst>
                    <a:ext uri="{9D8B030D-6E8A-4147-A177-3AD203B41FA5}">
                      <a16:colId xmlns:a16="http://schemas.microsoft.com/office/drawing/2014/main" val="2280084725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3619014128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71520326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462058160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2386313956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355325401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525825709"/>
                    </a:ext>
                  </a:extLst>
                </a:gridCol>
                <a:gridCol w="811484">
                  <a:extLst>
                    <a:ext uri="{9D8B030D-6E8A-4147-A177-3AD203B41FA5}">
                      <a16:colId xmlns:a16="http://schemas.microsoft.com/office/drawing/2014/main" val="1989030461"/>
                    </a:ext>
                  </a:extLst>
                </a:gridCol>
              </a:tblGrid>
              <a:tr h="763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2672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5.6911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11.1194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864770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Gear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4.2978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729585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season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18.7607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269766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13.8191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0.58945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241688"/>
                  </a:ext>
                </a:extLst>
              </a:tr>
              <a:tr h="421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23.4442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4655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CBAE6A-BA7D-4305-8BFD-CA268A5F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4" y="-55713"/>
            <a:ext cx="4901478" cy="4179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D1965-5B8F-4FEC-8608-1FA60089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1" y="3751516"/>
            <a:ext cx="3932503" cy="3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CPUE – spring blitz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E6713-0B09-406F-B203-0ACEC57A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1" y="1390127"/>
            <a:ext cx="11501888" cy="44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150CE-766B-4E90-9139-19F5B0E76DBA}"/>
              </a:ext>
            </a:extLst>
          </p:cNvPr>
          <p:cNvSpPr txBox="1"/>
          <p:nvPr/>
        </p:nvSpPr>
        <p:spPr>
          <a:xfrm>
            <a:off x="5285678" y="4001294"/>
            <a:ext cx="11785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CPUE = 135,198</a:t>
            </a:r>
          </a:p>
          <a:p>
            <a:r>
              <a:rPr lang="en-US" sz="1200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339786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213-1D48-4F09-B336-84FF6590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log </a:t>
            </a:r>
            <a:r>
              <a:rPr lang="en-US" dirty="0" err="1"/>
              <a:t>cpue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83A7-3B6A-4DE5-A6AA-DDEBF58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82BC-FF13-496A-A871-150C236A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2" y="1480690"/>
            <a:ext cx="895238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C6F32-2065-408A-85DE-A8C183D5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1" y="312143"/>
            <a:ext cx="5862829" cy="3116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916D6-DF0C-4E66-8225-BBB281C2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2864"/>
            <a:ext cx="5419048" cy="3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14C28-AA54-4695-8127-D448A769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8" y="3429000"/>
            <a:ext cx="4065956" cy="276542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5A5BE-7853-45B2-B7E9-6C28DF405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91923"/>
              </p:ext>
            </p:extLst>
          </p:nvPr>
        </p:nvGraphicFramePr>
        <p:xfrm>
          <a:off x="263071" y="1207864"/>
          <a:ext cx="54356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43">
                  <a:extLst>
                    <a:ext uri="{9D8B030D-6E8A-4147-A177-3AD203B41FA5}">
                      <a16:colId xmlns:a16="http://schemas.microsoft.com/office/drawing/2014/main" val="14091256"/>
                    </a:ext>
                  </a:extLst>
                </a:gridCol>
                <a:gridCol w="547007">
                  <a:extLst>
                    <a:ext uri="{9D8B030D-6E8A-4147-A177-3AD203B41FA5}">
                      <a16:colId xmlns:a16="http://schemas.microsoft.com/office/drawing/2014/main" val="1917584009"/>
                    </a:ext>
                  </a:extLst>
                </a:gridCol>
                <a:gridCol w="636815">
                  <a:extLst>
                    <a:ext uri="{9D8B030D-6E8A-4147-A177-3AD203B41FA5}">
                      <a16:colId xmlns:a16="http://schemas.microsoft.com/office/drawing/2014/main" val="23555108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7065527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007766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7816078"/>
                    </a:ext>
                  </a:extLst>
                </a:gridCol>
                <a:gridCol w="506185">
                  <a:extLst>
                    <a:ext uri="{9D8B030D-6E8A-4147-A177-3AD203B41FA5}">
                      <a16:colId xmlns:a16="http://schemas.microsoft.com/office/drawing/2014/main" val="42384296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Pr(&gt;|t|)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9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(Intercept – Cache, channel, 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469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Confluence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35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Nurse-</a:t>
                      </a:r>
                      <a:r>
                        <a:rPr lang="en-US" sz="1000" u="none" strike="noStrike" dirty="0" err="1">
                          <a:effectLst/>
                        </a:rPr>
                        <a:t>Denverton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26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San-San Joaquin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6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Region - Suisun Bay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250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diked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001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muted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64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Sitetype</a:t>
                      </a:r>
                      <a:r>
                        <a:rPr lang="en-US" sz="1000" u="none" strike="noStrike" dirty="0">
                          <a:effectLst/>
                        </a:rPr>
                        <a:t> - tidal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120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year2018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124.870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514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DE2FD-A482-494B-B36B-25C5B61BCAAF}"/>
              </a:ext>
            </a:extLst>
          </p:cNvPr>
          <p:cNvSpPr txBox="1"/>
          <p:nvPr/>
        </p:nvSpPr>
        <p:spPr>
          <a:xfrm>
            <a:off x="424543" y="375557"/>
            <a:ext cx="47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Region + </a:t>
            </a:r>
            <a:r>
              <a:rPr lang="en-US" dirty="0" err="1"/>
              <a:t>sitetype</a:t>
            </a:r>
            <a:r>
              <a:rPr lang="en-US" dirty="0"/>
              <a:t> + year + Error(site)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F02C-1C20-4597-9EC6-47F0C369AEA7}"/>
              </a:ext>
            </a:extLst>
          </p:cNvPr>
          <p:cNvSpPr txBox="1"/>
          <p:nvPr/>
        </p:nvSpPr>
        <p:spPr>
          <a:xfrm>
            <a:off x="2980871" y="444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2685-2C8D-4740-A386-36B3CF4800AA}"/>
              </a:ext>
            </a:extLst>
          </p:cNvPr>
          <p:cNvSpPr txBox="1"/>
          <p:nvPr/>
        </p:nvSpPr>
        <p:spPr>
          <a:xfrm>
            <a:off x="8585752" y="1158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EFA14-F54B-4C5E-A2BE-57A7C26306A9}"/>
              </a:ext>
            </a:extLst>
          </p:cNvPr>
          <p:cNvSpPr txBox="1"/>
          <p:nvPr/>
        </p:nvSpPr>
        <p:spPr>
          <a:xfrm>
            <a:off x="7236920" y="49291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11652-947A-4110-919E-E7C06CABB9B9}"/>
              </a:ext>
            </a:extLst>
          </p:cNvPr>
          <p:cNvSpPr txBox="1"/>
          <p:nvPr/>
        </p:nvSpPr>
        <p:spPr>
          <a:xfrm>
            <a:off x="9375984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D7DB5-39F4-4A9A-89CC-BF2D854744E7}"/>
              </a:ext>
            </a:extLst>
          </p:cNvPr>
          <p:cNvSpPr txBox="1"/>
          <p:nvPr/>
        </p:nvSpPr>
        <p:spPr>
          <a:xfrm>
            <a:off x="10450776" y="47853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9FED6-D348-4073-B1FD-C5CFD23FA059}"/>
              </a:ext>
            </a:extLst>
          </p:cNvPr>
          <p:cNvSpPr txBox="1"/>
          <p:nvPr/>
        </p:nvSpPr>
        <p:spPr>
          <a:xfrm>
            <a:off x="8262145" y="4257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7794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5456-BDB6-4F69-BC07-BF2C2B2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E81F-9731-4A89-8C22-66BAF02D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AE5CE-8DBF-4253-92E5-E2979B12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" y="1362150"/>
            <a:ext cx="11835391" cy="52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2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CC94-5165-41BB-8C51-0E39958E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</a:t>
            </a:r>
            <a:r>
              <a:rPr lang="en-US" dirty="0" err="1"/>
              <a:t>Permanova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7E91A-3074-42D1-BF8E-2F84200D9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17574"/>
              </p:ext>
            </p:extLst>
          </p:nvPr>
        </p:nvGraphicFramePr>
        <p:xfrm>
          <a:off x="3242930" y="2573079"/>
          <a:ext cx="7357731" cy="237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670">
                  <a:extLst>
                    <a:ext uri="{9D8B030D-6E8A-4147-A177-3AD203B41FA5}">
                      <a16:colId xmlns:a16="http://schemas.microsoft.com/office/drawing/2014/main" val="4247563747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643365808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50552442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90225071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237030805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4022034170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3254138484"/>
                    </a:ext>
                  </a:extLst>
                </a:gridCol>
                <a:gridCol w="916723">
                  <a:extLst>
                    <a:ext uri="{9D8B030D-6E8A-4147-A177-3AD203B41FA5}">
                      <a16:colId xmlns:a16="http://schemas.microsoft.com/office/drawing/2014/main" val="1275782479"/>
                    </a:ext>
                  </a:extLst>
                </a:gridCol>
              </a:tblGrid>
              <a:tr h="37568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SumsOfSqs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MeanSqs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F.Model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45857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Region2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1.17174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74665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sitetype2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4.3552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1.45173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9.6946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06061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1.57051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10.4878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0.05247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898296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Residuals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19.3172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0.64542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177485"/>
                  </a:ext>
                </a:extLst>
              </a:tr>
              <a:tr h="375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29.9299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0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7B6A-9560-46B3-A7B0-2555838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8EE-58EA-4471-ACFC-6E495A1C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add zooplankton and clam graphs to some of the comparisons</a:t>
            </a:r>
          </a:p>
          <a:p>
            <a:r>
              <a:rPr lang="en-US" dirty="0"/>
              <a:t>I want to add DWR’s yolo bypass </a:t>
            </a:r>
            <a:r>
              <a:rPr lang="en-US" dirty="0" err="1"/>
              <a:t>toedrain</a:t>
            </a:r>
            <a:r>
              <a:rPr lang="en-US" dirty="0"/>
              <a:t> data, maybe USFWS zooplankton data from Liberty.</a:t>
            </a:r>
          </a:p>
          <a:p>
            <a:r>
              <a:rPr lang="en-US" dirty="0"/>
              <a:t>Should I subset just “fish food” critters? It seems as though the more we learn the more we find all fish eat whatever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EE5-C7CF-471A-AC9E-C2C8AB33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79"/>
            <a:ext cx="10515600" cy="1325563"/>
          </a:xfrm>
        </p:spPr>
        <p:txBody>
          <a:bodyPr/>
          <a:lstStyle/>
          <a:p>
            <a:r>
              <a:rPr lang="en-US" dirty="0"/>
              <a:t>Stacy’s v Decker v Horseshoe bend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DA8F80-3087-4185-B46C-6345CB25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2680"/>
              </p:ext>
            </p:extLst>
          </p:nvPr>
        </p:nvGraphicFramePr>
        <p:xfrm>
          <a:off x="7096578" y="5064579"/>
          <a:ext cx="4660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65783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39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69878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657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72331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1622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717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46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3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291.85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22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4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582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08CABF-4FAC-4576-AB79-BDAE8DDA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8" b="20676"/>
          <a:stretch/>
        </p:blipFill>
        <p:spPr>
          <a:xfrm>
            <a:off x="1085375" y="4289459"/>
            <a:ext cx="4265139" cy="242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C7406-7B9D-4CE9-9BD3-E94A9984D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 b="17904"/>
          <a:stretch/>
        </p:blipFill>
        <p:spPr>
          <a:xfrm>
            <a:off x="6172201" y="1502229"/>
            <a:ext cx="5274032" cy="313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111FE-53B2-4B68-BC90-5898A4009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91" r="2753" b="18561"/>
          <a:stretch/>
        </p:blipFill>
        <p:spPr>
          <a:xfrm>
            <a:off x="1226890" y="1316684"/>
            <a:ext cx="4575196" cy="279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549B-68E9-473F-B64E-A30B61AF0CB4}"/>
              </a:ext>
            </a:extLst>
          </p:cNvPr>
          <p:cNvSpPr txBox="1"/>
          <p:nvPr/>
        </p:nvSpPr>
        <p:spPr>
          <a:xfrm>
            <a:off x="2220685" y="22490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725F-614F-4D00-9EBD-0CAD03F02959}"/>
              </a:ext>
            </a:extLst>
          </p:cNvPr>
          <p:cNvSpPr txBox="1"/>
          <p:nvPr/>
        </p:nvSpPr>
        <p:spPr>
          <a:xfrm>
            <a:off x="3466517" y="2198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27F9-79EF-472A-8C7D-13DC24356C8D}"/>
              </a:ext>
            </a:extLst>
          </p:cNvPr>
          <p:cNvSpPr txBox="1"/>
          <p:nvPr/>
        </p:nvSpPr>
        <p:spPr>
          <a:xfrm>
            <a:off x="4744204" y="24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B3647-A109-4661-A214-526B35AD2A51}"/>
              </a:ext>
            </a:extLst>
          </p:cNvPr>
          <p:cNvSpPr txBox="1"/>
          <p:nvPr/>
        </p:nvSpPr>
        <p:spPr>
          <a:xfrm>
            <a:off x="3148801" y="49929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1B540-A448-460C-845B-27BE60C786E0}"/>
              </a:ext>
            </a:extLst>
          </p:cNvPr>
          <p:cNvSpPr txBox="1"/>
          <p:nvPr/>
        </p:nvSpPr>
        <p:spPr>
          <a:xfrm>
            <a:off x="7374488" y="28837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0F30-212A-4703-B9C9-243FD79D72C4}"/>
              </a:ext>
            </a:extLst>
          </p:cNvPr>
          <p:cNvSpPr txBox="1"/>
          <p:nvPr/>
        </p:nvSpPr>
        <p:spPr>
          <a:xfrm>
            <a:off x="8735633" y="3244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C99C8-A3BF-4B15-BF76-FB1DAEDA6006}"/>
              </a:ext>
            </a:extLst>
          </p:cNvPr>
          <p:cNvSpPr txBox="1"/>
          <p:nvPr/>
        </p:nvSpPr>
        <p:spPr>
          <a:xfrm>
            <a:off x="10139890" y="2107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5144A-4D24-48CC-AE78-5F4A50794383}"/>
              </a:ext>
            </a:extLst>
          </p:cNvPr>
          <p:cNvSpPr txBox="1"/>
          <p:nvPr/>
        </p:nvSpPr>
        <p:spPr>
          <a:xfrm>
            <a:off x="7096578" y="4664919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of log total CPUE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2A8FD2-A0D5-46A5-808C-444D2287671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26389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8AB08-F609-4647-B225-9B1FDAAB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1" y="1825625"/>
            <a:ext cx="4961050" cy="41989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D4405D-D31A-4EA8-839B-FC36C3C160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Association between CHL and cell counts - 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3A48D-0CA2-42FF-A170-34E32EE90D91}"/>
              </a:ext>
            </a:extLst>
          </p:cNvPr>
          <p:cNvSpPr txBox="1"/>
          <p:nvPr/>
        </p:nvSpPr>
        <p:spPr>
          <a:xfrm>
            <a:off x="1545772" y="1473756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8F03-AF09-426B-881E-6E19163BBA50}"/>
              </a:ext>
            </a:extLst>
          </p:cNvPr>
          <p:cNvSpPr txBox="1"/>
          <p:nvPr/>
        </p:nvSpPr>
        <p:spPr>
          <a:xfrm>
            <a:off x="1295400" y="215537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7.74x -42.3</a:t>
            </a:r>
          </a:p>
          <a:p>
            <a:r>
              <a:rPr lang="en-US" dirty="0"/>
              <a:t>R2= 0.535</a:t>
            </a:r>
          </a:p>
          <a:p>
            <a:r>
              <a:rPr lang="en-US" dirty="0"/>
              <a:t>P &lt; 0.0001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FA36E-6673-4E30-AEF7-1C347BA4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04" y="1904453"/>
            <a:ext cx="3912410" cy="3962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BE51AE-220D-4F04-B009-2A45550DE0D9}"/>
              </a:ext>
            </a:extLst>
          </p:cNvPr>
          <p:cNvSpPr txBox="1"/>
          <p:nvPr/>
        </p:nvSpPr>
        <p:spPr>
          <a:xfrm>
            <a:off x="7717972" y="15824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CHL &lt;30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67E8C-B0AB-44B6-BD64-D0FA7CFBF8DB}"/>
              </a:ext>
            </a:extLst>
          </p:cNvPr>
          <p:cNvSpPr txBox="1"/>
          <p:nvPr/>
        </p:nvSpPr>
        <p:spPr>
          <a:xfrm>
            <a:off x="6990069" y="2093391"/>
            <a:ext cx="167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2.77x -11.03</a:t>
            </a:r>
          </a:p>
          <a:p>
            <a:r>
              <a:rPr lang="en-US" dirty="0"/>
              <a:t>R2 = 0.296</a:t>
            </a:r>
          </a:p>
          <a:p>
            <a:r>
              <a:rPr lang="en-US" dirty="0"/>
              <a:t>P &lt; 0.0001</a:t>
            </a:r>
          </a:p>
        </p:txBody>
      </p:sp>
    </p:spTree>
    <p:extLst>
      <p:ext uri="{BB962C8B-B14F-4D97-AF65-F5344CB8AC3E}">
        <p14:creationId xmlns:p14="http://schemas.microsoft.com/office/powerpoint/2010/main" val="143619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CA7-D486-4867-99B5-A0ED7D77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1551668"/>
            <a:ext cx="10515600" cy="1325563"/>
          </a:xfrm>
        </p:spPr>
        <p:txBody>
          <a:bodyPr/>
          <a:lstStyle/>
          <a:p>
            <a:r>
              <a:rPr lang="en-US" dirty="0"/>
              <a:t>PERMANOVA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B9F2E-109A-4131-89BB-38C8ED7A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8" y="1143714"/>
            <a:ext cx="7438095" cy="571428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2072A1-E3D1-45EC-B1BB-547D2844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75171"/>
              </p:ext>
            </p:extLst>
          </p:nvPr>
        </p:nvGraphicFramePr>
        <p:xfrm>
          <a:off x="7358742" y="2469277"/>
          <a:ext cx="4698760" cy="155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5">
                  <a:extLst>
                    <a:ext uri="{9D8B030D-6E8A-4147-A177-3AD203B41FA5}">
                      <a16:colId xmlns:a16="http://schemas.microsoft.com/office/drawing/2014/main" val="2597715411"/>
                    </a:ext>
                  </a:extLst>
                </a:gridCol>
                <a:gridCol w="382019">
                  <a:extLst>
                    <a:ext uri="{9D8B030D-6E8A-4147-A177-3AD203B41FA5}">
                      <a16:colId xmlns:a16="http://schemas.microsoft.com/office/drawing/2014/main" val="478939072"/>
                    </a:ext>
                  </a:extLst>
                </a:gridCol>
                <a:gridCol w="543471">
                  <a:extLst>
                    <a:ext uri="{9D8B030D-6E8A-4147-A177-3AD203B41FA5}">
                      <a16:colId xmlns:a16="http://schemas.microsoft.com/office/drawing/2014/main" val="545486602"/>
                    </a:ext>
                  </a:extLst>
                </a:gridCol>
                <a:gridCol w="652939">
                  <a:extLst>
                    <a:ext uri="{9D8B030D-6E8A-4147-A177-3AD203B41FA5}">
                      <a16:colId xmlns:a16="http://schemas.microsoft.com/office/drawing/2014/main" val="340333479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743364506"/>
                    </a:ext>
                  </a:extLst>
                </a:gridCol>
                <a:gridCol w="446315">
                  <a:extLst>
                    <a:ext uri="{9D8B030D-6E8A-4147-A177-3AD203B41FA5}">
                      <a16:colId xmlns:a16="http://schemas.microsoft.com/office/drawing/2014/main" val="1168877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71127454"/>
                    </a:ext>
                  </a:extLst>
                </a:gridCol>
                <a:gridCol w="355359">
                  <a:extLst>
                    <a:ext uri="{9D8B030D-6E8A-4147-A177-3AD203B41FA5}">
                      <a16:colId xmlns:a16="http://schemas.microsoft.com/office/drawing/2014/main" val="31099657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SumsOfSqs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MeanSqs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F.Model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8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5.7648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85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0.70782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5.5579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38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targets2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2.02407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15.8933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468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Residuals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173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531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BCE443E-76C0-4018-ACB4-D859D1858E7F}"/>
              </a:ext>
            </a:extLst>
          </p:cNvPr>
          <p:cNvSpPr txBox="1">
            <a:spLocks/>
          </p:cNvSpPr>
          <p:nvPr/>
        </p:nvSpPr>
        <p:spPr>
          <a:xfrm>
            <a:off x="745767" y="-368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19E057-E82C-42D9-B93D-B08AAEB48664}"/>
              </a:ext>
            </a:extLst>
          </p:cNvPr>
          <p:cNvSpPr txBox="1">
            <a:spLocks/>
          </p:cNvSpPr>
          <p:nvPr/>
        </p:nvSpPr>
        <p:spPr>
          <a:xfrm>
            <a:off x="923803" y="260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06656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NMDS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77E85-7B5E-4107-A6D8-3C85836D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122915"/>
            <a:ext cx="4984979" cy="425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786DC-E377-4927-B144-B05A5DE8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19" y="0"/>
            <a:ext cx="4751481" cy="4051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9837-4981-4D05-9376-6B74E2D3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9" y="3537465"/>
            <a:ext cx="4367505" cy="3724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92596E-D626-464C-AB37-BA24656ACA09}"/>
              </a:ext>
            </a:extLst>
          </p:cNvPr>
          <p:cNvSpPr txBox="1">
            <a:spLocks/>
          </p:cNvSpPr>
          <p:nvPr/>
        </p:nvSpPr>
        <p:spPr>
          <a:xfrm>
            <a:off x="838200" y="327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645292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Clams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7D0A7-B719-49A9-984A-F43B1066C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5"/>
          <a:stretch/>
        </p:blipFill>
        <p:spPr>
          <a:xfrm>
            <a:off x="8368930" y="3858322"/>
            <a:ext cx="3447058" cy="25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3403-3EC3-4BD5-BBAB-1BB99B031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20"/>
          <a:stretch/>
        </p:blipFill>
        <p:spPr>
          <a:xfrm>
            <a:off x="8368930" y="1294077"/>
            <a:ext cx="3272356" cy="2421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8A05F-A626-43C0-96CE-57DB929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34" y="1941183"/>
            <a:ext cx="5425910" cy="30330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3C32E0-43FC-4134-A0E4-2DFD8AA67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7193"/>
              </p:ext>
            </p:extLst>
          </p:nvPr>
        </p:nvGraphicFramePr>
        <p:xfrm>
          <a:off x="3029414" y="537902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42569680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1686004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2906435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5757006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5123089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1015048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CLAMS 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221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73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722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722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939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69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52"/>
            <a:ext cx="10515600" cy="1325563"/>
          </a:xfrm>
        </p:spPr>
        <p:txBody>
          <a:bodyPr/>
          <a:lstStyle/>
          <a:p>
            <a:r>
              <a:rPr lang="en-US" dirty="0"/>
              <a:t>Zooplankton</a:t>
            </a:r>
            <a:br>
              <a:rPr lang="en-US" dirty="0"/>
            </a:br>
            <a:r>
              <a:rPr lang="en-US" dirty="0"/>
              <a:t>log(CPUE)~ site +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DA9CB-FB17-4B56-8B25-8223F02E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5" b="8414"/>
          <a:stretch/>
        </p:blipFill>
        <p:spPr>
          <a:xfrm>
            <a:off x="648629" y="2074475"/>
            <a:ext cx="4681654" cy="308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6311-64A3-48EC-B185-3206681C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94" b="8947"/>
          <a:stretch/>
        </p:blipFill>
        <p:spPr>
          <a:xfrm>
            <a:off x="5772616" y="1951463"/>
            <a:ext cx="4825075" cy="32120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D526A-5017-4C15-B35D-0713B417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3968"/>
              </p:ext>
            </p:extLst>
          </p:nvPr>
        </p:nvGraphicFramePr>
        <p:xfrm>
          <a:off x="3943815" y="5523438"/>
          <a:ext cx="632645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79">
                  <a:extLst>
                    <a:ext uri="{9D8B030D-6E8A-4147-A177-3AD203B41FA5}">
                      <a16:colId xmlns:a16="http://schemas.microsoft.com/office/drawing/2014/main" val="3342439300"/>
                    </a:ext>
                  </a:extLst>
                </a:gridCol>
                <a:gridCol w="903779">
                  <a:extLst>
                    <a:ext uri="{9D8B030D-6E8A-4147-A177-3AD203B41FA5}">
                      <a16:colId xmlns:a16="http://schemas.microsoft.com/office/drawing/2014/main" val="3961222995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018217758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2973543622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4017944160"/>
                    </a:ext>
                  </a:extLst>
                </a:gridCol>
                <a:gridCol w="1129725">
                  <a:extLst>
                    <a:ext uri="{9D8B030D-6E8A-4147-A177-3AD203B41FA5}">
                      <a16:colId xmlns:a16="http://schemas.microsoft.com/office/drawing/2014/main" val="381953997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326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668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5.583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2.7915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8972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53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27.252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653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37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1DEF-726D-4C97-80AA-35CD3EA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6" y="782044"/>
            <a:ext cx="10515600" cy="546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Zooplankton blitz  </a:t>
            </a:r>
            <a:r>
              <a:rPr lang="en-US" sz="2400" dirty="0" err="1"/>
              <a:t>Permanova</a:t>
            </a:r>
            <a:r>
              <a:rPr lang="en-US" sz="2400" dirty="0"/>
              <a:t> and NMDS</a:t>
            </a: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61FA8-A999-46A4-B95E-773946B2FA2B}"/>
              </a:ext>
            </a:extLst>
          </p:cNvPr>
          <p:cNvSpPr txBox="1">
            <a:spLocks/>
          </p:cNvSpPr>
          <p:nvPr/>
        </p:nvSpPr>
        <p:spPr>
          <a:xfrm>
            <a:off x="1112676" y="-246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Stacy’s v Decker v Horseshoe bend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BAB80-732D-4084-B390-0C66A6D8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9" b="14122"/>
          <a:stretch/>
        </p:blipFill>
        <p:spPr>
          <a:xfrm>
            <a:off x="7846482" y="925551"/>
            <a:ext cx="4382100" cy="2765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B6C8F-D131-4539-B6CC-CDF249434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7" r="4818" b="10462"/>
          <a:stretch/>
        </p:blipFill>
        <p:spPr>
          <a:xfrm>
            <a:off x="7705492" y="3744625"/>
            <a:ext cx="4382099" cy="297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63805-2661-4F76-9EF8-168BDFF3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6" y="1275303"/>
            <a:ext cx="4968671" cy="418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EABFB-4201-42F2-9330-65B4565D3AD9}"/>
              </a:ext>
            </a:extLst>
          </p:cNvPr>
          <p:cNvSpPr txBox="1"/>
          <p:nvPr/>
        </p:nvSpPr>
        <p:spPr>
          <a:xfrm>
            <a:off x="8006575" y="585901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0.1198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DB470-4A73-43E4-8122-E035F209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0611"/>
              </p:ext>
            </p:extLst>
          </p:nvPr>
        </p:nvGraphicFramePr>
        <p:xfrm>
          <a:off x="807406" y="5459046"/>
          <a:ext cx="4876801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2">
                  <a:extLst>
                    <a:ext uri="{9D8B030D-6E8A-4147-A177-3AD203B41FA5}">
                      <a16:colId xmlns:a16="http://schemas.microsoft.com/office/drawing/2014/main" val="1098121469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5500024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31883131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907378486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94781035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1774735027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40800821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34868180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Zooplankton PERMANOVA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56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8663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08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4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0793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154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6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5F3D0-9C48-476E-8274-B2E17E676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0462"/>
              </p:ext>
            </p:extLst>
          </p:nvPr>
        </p:nvGraphicFramePr>
        <p:xfrm>
          <a:off x="8413750" y="4755515"/>
          <a:ext cx="34417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746613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4674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2340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33098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125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 Sum Sq Mean Sq 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9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3  50.09   16.70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2 229.95  114.97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2e-16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6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1  13.58   13.58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91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85 156.70    1.84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200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2FEF41-6A6E-4069-A4D6-ED53CEFF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28" y="1267888"/>
            <a:ext cx="4727305" cy="3345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78DE3-9CB3-4580-95B6-0D80A7806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53"/>
          <a:stretch/>
        </p:blipFill>
        <p:spPr>
          <a:xfrm>
            <a:off x="3710819" y="3752614"/>
            <a:ext cx="4635499" cy="3527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4E72B-03A8-4E28-93C4-71F9801F0F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34" r="5117" b="13814"/>
          <a:stretch/>
        </p:blipFill>
        <p:spPr>
          <a:xfrm>
            <a:off x="0" y="1353025"/>
            <a:ext cx="4944447" cy="3308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DB94-0D9A-4E6F-9718-53D3A0DFABA4}"/>
              </a:ext>
            </a:extLst>
          </p:cNvPr>
          <p:cNvSpPr txBox="1"/>
          <p:nvPr/>
        </p:nvSpPr>
        <p:spPr>
          <a:xfrm>
            <a:off x="4785567" y="5190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349E4-C232-42C8-A8DE-010F335C1EF2}"/>
              </a:ext>
            </a:extLst>
          </p:cNvPr>
          <p:cNvSpPr txBox="1"/>
          <p:nvPr/>
        </p:nvSpPr>
        <p:spPr>
          <a:xfrm>
            <a:off x="6028569" y="5176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5C96-6417-4AE9-AD8B-771BDF0A5B4E}"/>
              </a:ext>
            </a:extLst>
          </p:cNvPr>
          <p:cNvSpPr txBox="1"/>
          <p:nvPr/>
        </p:nvSpPr>
        <p:spPr>
          <a:xfrm>
            <a:off x="7247555" y="44291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727B1-1407-43D5-96D1-819F51C917B9}"/>
              </a:ext>
            </a:extLst>
          </p:cNvPr>
          <p:cNvSpPr txBox="1"/>
          <p:nvPr/>
        </p:nvSpPr>
        <p:spPr>
          <a:xfrm>
            <a:off x="8704424" y="2408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C6B80-3972-44D9-818D-EA70632E3046}"/>
              </a:ext>
            </a:extLst>
          </p:cNvPr>
          <p:cNvSpPr txBox="1"/>
          <p:nvPr/>
        </p:nvSpPr>
        <p:spPr>
          <a:xfrm>
            <a:off x="10587653" y="2273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08A1-B227-4BB1-A09D-1208B1E0FE50}"/>
              </a:ext>
            </a:extLst>
          </p:cNvPr>
          <p:cNvSpPr txBox="1"/>
          <p:nvPr/>
        </p:nvSpPr>
        <p:spPr>
          <a:xfrm>
            <a:off x="968916" y="2540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BC046-3310-472F-9FC8-83593EA5F6FA}"/>
              </a:ext>
            </a:extLst>
          </p:cNvPr>
          <p:cNvSpPr txBox="1"/>
          <p:nvPr/>
        </p:nvSpPr>
        <p:spPr>
          <a:xfrm>
            <a:off x="2154507" y="20886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234DD-9332-448A-A88A-25FCAE4AC187}"/>
              </a:ext>
            </a:extLst>
          </p:cNvPr>
          <p:cNvSpPr txBox="1"/>
          <p:nvPr/>
        </p:nvSpPr>
        <p:spPr>
          <a:xfrm>
            <a:off x="3067340" y="2337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1F6AB-542A-4329-933B-766AACA27E92}"/>
              </a:ext>
            </a:extLst>
          </p:cNvPr>
          <p:cNvSpPr txBox="1"/>
          <p:nvPr/>
        </p:nvSpPr>
        <p:spPr>
          <a:xfrm>
            <a:off x="4060036" y="23092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C23545-08B0-46CF-A431-709F45C2CA8C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07864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77C-8514-4732-A297-C665EF6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5352"/>
            <a:ext cx="10515600" cy="1325563"/>
          </a:xfrm>
        </p:spPr>
        <p:txBody>
          <a:bodyPr/>
          <a:lstStyle/>
          <a:p>
            <a:r>
              <a:rPr lang="en-US" dirty="0"/>
              <a:t>Liberty v Prospect v Miner  v Flyway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BD2EBD8-68E6-4807-B1E2-FA15F469E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97251"/>
              </p:ext>
            </p:extLst>
          </p:nvPr>
        </p:nvGraphicFramePr>
        <p:xfrm>
          <a:off x="7097486" y="2658269"/>
          <a:ext cx="3538763" cy="1952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499">
                  <a:extLst>
                    <a:ext uri="{9D8B030D-6E8A-4147-A177-3AD203B41FA5}">
                      <a16:colId xmlns:a16="http://schemas.microsoft.com/office/drawing/2014/main" val="6008313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211371804"/>
                    </a:ext>
                  </a:extLst>
                </a:gridCol>
                <a:gridCol w="970632">
                  <a:extLst>
                    <a:ext uri="{9D8B030D-6E8A-4147-A177-3AD203B41FA5}">
                      <a16:colId xmlns:a16="http://schemas.microsoft.com/office/drawing/2014/main" val="8742343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Df SumsOfSqs MeanSqs F.Model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 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093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       3    3.7805 1.26016  9.0941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0.20452  0.001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731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       1    0.4823 0.48233  3.4808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0.02609  0.019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64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   2    2.4431 1.22156  8.8155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0.13217  0.001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727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 85   11.7784 0.13857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     91   18.4843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72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---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7752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87ABF4-3F66-4049-846A-A6DDC9A9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5" y="1353675"/>
            <a:ext cx="6209524" cy="52952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D5A4B-64AE-4122-8791-AED00C24DA72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4168634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58C-19AA-40B1-AE89-D745745F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591-58DC-40E5-9269-2B3C32CF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3" r="5195" b="14865"/>
          <a:stretch/>
        </p:blipFill>
        <p:spPr>
          <a:xfrm>
            <a:off x="759667" y="1097532"/>
            <a:ext cx="4873336" cy="321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D079-FE83-4D45-A0F5-A4D8EF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5" t="12526" r="3775" b="14171"/>
          <a:stretch/>
        </p:blipFill>
        <p:spPr>
          <a:xfrm>
            <a:off x="3758330" y="3969521"/>
            <a:ext cx="4220899" cy="2898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0AEDB-9053-4C70-845F-69626A2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3259" r="4494" b="9689"/>
          <a:stretch/>
        </p:blipFill>
        <p:spPr>
          <a:xfrm>
            <a:off x="6558999" y="1112266"/>
            <a:ext cx="4873337" cy="33528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</p:spTree>
    <p:extLst>
      <p:ext uri="{BB962C8B-B14F-4D97-AF65-F5344CB8AC3E}">
        <p14:creationId xmlns:p14="http://schemas.microsoft.com/office/powerpoint/2010/main" val="421773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213C35-1FF2-4A89-BCB0-64738B90CF23}"/>
              </a:ext>
            </a:extLst>
          </p:cNvPr>
          <p:cNvSpPr txBox="1">
            <a:spLocks/>
          </p:cNvSpPr>
          <p:nvPr/>
        </p:nvSpPr>
        <p:spPr>
          <a:xfrm>
            <a:off x="916730" y="445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Clams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259966-AFD8-4538-B968-07DE540270CD}"/>
              </a:ext>
            </a:extLst>
          </p:cNvPr>
          <p:cNvSpPr txBox="1">
            <a:spLocks/>
          </p:cNvSpPr>
          <p:nvPr/>
        </p:nvSpPr>
        <p:spPr>
          <a:xfrm>
            <a:off x="916730" y="-401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 v Flyway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1AF0-9F32-491A-9D24-14F51A43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6" y="2028504"/>
            <a:ext cx="4968671" cy="418374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043C2-8D40-41AC-BDB6-8E6072A2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758"/>
              </p:ext>
            </p:extLst>
          </p:nvPr>
        </p:nvGraphicFramePr>
        <p:xfrm>
          <a:off x="6611345" y="2775221"/>
          <a:ext cx="42672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5182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324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919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3894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46879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069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11470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9022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98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366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23171B-8315-4A88-9340-B65E20F88995}"/>
              </a:ext>
            </a:extLst>
          </p:cNvPr>
          <p:cNvSpPr txBox="1"/>
          <p:nvPr/>
        </p:nvSpPr>
        <p:spPr>
          <a:xfrm>
            <a:off x="6611345" y="2249410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Log(CPUE)~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C0867-AABA-4CAD-BB90-EC02B1CB567C}"/>
              </a:ext>
            </a:extLst>
          </p:cNvPr>
          <p:cNvSpPr txBox="1"/>
          <p:nvPr/>
        </p:nvSpPr>
        <p:spPr>
          <a:xfrm>
            <a:off x="1393903" y="31391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3289C-63F3-4E91-9479-820092593D3B}"/>
              </a:ext>
            </a:extLst>
          </p:cNvPr>
          <p:cNvSpPr txBox="1"/>
          <p:nvPr/>
        </p:nvSpPr>
        <p:spPr>
          <a:xfrm>
            <a:off x="2126167" y="462974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ED0C-7DCA-4FCD-90E9-A8F121F8681E}"/>
              </a:ext>
            </a:extLst>
          </p:cNvPr>
          <p:cNvSpPr txBox="1"/>
          <p:nvPr/>
        </p:nvSpPr>
        <p:spPr>
          <a:xfrm>
            <a:off x="3033549" y="4629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4F3B1-00E1-4EFF-9103-9087DFBE4DD5}"/>
              </a:ext>
            </a:extLst>
          </p:cNvPr>
          <p:cNvSpPr txBox="1"/>
          <p:nvPr/>
        </p:nvSpPr>
        <p:spPr>
          <a:xfrm>
            <a:off x="4029308" y="5295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E68E5DD-9E1C-4B30-A1E4-46A8E65F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95335"/>
              </p:ext>
            </p:extLst>
          </p:nvPr>
        </p:nvGraphicFramePr>
        <p:xfrm>
          <a:off x="6611345" y="4594855"/>
          <a:ext cx="3784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4096003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82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959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6605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1821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lwr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adj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575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Prospect-Liberty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1117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6778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Flyway-Liberty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803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Miner-Prospect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296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Flyway-Prospect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538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Flyway-Miner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7105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08084B4-090B-452A-9DEA-ABE1AC648E4F}"/>
              </a:ext>
            </a:extLst>
          </p:cNvPr>
          <p:cNvSpPr txBox="1"/>
          <p:nvPr/>
        </p:nvSpPr>
        <p:spPr>
          <a:xfrm>
            <a:off x="6518418" y="4142998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Tukey post-hoc</a:t>
            </a:r>
          </a:p>
        </p:txBody>
      </p:sp>
    </p:spTree>
    <p:extLst>
      <p:ext uri="{BB962C8B-B14F-4D97-AF65-F5344CB8AC3E}">
        <p14:creationId xmlns:p14="http://schemas.microsoft.com/office/powerpoint/2010/main" val="299701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Zooplankton blitz </a:t>
            </a:r>
            <a:br>
              <a:rPr lang="en-US" sz="2800" dirty="0"/>
            </a:br>
            <a:r>
              <a:rPr lang="en-US" sz="2800" dirty="0"/>
              <a:t>log(CPUE) ~ site +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83F31-0CFE-468B-8606-8913C556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4" b="9618"/>
          <a:stretch/>
        </p:blipFill>
        <p:spPr>
          <a:xfrm>
            <a:off x="5806871" y="1557028"/>
            <a:ext cx="4968671" cy="328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A0259-0126-4109-99AF-19AC2232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85" b="9087"/>
          <a:stretch/>
        </p:blipFill>
        <p:spPr>
          <a:xfrm>
            <a:off x="525968" y="1557028"/>
            <a:ext cx="4968671" cy="328961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A5A5F1-2B63-4BA3-8F3D-E9A5A883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88236"/>
              </p:ext>
            </p:extLst>
          </p:nvPr>
        </p:nvGraphicFramePr>
        <p:xfrm>
          <a:off x="3620429" y="5077427"/>
          <a:ext cx="565738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98">
                  <a:extLst>
                    <a:ext uri="{9D8B030D-6E8A-4147-A177-3AD203B41FA5}">
                      <a16:colId xmlns:a16="http://schemas.microsoft.com/office/drawing/2014/main" val="2821869216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710165574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3092226357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1033272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2345595866"/>
                    </a:ext>
                  </a:extLst>
                </a:gridCol>
                <a:gridCol w="1010248">
                  <a:extLst>
                    <a:ext uri="{9D8B030D-6E8A-4147-A177-3AD203B41FA5}">
                      <a16:colId xmlns:a16="http://schemas.microsoft.com/office/drawing/2014/main" val="71749087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zooplankton anova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750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 Sq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40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626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81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47730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20404868-6624-450A-8DEE-D866AB1FCC31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23589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64F9E-D36C-476C-92FE-79616FC6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1" y="1295399"/>
            <a:ext cx="5387857" cy="5411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9DBC3-A085-4EC2-A0CA-C006872B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5732"/>
            <a:ext cx="5190476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5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B04D-FD84-4698-9013-0A309F5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Zooplankton blitz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AF7E84-F6FC-4D56-AF3F-39E94284F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569" y="5691559"/>
          <a:ext cx="4876800" cy="107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297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7695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54020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575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9983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504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0994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6901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061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31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913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64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2689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469B74-9799-4F21-8ABA-A89790AF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49" y="3139720"/>
            <a:ext cx="3748142" cy="3156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CA40F-08C5-4671-943D-50A6368A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53" y="257810"/>
            <a:ext cx="3563666" cy="3000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94219-782C-4220-BE00-0CA6D317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3" y="1337128"/>
            <a:ext cx="4968671" cy="4183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37115-4438-4CE6-A995-79BE7A11F4E8}"/>
              </a:ext>
            </a:extLst>
          </p:cNvPr>
          <p:cNvSpPr txBox="1"/>
          <p:nvPr/>
        </p:nvSpPr>
        <p:spPr>
          <a:xfrm>
            <a:off x="7928517" y="196093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stress = 0.155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5A6C5B-13A5-4FA1-8646-A15A108D3290}"/>
              </a:ext>
            </a:extLst>
          </p:cNvPr>
          <p:cNvSpPr txBox="1">
            <a:spLocks/>
          </p:cNvSpPr>
          <p:nvPr/>
        </p:nvSpPr>
        <p:spPr>
          <a:xfrm>
            <a:off x="838200" y="-245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Liberty v Prospect v Miner</a:t>
            </a:r>
          </a:p>
        </p:txBody>
      </p:sp>
    </p:spTree>
    <p:extLst>
      <p:ext uri="{BB962C8B-B14F-4D97-AF65-F5344CB8AC3E}">
        <p14:creationId xmlns:p14="http://schemas.microsoft.com/office/powerpoint/2010/main" val="3794892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348"/>
            <a:ext cx="10515600" cy="1325563"/>
          </a:xfrm>
        </p:spPr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90E08-1135-4DBE-8DE5-6DFC1B783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3835" b="9765"/>
          <a:stretch/>
        </p:blipFill>
        <p:spPr>
          <a:xfrm>
            <a:off x="6778939" y="1641049"/>
            <a:ext cx="4653396" cy="326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E23A6-C368-4916-9C86-47D8E049A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7" r="5076" b="17712"/>
          <a:stretch/>
        </p:blipFill>
        <p:spPr>
          <a:xfrm>
            <a:off x="838200" y="4169229"/>
            <a:ext cx="4189783" cy="267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656D8-1202-492A-B1A3-99E6C7B0A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25" r="5262" b="18854"/>
          <a:stretch/>
        </p:blipFill>
        <p:spPr>
          <a:xfrm>
            <a:off x="187715" y="1432833"/>
            <a:ext cx="4682900" cy="283776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CF2D35-BEAB-4F2A-81C9-835F5BAE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93997"/>
              </p:ext>
            </p:extLst>
          </p:nvPr>
        </p:nvGraphicFramePr>
        <p:xfrm>
          <a:off x="5776685" y="5129893"/>
          <a:ext cx="614317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938">
                  <a:extLst>
                    <a:ext uri="{9D8B030D-6E8A-4147-A177-3AD203B41FA5}">
                      <a16:colId xmlns:a16="http://schemas.microsoft.com/office/drawing/2014/main" val="1297014904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453521653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319807172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227019595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2451170358"/>
                    </a:ext>
                  </a:extLst>
                </a:gridCol>
                <a:gridCol w="1386687">
                  <a:extLst>
                    <a:ext uri="{9D8B030D-6E8A-4147-A177-3AD203B41FA5}">
                      <a16:colId xmlns:a16="http://schemas.microsoft.com/office/drawing/2014/main" val="1151156339"/>
                    </a:ext>
                  </a:extLst>
                </a:gridCol>
                <a:gridCol w="715709">
                  <a:extLst>
                    <a:ext uri="{9D8B030D-6E8A-4147-A177-3AD203B41FA5}">
                      <a16:colId xmlns:a16="http://schemas.microsoft.com/office/drawing/2014/main" val="1838828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42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2.28E-08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0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2.38E-16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80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7207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859D48-D437-402E-9E4F-0BE7F6DD1265}"/>
              </a:ext>
            </a:extLst>
          </p:cNvPr>
          <p:cNvSpPr txBox="1"/>
          <p:nvPr/>
        </p:nvSpPr>
        <p:spPr>
          <a:xfrm>
            <a:off x="1219201" y="24342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3F8B-73CC-4FD2-AEAE-F7FE59A72C91}"/>
              </a:ext>
            </a:extLst>
          </p:cNvPr>
          <p:cNvSpPr txBox="1"/>
          <p:nvPr/>
        </p:nvSpPr>
        <p:spPr>
          <a:xfrm>
            <a:off x="2568403" y="2319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29909-E52E-48DF-AEC4-7972C9E6F91D}"/>
              </a:ext>
            </a:extLst>
          </p:cNvPr>
          <p:cNvSpPr txBox="1"/>
          <p:nvPr/>
        </p:nvSpPr>
        <p:spPr>
          <a:xfrm>
            <a:off x="3917605" y="26670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6EC5E-10E1-4BAB-A5CA-5B7776B78A9E}"/>
              </a:ext>
            </a:extLst>
          </p:cNvPr>
          <p:cNvSpPr txBox="1"/>
          <p:nvPr/>
        </p:nvSpPr>
        <p:spPr>
          <a:xfrm>
            <a:off x="1807030" y="5502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219B1-91C4-49DE-9485-B6B68F74BC1E}"/>
              </a:ext>
            </a:extLst>
          </p:cNvPr>
          <p:cNvSpPr txBox="1"/>
          <p:nvPr/>
        </p:nvSpPr>
        <p:spPr>
          <a:xfrm>
            <a:off x="2934718" y="5451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A5A41-D981-4034-89B1-F43DC9CA6160}"/>
              </a:ext>
            </a:extLst>
          </p:cNvPr>
          <p:cNvSpPr txBox="1"/>
          <p:nvPr/>
        </p:nvSpPr>
        <p:spPr>
          <a:xfrm>
            <a:off x="4235321" y="47556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8024C-E88A-43A9-8CE9-3D589F6B1757}"/>
              </a:ext>
            </a:extLst>
          </p:cNvPr>
          <p:cNvSpPr txBox="1"/>
          <p:nvPr/>
        </p:nvSpPr>
        <p:spPr>
          <a:xfrm>
            <a:off x="9105637" y="25041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7EC8E2-5C9F-425B-9575-488D721116C5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777724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C8A-71A2-48D7-BE15-CD3344D5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Browns v Winter v Broad Slough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18DC22-9EA9-4475-958E-CB94D6378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5180" y="2917250"/>
          <a:ext cx="523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30832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5654210"/>
                    </a:ext>
                  </a:extLst>
                </a:gridCol>
                <a:gridCol w="804291">
                  <a:extLst>
                    <a:ext uri="{9D8B030D-6E8A-4147-A177-3AD203B41FA5}">
                      <a16:colId xmlns:a16="http://schemas.microsoft.com/office/drawing/2014/main" val="1404224421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452978677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3017479191"/>
                    </a:ext>
                  </a:extLst>
                </a:gridCol>
                <a:gridCol w="834009">
                  <a:extLst>
                    <a:ext uri="{9D8B030D-6E8A-4147-A177-3AD203B41FA5}">
                      <a16:colId xmlns:a16="http://schemas.microsoft.com/office/drawing/2014/main" val="2041601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92404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Df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SumsOfSqs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MeanSqs</a:t>
                      </a:r>
                      <a:r>
                        <a:rPr lang="en-US" sz="1100" u="none" strike="noStrike" dirty="0">
                          <a:effectLst/>
                        </a:rPr>
                        <a:t> 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309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6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36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6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17.6435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80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24.4812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03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27320E-DF81-4DE2-93C3-EEA8CD21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591687"/>
            <a:ext cx="5953922" cy="50772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6CD966-A0C0-45AF-A86A-8AB7FD62C1D1}"/>
              </a:ext>
            </a:extLst>
          </p:cNvPr>
          <p:cNvSpPr txBox="1">
            <a:spLocks/>
          </p:cNvSpPr>
          <p:nvPr/>
        </p:nvSpPr>
        <p:spPr>
          <a:xfrm>
            <a:off x="838200" y="733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40FB-162F-48C8-A8FB-A1AC1D845987}"/>
              </a:ext>
            </a:extLst>
          </p:cNvPr>
          <p:cNvSpPr txBox="1"/>
          <p:nvPr/>
        </p:nvSpPr>
        <p:spPr>
          <a:xfrm>
            <a:off x="6512312" y="2152185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permanova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2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C4EC-A5AC-4558-991B-D4BF6FC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685C-8890-4914-9BBB-E4BE44CE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5F9D-3664-492B-AD0F-9D8AF928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1427" r="859" b="12067"/>
          <a:stretch/>
        </p:blipFill>
        <p:spPr>
          <a:xfrm>
            <a:off x="6096000" y="681037"/>
            <a:ext cx="5212220" cy="346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027A8-AC18-4BFB-A4B9-843D92F37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2" r="4195" b="13716"/>
          <a:stretch/>
        </p:blipFill>
        <p:spPr>
          <a:xfrm>
            <a:off x="1216867" y="794658"/>
            <a:ext cx="4258647" cy="284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F3523-A596-4849-836E-C2B45196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4" b="11557"/>
          <a:stretch/>
        </p:blipFill>
        <p:spPr>
          <a:xfrm>
            <a:off x="3774152" y="3853542"/>
            <a:ext cx="4552536" cy="29609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109452-E063-41A3-94F3-073C6C71C2BE}"/>
              </a:ext>
            </a:extLst>
          </p:cNvPr>
          <p:cNvSpPr txBox="1">
            <a:spLocks/>
          </p:cNvSpPr>
          <p:nvPr/>
        </p:nvSpPr>
        <p:spPr>
          <a:xfrm>
            <a:off x="1120204" y="-258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404752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97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598C2-1DC8-4EFC-B621-B93036458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97" r="4595" b="14024"/>
          <a:stretch/>
        </p:blipFill>
        <p:spPr>
          <a:xfrm>
            <a:off x="6757695" y="1306285"/>
            <a:ext cx="4856144" cy="31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B206-422C-43E2-BA29-FA6DF6850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6" b="12870"/>
          <a:stretch/>
        </p:blipFill>
        <p:spPr>
          <a:xfrm>
            <a:off x="302467" y="1509494"/>
            <a:ext cx="4400162" cy="279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08530-8191-47EA-89B0-692B84E39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" t="13877" r="3362" b="12955"/>
          <a:stretch/>
        </p:blipFill>
        <p:spPr>
          <a:xfrm>
            <a:off x="3035078" y="4299857"/>
            <a:ext cx="3582383" cy="23138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563C4-3D4E-4657-87A4-882D5679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07828"/>
              </p:ext>
            </p:extLst>
          </p:nvPr>
        </p:nvGraphicFramePr>
        <p:xfrm>
          <a:off x="6733872" y="4599215"/>
          <a:ext cx="5232400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841291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4948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27640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8622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95174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2590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43515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Sq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Pr(&gt;F)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77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189.09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94.54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targets2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112.56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&lt;0.001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65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43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Residuals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161.24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126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297464-7F56-4F4C-94FA-B66F00D4622C}"/>
              </a:ext>
            </a:extLst>
          </p:cNvPr>
          <p:cNvSpPr txBox="1"/>
          <p:nvPr/>
        </p:nvSpPr>
        <p:spPr>
          <a:xfrm>
            <a:off x="1371599" y="24834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1C4F6-23F5-4F62-8840-C840C78C550D}"/>
              </a:ext>
            </a:extLst>
          </p:cNvPr>
          <p:cNvSpPr txBox="1"/>
          <p:nvPr/>
        </p:nvSpPr>
        <p:spPr>
          <a:xfrm>
            <a:off x="2399132" y="2650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8FDE-D12D-4164-B248-FF33F82DD64D}"/>
              </a:ext>
            </a:extLst>
          </p:cNvPr>
          <p:cNvSpPr txBox="1"/>
          <p:nvPr/>
        </p:nvSpPr>
        <p:spPr>
          <a:xfrm>
            <a:off x="3639090" y="1937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A7834-5D67-4DFE-AB7B-F450825066B5}"/>
              </a:ext>
            </a:extLst>
          </p:cNvPr>
          <p:cNvSpPr txBox="1"/>
          <p:nvPr/>
        </p:nvSpPr>
        <p:spPr>
          <a:xfrm>
            <a:off x="10622124" y="19858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949A3-F3A9-4DC3-8350-F80DCA77E04E}"/>
              </a:ext>
            </a:extLst>
          </p:cNvPr>
          <p:cNvSpPr txBox="1"/>
          <p:nvPr/>
        </p:nvSpPr>
        <p:spPr>
          <a:xfrm>
            <a:off x="9191214" y="27200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A2012-B78A-4A33-B9D1-72B8BC39A0CB}"/>
              </a:ext>
            </a:extLst>
          </p:cNvPr>
          <p:cNvSpPr txBox="1"/>
          <p:nvPr/>
        </p:nvSpPr>
        <p:spPr>
          <a:xfrm>
            <a:off x="7880394" y="2205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E0FAA-0C21-4CFA-98A3-01CFEF217C59}"/>
              </a:ext>
            </a:extLst>
          </p:cNvPr>
          <p:cNvSpPr txBox="1"/>
          <p:nvPr/>
        </p:nvSpPr>
        <p:spPr>
          <a:xfrm>
            <a:off x="4762122" y="4908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E6DB74-E9BF-4E77-9DD5-412A06C49137}"/>
              </a:ext>
            </a:extLst>
          </p:cNvPr>
          <p:cNvSpPr txBox="1">
            <a:spLocks/>
          </p:cNvSpPr>
          <p:nvPr/>
        </p:nvSpPr>
        <p:spPr>
          <a:xfrm>
            <a:off x="930633" y="543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518572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81" y="-134724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E7A75-D78F-41E1-B976-A81522F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1" y="1308208"/>
            <a:ext cx="6209524" cy="529523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46704-4610-4DC0-ADB1-2390E79D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2729"/>
              </p:ext>
            </p:extLst>
          </p:nvPr>
        </p:nvGraphicFramePr>
        <p:xfrm>
          <a:off x="6602819" y="2098202"/>
          <a:ext cx="5186108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658">
                  <a:extLst>
                    <a:ext uri="{9D8B030D-6E8A-4147-A177-3AD203B41FA5}">
                      <a16:colId xmlns:a16="http://schemas.microsoft.com/office/drawing/2014/main" val="4291990390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488429961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2132844249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524687104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110395626"/>
                    </a:ext>
                  </a:extLst>
                </a:gridCol>
                <a:gridCol w="1048496">
                  <a:extLst>
                    <a:ext uri="{9D8B030D-6E8A-4147-A177-3AD203B41FA5}">
                      <a16:colId xmlns:a16="http://schemas.microsoft.com/office/drawing/2014/main" val="35677874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4036018316"/>
                    </a:ext>
                  </a:extLst>
                </a:gridCol>
                <a:gridCol w="541159">
                  <a:extLst>
                    <a:ext uri="{9D8B030D-6E8A-4147-A177-3AD203B41FA5}">
                      <a16:colId xmlns:a16="http://schemas.microsoft.com/office/drawing/2014/main" val="3711461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SumsOfSqs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MeanSqs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670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430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408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targets2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77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Residuals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005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65331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F9BB82-63F7-4B9B-B336-12950D16B586}"/>
              </a:ext>
            </a:extLst>
          </p:cNvPr>
          <p:cNvSpPr txBox="1">
            <a:spLocks/>
          </p:cNvSpPr>
          <p:nvPr/>
        </p:nvSpPr>
        <p:spPr>
          <a:xfrm>
            <a:off x="672581" y="31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3384241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40B-3F0D-4A4C-A893-E6397D3B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6" y="-207933"/>
            <a:ext cx="10515600" cy="1325563"/>
          </a:xfrm>
        </p:spPr>
        <p:txBody>
          <a:bodyPr/>
          <a:lstStyle/>
          <a:p>
            <a:r>
              <a:rPr lang="en-US" dirty="0"/>
              <a:t>Grizzly v </a:t>
            </a:r>
            <a:r>
              <a:rPr lang="en-US" dirty="0" err="1"/>
              <a:t>Ryer</a:t>
            </a:r>
            <a:r>
              <a:rPr lang="en-US" dirty="0"/>
              <a:t> v Tule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72B93-B522-428F-92DA-48BD1E68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8"/>
          <a:stretch/>
        </p:blipFill>
        <p:spPr>
          <a:xfrm>
            <a:off x="204496" y="1186543"/>
            <a:ext cx="4225991" cy="315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8939A-D2F8-4F7A-A202-7491584A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26" y="0"/>
            <a:ext cx="5096848" cy="434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176D-D6FE-40BD-924A-B459C591A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18" r="5024"/>
          <a:stretch/>
        </p:blipFill>
        <p:spPr>
          <a:xfrm>
            <a:off x="3254830" y="3560823"/>
            <a:ext cx="4550228" cy="3549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73421F-F99D-4B40-810B-6511D6627D58}"/>
              </a:ext>
            </a:extLst>
          </p:cNvPr>
          <p:cNvSpPr txBox="1">
            <a:spLocks/>
          </p:cNvSpPr>
          <p:nvPr/>
        </p:nvSpPr>
        <p:spPr>
          <a:xfrm>
            <a:off x="584945" y="253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Macroinvert</a:t>
            </a:r>
            <a:r>
              <a:rPr lang="en-US" sz="2800" dirty="0"/>
              <a:t> blitz</a:t>
            </a:r>
          </a:p>
        </p:txBody>
      </p:sp>
    </p:spTree>
    <p:extLst>
      <p:ext uri="{BB962C8B-B14F-4D97-AF65-F5344CB8AC3E}">
        <p14:creationId xmlns:p14="http://schemas.microsoft.com/office/powerpoint/2010/main" val="198720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DA786-A942-4B95-A931-FCD6BEFA6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7" r="4158"/>
          <a:stretch/>
        </p:blipFill>
        <p:spPr>
          <a:xfrm>
            <a:off x="6335486" y="1708685"/>
            <a:ext cx="5719098" cy="458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642034-FB28-4D78-8CC0-050805E17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0" r="4791"/>
          <a:stretch/>
        </p:blipFill>
        <p:spPr>
          <a:xfrm>
            <a:off x="1109381" y="1708685"/>
            <a:ext cx="4857425" cy="4255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04875-1DA4-4C5C-94CB-10F7F46EA6D8}"/>
              </a:ext>
            </a:extLst>
          </p:cNvPr>
          <p:cNvSpPr txBox="1"/>
          <p:nvPr/>
        </p:nvSpPr>
        <p:spPr>
          <a:xfrm>
            <a:off x="664029" y="6531429"/>
            <a:ext cx="414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“other” habitat was filamentous algae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FAB35-9FD5-47DF-A0E3-F5612A402512}"/>
              </a:ext>
            </a:extLst>
          </p:cNvPr>
          <p:cNvSpPr txBox="1"/>
          <p:nvPr/>
        </p:nvSpPr>
        <p:spPr>
          <a:xfrm>
            <a:off x="2569028" y="1339353"/>
            <a:ext cx="14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2BE99-3F6D-4C13-8863-6E88088FCC04}"/>
              </a:ext>
            </a:extLst>
          </p:cNvPr>
          <p:cNvSpPr txBox="1"/>
          <p:nvPr/>
        </p:nvSpPr>
        <p:spPr>
          <a:xfrm>
            <a:off x="8567057" y="1373917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taxonomic groups</a:t>
            </a:r>
          </a:p>
        </p:txBody>
      </p:sp>
    </p:spTree>
    <p:extLst>
      <p:ext uri="{BB962C8B-B14F-4D97-AF65-F5344CB8AC3E}">
        <p14:creationId xmlns:p14="http://schemas.microsoft.com/office/powerpoint/2010/main" val="67671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A313C4-C5C1-4CB5-A4F8-E3BAE14D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38957"/>
              </p:ext>
            </p:extLst>
          </p:nvPr>
        </p:nvGraphicFramePr>
        <p:xfrm>
          <a:off x="391886" y="1389290"/>
          <a:ext cx="10961914" cy="7242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744">
                  <a:extLst>
                    <a:ext uri="{9D8B030D-6E8A-4147-A177-3AD203B41FA5}">
                      <a16:colId xmlns:a16="http://schemas.microsoft.com/office/drawing/2014/main" val="3861171863"/>
                    </a:ext>
                  </a:extLst>
                </a:gridCol>
                <a:gridCol w="1854210">
                  <a:extLst>
                    <a:ext uri="{9D8B030D-6E8A-4147-A177-3AD203B41FA5}">
                      <a16:colId xmlns:a16="http://schemas.microsoft.com/office/drawing/2014/main" val="1507703354"/>
                    </a:ext>
                  </a:extLst>
                </a:gridCol>
                <a:gridCol w="1655546">
                  <a:extLst>
                    <a:ext uri="{9D8B030D-6E8A-4147-A177-3AD203B41FA5}">
                      <a16:colId xmlns:a16="http://schemas.microsoft.com/office/drawing/2014/main" val="2075440240"/>
                    </a:ext>
                  </a:extLst>
                </a:gridCol>
                <a:gridCol w="1456880">
                  <a:extLst>
                    <a:ext uri="{9D8B030D-6E8A-4147-A177-3AD203B41FA5}">
                      <a16:colId xmlns:a16="http://schemas.microsoft.com/office/drawing/2014/main" val="976309892"/>
                    </a:ext>
                  </a:extLst>
                </a:gridCol>
                <a:gridCol w="1465708">
                  <a:extLst>
                    <a:ext uri="{9D8B030D-6E8A-4147-A177-3AD203B41FA5}">
                      <a16:colId xmlns:a16="http://schemas.microsoft.com/office/drawing/2014/main" val="1598652090"/>
                    </a:ext>
                  </a:extLst>
                </a:gridCol>
                <a:gridCol w="1907186">
                  <a:extLst>
                    <a:ext uri="{9D8B030D-6E8A-4147-A177-3AD203B41FA5}">
                      <a16:colId xmlns:a16="http://schemas.microsoft.com/office/drawing/2014/main" val="2015745832"/>
                    </a:ext>
                  </a:extLst>
                </a:gridCol>
                <a:gridCol w="847640">
                  <a:extLst>
                    <a:ext uri="{9D8B030D-6E8A-4147-A177-3AD203B41FA5}">
                      <a16:colId xmlns:a16="http://schemas.microsoft.com/office/drawing/2014/main" val="3897045360"/>
                    </a:ext>
                  </a:extLst>
                </a:gridCol>
              </a:tblGrid>
              <a:tr h="12576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Associations between species and habitat types at Liberty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924836634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psidak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28074302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Achnanthidium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sp.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6508686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Cryptomonas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36062950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Cyclotella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79585001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72925575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Teleaulax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0.019851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407895682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Gomphonema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0.058663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60202020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Rhoicosphenia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0.13282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023388023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Cocconeis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0.150653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868160024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Monoraphidium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arcuatum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0.300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0.16821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94790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Diploneis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0.185494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84564167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Aulacoseira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0.202506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57755287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Nitzschia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0.251948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210736544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Biddulphia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0.267906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888869459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Oscillatoria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0.283607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13937976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Amphora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0.31425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46976553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Leptolyngbya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0.358359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18974557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Synedra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0.358359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37079925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Navicula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0.386559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754999875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Melosira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0.427102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312392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Pandorina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0.547878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847742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Tetraspora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0.558805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34386036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Cymbella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0.600544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414302413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Surirella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0.600544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557489126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Epithemia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0.657512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535584579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Ochromonas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0.657512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835564438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Encyonema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0.666378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89922407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Fragilaria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SAV/FAV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0.691947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077607180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Tychonema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0.804437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28974429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Stephanodiscus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Benthic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0.815938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760236291"/>
                  </a:ext>
                </a:extLst>
              </a:tr>
              <a:tr h="125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Microcystis sp.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288" marR="6288" marT="628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Pelagic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0.856946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98405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7B0-ABA1-43BA-B8D0-1FB9668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Phytoplankton – Liberty habitats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199C1-576F-4336-B441-54EDB7C23AD5}"/>
              </a:ext>
            </a:extLst>
          </p:cNvPr>
          <p:cNvSpPr txBox="1"/>
          <p:nvPr/>
        </p:nvSpPr>
        <p:spPr>
          <a:xfrm>
            <a:off x="1012371" y="2035629"/>
            <a:ext cx="654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 to see if I can map other samples onto the Liberty NMDS to see where they fall in the benthic/pelagic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run some </a:t>
            </a:r>
            <a:r>
              <a:rPr lang="en-US" dirty="0" err="1"/>
              <a:t>PerMANOVAs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9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20D-C5F9-48A2-97DD-94A5D0C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Decker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AD8A4-985D-4EAD-BCBF-3CB4A0A1D8C3}"/>
              </a:ext>
            </a:extLst>
          </p:cNvPr>
          <p:cNvSpPr txBox="1"/>
          <p:nvPr/>
        </p:nvSpPr>
        <p:spPr>
          <a:xfrm>
            <a:off x="1127051" y="1945758"/>
            <a:ext cx="4509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need to grab updated salmon and smelt data</a:t>
            </a:r>
          </a:p>
          <a:p>
            <a:r>
              <a:rPr lang="en-US" dirty="0"/>
              <a:t>I need to zooplankton data too.</a:t>
            </a:r>
          </a:p>
          <a:p>
            <a:r>
              <a:rPr lang="en-US" dirty="0"/>
              <a:t>Compare to EMP</a:t>
            </a:r>
          </a:p>
          <a:p>
            <a:r>
              <a:rPr lang="en-US" dirty="0"/>
              <a:t>Compare to flow.</a:t>
            </a:r>
          </a:p>
        </p:txBody>
      </p:sp>
    </p:spTree>
    <p:extLst>
      <p:ext uri="{BB962C8B-B14F-4D97-AF65-F5344CB8AC3E}">
        <p14:creationId xmlns:p14="http://schemas.microsoft.com/office/powerpoint/2010/main" val="394511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2376</Words>
  <Application>Microsoft Office PowerPoint</Application>
  <PresentationFormat>Widescreen</PresentationFormat>
  <Paragraphs>1292</Paragraphs>
  <Slides>56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Lucida Console</vt:lpstr>
      <vt:lpstr>Office Theme</vt:lpstr>
      <vt:lpstr>1_Office Theme</vt:lpstr>
      <vt:lpstr>2018 report figures/stats</vt:lpstr>
      <vt:lpstr>Phytoplankton – community composition by site</vt:lpstr>
      <vt:lpstr>Association between CHL and cell counts</vt:lpstr>
      <vt:lpstr>PowerPoint Presentation</vt:lpstr>
      <vt:lpstr>Phytoplankton – Liberty habitats</vt:lpstr>
      <vt:lpstr>Phytoplankton – Liberty habitats</vt:lpstr>
      <vt:lpstr>Phytoplankton – Liberty habitats</vt:lpstr>
      <vt:lpstr>Phytoplankton – Liberty habitats</vt:lpstr>
      <vt:lpstr>Decker Time series</vt:lpstr>
      <vt:lpstr>Decker Time series</vt:lpstr>
      <vt:lpstr>Decker Time series</vt:lpstr>
      <vt:lpstr>Channel/shallow time series</vt:lpstr>
      <vt:lpstr>Channel/shallow time series - mysids</vt:lpstr>
      <vt:lpstr>Channel/shallow time series - mysids</vt:lpstr>
      <vt:lpstr>Channel/shallow time series - mysids</vt:lpstr>
      <vt:lpstr>Channel/shallow time series - mysids</vt:lpstr>
      <vt:lpstr>Macroinvertebrate blitz, total CPUE </vt:lpstr>
      <vt:lpstr>CPUE –log transformed</vt:lpstr>
      <vt:lpstr>CPUE – both years together</vt:lpstr>
      <vt:lpstr>CPUE – log-transformed</vt:lpstr>
      <vt:lpstr>Macroinvert blitz GLMM</vt:lpstr>
      <vt:lpstr>Macroinvert blitz</vt:lpstr>
      <vt:lpstr>Macroinverts Multivariates</vt:lpstr>
      <vt:lpstr>NMDS issues</vt:lpstr>
      <vt:lpstr>Clams</vt:lpstr>
      <vt:lpstr>Clam logCPUE</vt:lpstr>
      <vt:lpstr>Clams</vt:lpstr>
      <vt:lpstr>Spring versus Fall – macroinverts CPUE</vt:lpstr>
      <vt:lpstr>Log-transformed CPUE</vt:lpstr>
      <vt:lpstr>Spring versus Fall - macroinverts</vt:lpstr>
      <vt:lpstr>Spring v Fall multivariates</vt:lpstr>
      <vt:lpstr>Spring v Fall PErmanova</vt:lpstr>
      <vt:lpstr>Zooplankton CPUE – spring blitz</vt:lpstr>
      <vt:lpstr>Zooplankton log cpue</vt:lpstr>
      <vt:lpstr>PowerPoint Presentation</vt:lpstr>
      <vt:lpstr>Zooplankton</vt:lpstr>
      <vt:lpstr>Zooplankton Permanova</vt:lpstr>
      <vt:lpstr>Pairwise comparisons</vt:lpstr>
      <vt:lpstr>Stacy’s v Decker v Horseshoe bend</vt:lpstr>
      <vt:lpstr>PERMANOVA</vt:lpstr>
      <vt:lpstr>NMDS</vt:lpstr>
      <vt:lpstr>Clams</vt:lpstr>
      <vt:lpstr>Zooplankton log(CPUE)~ site + year</vt:lpstr>
      <vt:lpstr>Zooplankton blitz  Permanova and NMDS</vt:lpstr>
      <vt:lpstr>Liberty v Prospect v Miner  v Flyway</vt:lpstr>
      <vt:lpstr>Liberty v Prospect v Miner  v Flyway</vt:lpstr>
      <vt:lpstr>PowerPoint Presentation</vt:lpstr>
      <vt:lpstr>PowerPoint Presentation</vt:lpstr>
      <vt:lpstr>Zooplankton blitz  log(CPUE) ~ site + year</vt:lpstr>
      <vt:lpstr>Zooplankton blitz</vt:lpstr>
      <vt:lpstr>Browns v Winter v Broad Slough</vt:lpstr>
      <vt:lpstr>Browns v Winter v Broad Slough</vt:lpstr>
      <vt:lpstr>PowerPoint Presentation</vt:lpstr>
      <vt:lpstr>Grizzly v Ryer v Tule Red</vt:lpstr>
      <vt:lpstr>Grizzly v Ryer v Tule Red</vt:lpstr>
      <vt:lpstr>Grizzly v Ryer v Tule 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report figures</dc:title>
  <dc:creator>Hartman, Rosemary@Wildlife</dc:creator>
  <cp:lastModifiedBy>Hartman, Rosemary@Wildlife</cp:lastModifiedBy>
  <cp:revision>66</cp:revision>
  <dcterms:created xsi:type="dcterms:W3CDTF">2019-04-23T16:49:43Z</dcterms:created>
  <dcterms:modified xsi:type="dcterms:W3CDTF">2019-05-08T19:03:55Z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Owner">
    <vt:lpwstr>Rosemary.Hartman@wildlife.ca.gov</vt:lpwstr>
  </property>
  <property fmtid="{D5CDD505-2E9C-101B-9397-08002B2CF9AE}" pid="5" name="MSIP_Label_6e685f86-ed8d-482b-be3a-2b7af73f9b7f_SetDate">
    <vt:lpwstr>2019-04-23T17:46:13.9144014Z</vt:lpwstr>
  </property>
  <property fmtid="{D5CDD505-2E9C-101B-9397-08002B2CF9AE}" pid="6" name="MSIP_Label_6e685f86-ed8d-482b-be3a-2b7af73f9b7f_Name">
    <vt:lpwstr>General</vt:lpwstr>
  </property>
  <property fmtid="{D5CDD505-2E9C-101B-9397-08002B2CF9AE}" pid="7" name="MSIP_Label_6e685f86-ed8d-482b-be3a-2b7af73f9b7f_Application">
    <vt:lpwstr>Microsoft Azure Information Protection</vt:lpwstr>
  </property>
  <property fmtid="{D5CDD505-2E9C-101B-9397-08002B2CF9AE}" pid="8" name="MSIP_Label_6e685f86-ed8d-482b-be3a-2b7af73f9b7f_Extended_MSFT_Method">
    <vt:lpwstr>Automatic</vt:lpwstr>
  </property>
  <property fmtid="{D5CDD505-2E9C-101B-9397-08002B2CF9AE}" pid="9" name="Sensitivity">
    <vt:lpwstr>General</vt:lpwstr>
  </property>
</Properties>
</file>