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8" r:id="rId8"/>
    <p:sldId id="269" r:id="rId9"/>
    <p:sldId id="260" r:id="rId10"/>
    <p:sldId id="261" r:id="rId11"/>
    <p:sldId id="262" r:id="rId12"/>
    <p:sldId id="263" r:id="rId13"/>
    <p:sldId id="270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2" d="100"/>
          <a:sy n="92" d="100"/>
        </p:scale>
        <p:origin x="1701" y="14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3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2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1173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87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9943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44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8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5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5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5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7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7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3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4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1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nextmove.org/profile/summary/19-1042.0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churchforstarvingartists.blog/2011/09/14/saying-thank-you-clergy-edition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nonsa.pl/wiki/Proble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52AC6B-0FFD-D9D4-169B-727186BCB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" y="998652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Waterborne Disease Prediction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845377"/>
            <a:ext cx="5762563" cy="92182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ptos" panose="020B0004020202020204" pitchFamily="34" charset="0"/>
              </a:rPr>
              <a:t>PRESENTED BY : DA - 14</a:t>
            </a:r>
            <a:endParaRPr sz="2400" b="1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" name="Freeform 15">
            <a:extLst>
              <a:ext uri="{FF2B5EF4-FFF2-40B4-BE49-F238E27FC236}">
                <a16:creationId xmlns:a16="http://schemas.microsoft.com/office/drawing/2014/main" id="{E140C56E-4410-103B-B2CC-2A74DDA31AA2}"/>
              </a:ext>
            </a:extLst>
          </p:cNvPr>
          <p:cNvSpPr/>
          <p:nvPr/>
        </p:nvSpPr>
        <p:spPr>
          <a:xfrm>
            <a:off x="-137117" y="886228"/>
            <a:ext cx="1739673" cy="1489436"/>
          </a:xfrm>
          <a:custGeom>
            <a:avLst/>
            <a:gdLst/>
            <a:ahLst/>
            <a:cxnLst/>
            <a:rect l="l" t="t" r="r" b="b"/>
            <a:pathLst>
              <a:path w="1217177" h="1123212">
                <a:moveTo>
                  <a:pt x="0" y="0"/>
                </a:moveTo>
                <a:lnTo>
                  <a:pt x="1217177" y="0"/>
                </a:lnTo>
                <a:lnTo>
                  <a:pt x="1217177" y="1123212"/>
                </a:lnTo>
                <a:lnTo>
                  <a:pt x="0" y="11232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6865" t="-163093" r="-187297" b="-25073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382B7-8815-9845-A214-D96EB25F8490}"/>
              </a:ext>
            </a:extLst>
          </p:cNvPr>
          <p:cNvSpPr txBox="1"/>
          <p:nvPr/>
        </p:nvSpPr>
        <p:spPr>
          <a:xfrm>
            <a:off x="7475456" y="1367634"/>
            <a:ext cx="1564849" cy="804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895"/>
              </a:lnSpc>
            </a:pPr>
            <a:r>
              <a:rPr lang="en-US" sz="1600" b="1" dirty="0" err="1">
                <a:solidFill>
                  <a:srgbClr val="000000"/>
                </a:solidFill>
                <a:latin typeface="+mj-lt"/>
                <a:ea typeface="Poppins Bold"/>
                <a:cs typeface="Poppins Bold"/>
                <a:sym typeface="Poppins Bold"/>
              </a:rPr>
              <a:t>DataVerse</a:t>
            </a:r>
            <a:endParaRPr lang="en-US" sz="1600" b="1" dirty="0">
              <a:solidFill>
                <a:srgbClr val="000000"/>
              </a:solidFill>
              <a:latin typeface="+mj-lt"/>
              <a:ea typeface="Poppins Bold"/>
              <a:cs typeface="Poppins Bold"/>
              <a:sym typeface="Poppins Bold"/>
            </a:endParaRPr>
          </a:p>
          <a:p>
            <a:pPr algn="l">
              <a:lnSpc>
                <a:spcPts val="2895"/>
              </a:lnSpc>
            </a:pPr>
            <a:r>
              <a:rPr lang="en-US" sz="1600" b="1" dirty="0">
                <a:solidFill>
                  <a:srgbClr val="000000"/>
                </a:solidFill>
                <a:latin typeface="+mj-lt"/>
                <a:ea typeface="Poppins Bold"/>
                <a:cs typeface="Poppins Bold"/>
                <a:sym typeface="Poppins Bold"/>
              </a:rPr>
              <a:t>Africa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865" y="702298"/>
            <a:ext cx="7704667" cy="1484721"/>
          </a:xfrm>
        </p:spPr>
        <p:txBody>
          <a:bodyPr/>
          <a:lstStyle/>
          <a:p>
            <a:r>
              <a:rPr b="1" dirty="0"/>
              <a:t>Regression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865" y="1682686"/>
            <a:ext cx="7704667" cy="4180785"/>
          </a:xfrm>
        </p:spPr>
        <p:txBody>
          <a:bodyPr>
            <a:normAutofit/>
          </a:bodyPr>
          <a:lstStyle/>
          <a:p>
            <a:r>
              <a:rPr sz="2800" b="1" dirty="0">
                <a:solidFill>
                  <a:schemeClr val="accent1"/>
                </a:solidFill>
              </a:rPr>
              <a:t>Linear Regression: </a:t>
            </a:r>
            <a:r>
              <a:rPr sz="2800" dirty="0">
                <a:solidFill>
                  <a:schemeClr val="accent1"/>
                </a:solidFill>
              </a:rPr>
              <a:t>MSE=10.99, R²=0.694</a:t>
            </a:r>
          </a:p>
          <a:p>
            <a:r>
              <a:rPr sz="2800" b="1" dirty="0">
                <a:solidFill>
                  <a:schemeClr val="accent1"/>
                </a:solidFill>
              </a:rPr>
              <a:t>Random Forest: </a:t>
            </a:r>
            <a:r>
              <a:rPr sz="2800" dirty="0">
                <a:solidFill>
                  <a:schemeClr val="accent1"/>
                </a:solidFill>
              </a:rPr>
              <a:t>MSE=12.41, R²=0.655</a:t>
            </a:r>
          </a:p>
          <a:p>
            <a:r>
              <a:rPr sz="2800" b="1" dirty="0" err="1">
                <a:solidFill>
                  <a:schemeClr val="accent1"/>
                </a:solidFill>
              </a:rPr>
              <a:t>XGBoost</a:t>
            </a:r>
            <a:r>
              <a:rPr sz="2800" b="1" dirty="0">
                <a:solidFill>
                  <a:schemeClr val="accent1"/>
                </a:solidFill>
              </a:rPr>
              <a:t>: </a:t>
            </a:r>
            <a:r>
              <a:rPr sz="2800" dirty="0">
                <a:solidFill>
                  <a:schemeClr val="accent1"/>
                </a:solidFill>
              </a:rPr>
              <a:t>MSE=11.73, R²=0.674</a:t>
            </a:r>
          </a:p>
          <a:p>
            <a:r>
              <a:rPr sz="2800" b="1" dirty="0">
                <a:solidFill>
                  <a:schemeClr val="accent1"/>
                </a:solidFill>
              </a:rPr>
              <a:t>LSTM: </a:t>
            </a:r>
            <a:r>
              <a:rPr sz="2800" dirty="0">
                <a:solidFill>
                  <a:schemeClr val="accent1"/>
                </a:solidFill>
              </a:rPr>
              <a:t>MSE=17836.80, R²=0.674</a:t>
            </a:r>
          </a:p>
        </p:txBody>
      </p:sp>
      <p:sp>
        <p:nvSpPr>
          <p:cNvPr id="4" name="Freeform 15">
            <a:extLst>
              <a:ext uri="{FF2B5EF4-FFF2-40B4-BE49-F238E27FC236}">
                <a16:creationId xmlns:a16="http://schemas.microsoft.com/office/drawing/2014/main" id="{27496B01-4A9E-2372-72E3-ECF192462D0B}"/>
              </a:ext>
            </a:extLst>
          </p:cNvPr>
          <p:cNvSpPr/>
          <p:nvPr/>
        </p:nvSpPr>
        <p:spPr>
          <a:xfrm>
            <a:off x="-94268" y="-155542"/>
            <a:ext cx="1291472" cy="1225486"/>
          </a:xfrm>
          <a:custGeom>
            <a:avLst/>
            <a:gdLst/>
            <a:ahLst/>
            <a:cxnLst/>
            <a:rect l="l" t="t" r="r" b="b"/>
            <a:pathLst>
              <a:path w="1217177" h="1123212">
                <a:moveTo>
                  <a:pt x="0" y="0"/>
                </a:moveTo>
                <a:lnTo>
                  <a:pt x="1217177" y="0"/>
                </a:lnTo>
                <a:lnTo>
                  <a:pt x="1217177" y="1123212"/>
                </a:lnTo>
                <a:lnTo>
                  <a:pt x="0" y="112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6865" t="-163093" r="-187297" b="-250736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703868"/>
            <a:ext cx="6347713" cy="1320800"/>
          </a:xfrm>
        </p:spPr>
        <p:txBody>
          <a:bodyPr/>
          <a:lstStyle/>
          <a:p>
            <a:r>
              <a:rPr b="1" dirty="0"/>
              <a:t>Classification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23068"/>
            <a:ext cx="7704667" cy="4006392"/>
          </a:xfrm>
        </p:spPr>
        <p:txBody>
          <a:bodyPr>
            <a:normAutofit/>
          </a:bodyPr>
          <a:lstStyle/>
          <a:p>
            <a:r>
              <a:rPr sz="2000" b="1" dirty="0">
                <a:solidFill>
                  <a:schemeClr val="accent1"/>
                </a:solidFill>
              </a:rPr>
              <a:t>Logistic Regression: </a:t>
            </a:r>
            <a:endParaRPr lang="en-US" sz="20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  </a:t>
            </a:r>
            <a:r>
              <a:rPr sz="2000" dirty="0">
                <a:solidFill>
                  <a:schemeClr val="accent1"/>
                </a:solidFill>
              </a:rPr>
              <a:t>Accuracy=0.78, Macro F1=0.72, Weighted F1=0.77</a:t>
            </a:r>
          </a:p>
          <a:p>
            <a:r>
              <a:rPr sz="2000" b="1" dirty="0">
                <a:solidFill>
                  <a:schemeClr val="accent1"/>
                </a:solidFill>
              </a:rPr>
              <a:t>Random Forest Classifier:</a:t>
            </a:r>
            <a:endParaRPr lang="en-US" sz="20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  </a:t>
            </a:r>
            <a:r>
              <a:rPr sz="2000" dirty="0">
                <a:solidFill>
                  <a:schemeClr val="accent1"/>
                </a:solidFill>
              </a:rPr>
              <a:t>Accuracy=0.76, Macro F1=0.72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  </a:t>
            </a:r>
            <a:r>
              <a:rPr sz="2000" dirty="0">
                <a:solidFill>
                  <a:schemeClr val="accent1"/>
                </a:solidFill>
              </a:rPr>
              <a:t>Precision: High=0.83, Low=0.75, Medium=0.56</a:t>
            </a:r>
          </a:p>
          <a:p>
            <a:r>
              <a:rPr sz="2000" b="1" dirty="0" err="1">
                <a:solidFill>
                  <a:schemeClr val="accent1"/>
                </a:solidFill>
              </a:rPr>
              <a:t>XGBoost</a:t>
            </a:r>
            <a:r>
              <a:rPr sz="2000" b="1" dirty="0">
                <a:solidFill>
                  <a:schemeClr val="accent1"/>
                </a:solidFill>
              </a:rPr>
              <a:t> Classifier: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 </a:t>
            </a:r>
            <a:r>
              <a:rPr sz="2000" dirty="0">
                <a:solidFill>
                  <a:schemeClr val="accent1"/>
                </a:solidFill>
              </a:rPr>
              <a:t>Accuracy=0.76, Macro F1=0.72</a:t>
            </a: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 Precision: High=0.84, Low=0.76, Medium=0.56</a:t>
            </a:r>
          </a:p>
        </p:txBody>
      </p:sp>
      <p:sp>
        <p:nvSpPr>
          <p:cNvPr id="4" name="Freeform 15">
            <a:extLst>
              <a:ext uri="{FF2B5EF4-FFF2-40B4-BE49-F238E27FC236}">
                <a16:creationId xmlns:a16="http://schemas.microsoft.com/office/drawing/2014/main" id="{C74C868C-2343-2B03-E500-8F4698F8A43F}"/>
              </a:ext>
            </a:extLst>
          </p:cNvPr>
          <p:cNvSpPr/>
          <p:nvPr/>
        </p:nvSpPr>
        <p:spPr>
          <a:xfrm>
            <a:off x="-84842" y="-75415"/>
            <a:ext cx="1291472" cy="1225486"/>
          </a:xfrm>
          <a:custGeom>
            <a:avLst/>
            <a:gdLst/>
            <a:ahLst/>
            <a:cxnLst/>
            <a:rect l="l" t="t" r="r" b="b"/>
            <a:pathLst>
              <a:path w="1217177" h="1123212">
                <a:moveTo>
                  <a:pt x="0" y="0"/>
                </a:moveTo>
                <a:lnTo>
                  <a:pt x="1217177" y="0"/>
                </a:lnTo>
                <a:lnTo>
                  <a:pt x="1217177" y="1123212"/>
                </a:lnTo>
                <a:lnTo>
                  <a:pt x="0" y="112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6865" t="-163093" r="-187297" b="-250736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829036"/>
            <a:ext cx="6347713" cy="1320800"/>
          </a:xfrm>
        </p:spPr>
        <p:txBody>
          <a:bodyPr/>
          <a:lstStyle/>
          <a:p>
            <a:r>
              <a:rPr b="1" dirty="0"/>
              <a:t>Policy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041" y="1753386"/>
            <a:ext cx="7704667" cy="445887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1"/>
                </a:solidFill>
                <a:cs typeface="Calibri" panose="020F0502020204030204" pitchFamily="34" charset="0"/>
              </a:rPr>
              <a:t>Invest in sensors and IoT solutions for continuous water quality tracking in high-risk communities.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/>
              </a:solidFill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1"/>
                </a:solidFill>
                <a:cs typeface="Calibri" panose="020F0502020204030204" pitchFamily="34" charset="0"/>
              </a:rPr>
              <a:t>Use the risk classification to prioritize vaccination, health education, and sanitation initiatives in vulnerable zones.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/>
              </a:solidFill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1"/>
                </a:solidFill>
                <a:cs typeface="Calibri" panose="020F0502020204030204" pitchFamily="34" charset="0"/>
              </a:rPr>
              <a:t>Promote hygiene and water treatment education, particularly in areas flagged as high-risk by the model.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/>
              </a:solidFill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dirty="0">
                <a:solidFill>
                  <a:schemeClr val="accent1"/>
                </a:solidFill>
              </a:rPr>
              <a:t>Conduct regular water quality monitoring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dirty="0">
                <a:solidFill>
                  <a:schemeClr val="accent1"/>
                </a:solidFill>
              </a:rPr>
              <a:t>focusing on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dirty="0">
                <a:solidFill>
                  <a:schemeClr val="accent1"/>
                </a:solidFill>
              </a:rPr>
              <a:t>turbidity, E. coli, nitrate, and </a:t>
            </a:r>
            <a:r>
              <a:rPr dirty="0" err="1">
                <a:solidFill>
                  <a:schemeClr val="accent1"/>
                </a:solidFill>
              </a:rPr>
              <a:t>pH.</a:t>
            </a:r>
            <a:endParaRPr dirty="0">
              <a:solidFill>
                <a:schemeClr val="accent1"/>
              </a:solidFill>
            </a:endParaRPr>
          </a:p>
          <a:p>
            <a:r>
              <a:rPr dirty="0">
                <a:solidFill>
                  <a:schemeClr val="accent1"/>
                </a:solidFill>
              </a:rPr>
              <a:t>Launch awareness campaigns in high-risk areas.</a:t>
            </a:r>
          </a:p>
          <a:p>
            <a:r>
              <a:rPr dirty="0">
                <a:solidFill>
                  <a:schemeClr val="accent1"/>
                </a:solidFill>
              </a:rPr>
              <a:t>Integrate predictive analytics into public health planning to allocate resources more effectively.</a:t>
            </a:r>
          </a:p>
        </p:txBody>
      </p:sp>
      <p:sp>
        <p:nvSpPr>
          <p:cNvPr id="4" name="Freeform 15">
            <a:extLst>
              <a:ext uri="{FF2B5EF4-FFF2-40B4-BE49-F238E27FC236}">
                <a16:creationId xmlns:a16="http://schemas.microsoft.com/office/drawing/2014/main" id="{C3BD25AE-C7C8-E388-80DD-5936D695F578}"/>
              </a:ext>
            </a:extLst>
          </p:cNvPr>
          <p:cNvSpPr/>
          <p:nvPr/>
        </p:nvSpPr>
        <p:spPr>
          <a:xfrm>
            <a:off x="-103695" y="-113123"/>
            <a:ext cx="1291472" cy="1225486"/>
          </a:xfrm>
          <a:custGeom>
            <a:avLst/>
            <a:gdLst/>
            <a:ahLst/>
            <a:cxnLst/>
            <a:rect l="l" t="t" r="r" b="b"/>
            <a:pathLst>
              <a:path w="1217177" h="1123212">
                <a:moveTo>
                  <a:pt x="0" y="0"/>
                </a:moveTo>
                <a:lnTo>
                  <a:pt x="1217177" y="0"/>
                </a:lnTo>
                <a:lnTo>
                  <a:pt x="1217177" y="1123212"/>
                </a:lnTo>
                <a:lnTo>
                  <a:pt x="0" y="112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6865" t="-163093" r="-187297" b="-250736"/>
            </a:stretch>
          </a:blip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DC58-05D2-8E01-44F3-178AC950E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727574"/>
            <a:ext cx="5967498" cy="935350"/>
          </a:xfrm>
        </p:spPr>
        <p:txBody>
          <a:bodyPr>
            <a:normAutofit fontScale="90000"/>
          </a:bodyPr>
          <a:lstStyle/>
          <a:p>
            <a:r>
              <a:rPr lang="en-US" dirty="0"/>
              <a:t>Impact of Data-Driven Insights on Waterborne Disease 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2B21F-AF97-D124-B136-88B84BFB8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953060"/>
            <a:ext cx="6347714" cy="402339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Provide actionable guidance to NGOs, health ministries, and WASH (Water, Sanitation, and Hygiene) programs for strategic deployment of water sanitation units in vulnerable and at-risk communities.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Enable early prediction of disease outbreaks to reduce response times, allowing for timely intervention before situations escalate.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Support evidence-based budgeting and optimal resource allocation by leveraging data-driven insights, ensuring funds and efforts are directed where they are most needed.</a:t>
            </a:r>
          </a:p>
        </p:txBody>
      </p:sp>
      <p:sp>
        <p:nvSpPr>
          <p:cNvPr id="4" name="Freeform 15">
            <a:extLst>
              <a:ext uri="{FF2B5EF4-FFF2-40B4-BE49-F238E27FC236}">
                <a16:creationId xmlns:a16="http://schemas.microsoft.com/office/drawing/2014/main" id="{4E74302D-3EFE-A244-2C4D-0263859E2198}"/>
              </a:ext>
            </a:extLst>
          </p:cNvPr>
          <p:cNvSpPr/>
          <p:nvPr/>
        </p:nvSpPr>
        <p:spPr>
          <a:xfrm>
            <a:off x="-103695" y="-113123"/>
            <a:ext cx="1291472" cy="1225486"/>
          </a:xfrm>
          <a:custGeom>
            <a:avLst/>
            <a:gdLst/>
            <a:ahLst/>
            <a:cxnLst/>
            <a:rect l="l" t="t" r="r" b="b"/>
            <a:pathLst>
              <a:path w="1217177" h="1123212">
                <a:moveTo>
                  <a:pt x="0" y="0"/>
                </a:moveTo>
                <a:lnTo>
                  <a:pt x="1217177" y="0"/>
                </a:lnTo>
                <a:lnTo>
                  <a:pt x="1217177" y="1123212"/>
                </a:lnTo>
                <a:lnTo>
                  <a:pt x="0" y="112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6865" t="-163093" r="-187297" b="-250736"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4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698444-A93F-A832-6B08-6B2C2E25C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07451" y="4258676"/>
            <a:ext cx="3053204" cy="202589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944D5-3E01-9820-E9F4-AB065C334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345" y="2599324"/>
            <a:ext cx="7704667" cy="2250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accent1"/>
                </a:solidFill>
                <a:latin typeface="Algerian" panose="04020705040A02060702" pitchFamily="82" charset="0"/>
              </a:rPr>
              <a:t>THANK YOU FOR LISTENING</a:t>
            </a:r>
          </a:p>
        </p:txBody>
      </p:sp>
      <p:sp>
        <p:nvSpPr>
          <p:cNvPr id="4" name="Freeform 15">
            <a:extLst>
              <a:ext uri="{FF2B5EF4-FFF2-40B4-BE49-F238E27FC236}">
                <a16:creationId xmlns:a16="http://schemas.microsoft.com/office/drawing/2014/main" id="{B1C28C1F-C612-57DD-3C00-5006AE21F5CA}"/>
              </a:ext>
            </a:extLst>
          </p:cNvPr>
          <p:cNvSpPr/>
          <p:nvPr/>
        </p:nvSpPr>
        <p:spPr>
          <a:xfrm>
            <a:off x="-254524" y="-329940"/>
            <a:ext cx="2752627" cy="2762055"/>
          </a:xfrm>
          <a:custGeom>
            <a:avLst/>
            <a:gdLst/>
            <a:ahLst/>
            <a:cxnLst/>
            <a:rect l="l" t="t" r="r" b="b"/>
            <a:pathLst>
              <a:path w="1217177" h="1123212">
                <a:moveTo>
                  <a:pt x="0" y="0"/>
                </a:moveTo>
                <a:lnTo>
                  <a:pt x="1217177" y="0"/>
                </a:lnTo>
                <a:lnTo>
                  <a:pt x="1217177" y="1123212"/>
                </a:lnTo>
                <a:lnTo>
                  <a:pt x="0" y="11232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6865" t="-163093" r="-187297" b="-250736"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4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E4D831-C3CB-1763-FE3E-2F8A458B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0785" y="960748"/>
            <a:ext cx="7337907" cy="50390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960748"/>
            <a:ext cx="7704667" cy="1981200"/>
          </a:xfrm>
        </p:spPr>
        <p:txBody>
          <a:bodyPr/>
          <a:lstStyle/>
          <a:p>
            <a:r>
              <a:rPr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951348"/>
            <a:ext cx="7074815" cy="4048468"/>
          </a:xfrm>
        </p:spPr>
        <p:txBody>
          <a:bodyPr>
            <a:normAutofit/>
          </a:bodyPr>
          <a:lstStyle/>
          <a:p>
            <a:r>
              <a:rPr sz="2800" dirty="0">
                <a:solidFill>
                  <a:schemeClr val="accent1"/>
                </a:solidFill>
              </a:rPr>
              <a:t>Waterborne diseases remain a significant public health concern, especially in underserved communities. </a:t>
            </a:r>
          </a:p>
          <a:p>
            <a:r>
              <a:rPr sz="2800" dirty="0">
                <a:solidFill>
                  <a:schemeClr val="accent1"/>
                </a:solidFill>
              </a:rPr>
              <a:t>This project aims to predict total waterborne disease cases and assess community risk levels based on water quality indicators.</a:t>
            </a:r>
          </a:p>
        </p:txBody>
      </p:sp>
      <p:sp>
        <p:nvSpPr>
          <p:cNvPr id="4" name="Freeform 15">
            <a:extLst>
              <a:ext uri="{FF2B5EF4-FFF2-40B4-BE49-F238E27FC236}">
                <a16:creationId xmlns:a16="http://schemas.microsoft.com/office/drawing/2014/main" id="{F1C87668-4873-655D-8F8D-35F9C0401678}"/>
              </a:ext>
            </a:extLst>
          </p:cNvPr>
          <p:cNvSpPr/>
          <p:nvPr/>
        </p:nvSpPr>
        <p:spPr>
          <a:xfrm>
            <a:off x="-75415" y="-132762"/>
            <a:ext cx="1319753" cy="1093510"/>
          </a:xfrm>
          <a:custGeom>
            <a:avLst/>
            <a:gdLst/>
            <a:ahLst/>
            <a:cxnLst/>
            <a:rect l="l" t="t" r="r" b="b"/>
            <a:pathLst>
              <a:path w="1217177" h="1123212">
                <a:moveTo>
                  <a:pt x="0" y="0"/>
                </a:moveTo>
                <a:lnTo>
                  <a:pt x="1217177" y="0"/>
                </a:lnTo>
                <a:lnTo>
                  <a:pt x="1217177" y="1123212"/>
                </a:lnTo>
                <a:lnTo>
                  <a:pt x="0" y="11232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86865" t="-163093" r="-187297" b="-250736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25779"/>
            <a:ext cx="7704667" cy="1981200"/>
          </a:xfrm>
        </p:spPr>
        <p:txBody>
          <a:bodyPr/>
          <a:lstStyle/>
          <a:p>
            <a:r>
              <a:rPr b="1" dirty="0"/>
              <a:t>Data Collection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345" y="1463118"/>
            <a:ext cx="7829572" cy="4720866"/>
          </a:xfrm>
        </p:spPr>
        <p:txBody>
          <a:bodyPr>
            <a:noAutofit/>
          </a:bodyPr>
          <a:lstStyle/>
          <a:p>
            <a:r>
              <a:rPr sz="2000" b="1" dirty="0">
                <a:solidFill>
                  <a:schemeClr val="accent1"/>
                </a:solidFill>
              </a:rPr>
              <a:t>Dataset</a:t>
            </a:r>
            <a:r>
              <a:rPr sz="2000" dirty="0">
                <a:solidFill>
                  <a:schemeClr val="accent1"/>
                </a:solidFill>
              </a:rPr>
              <a:t>: 10,400 records, including water quality indicators and disease case counts.</a:t>
            </a:r>
          </a:p>
          <a:p>
            <a:r>
              <a:rPr sz="2000" b="1" dirty="0">
                <a:solidFill>
                  <a:schemeClr val="accent1"/>
                </a:solidFill>
              </a:rPr>
              <a:t>Columns</a:t>
            </a:r>
            <a:r>
              <a:rPr sz="2000" dirty="0">
                <a:solidFill>
                  <a:schemeClr val="accent1"/>
                </a:solidFill>
              </a:rPr>
              <a:t>: Date, Month, Region, Region Code, Community, Country, Turbidity(NTU), E. coli Count(CFU/100ml),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sz="2000" dirty="0">
                <a:solidFill>
                  <a:schemeClr val="accent1"/>
                </a:solidFill>
              </a:rPr>
              <a:t>Nitrate(mg/L), pH, Cholera Cases, Typhoid Cases, Diarrhea Cases.</a:t>
            </a:r>
          </a:p>
          <a:p>
            <a:r>
              <a:rPr sz="2000" b="1" dirty="0">
                <a:solidFill>
                  <a:schemeClr val="accent1"/>
                </a:solidFill>
              </a:rPr>
              <a:t>Missing Dates &amp; Months</a:t>
            </a:r>
            <a:r>
              <a:rPr sz="2000" dirty="0">
                <a:solidFill>
                  <a:schemeClr val="accent1"/>
                </a:solidFill>
              </a:rPr>
              <a:t>: 41 missing values each, handled using forward-fill after sorting by date.</a:t>
            </a:r>
          </a:p>
          <a:p>
            <a:r>
              <a:rPr sz="2000" b="1" dirty="0">
                <a:solidFill>
                  <a:schemeClr val="accent1"/>
                </a:solidFill>
              </a:rPr>
              <a:t>Engineered Features</a:t>
            </a:r>
            <a:r>
              <a:rPr sz="2000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</a:t>
            </a:r>
            <a:r>
              <a:rPr lang="en-US" sz="2000" dirty="0" err="1">
                <a:solidFill>
                  <a:schemeClr val="accent1"/>
                </a:solidFill>
              </a:rPr>
              <a:t>i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  <a:r>
              <a:rPr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  <a:r>
              <a:rPr sz="2000" dirty="0">
                <a:solidFill>
                  <a:schemeClr val="accent1"/>
                </a:solidFill>
              </a:rPr>
              <a:t>Country: Added based on community research.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ii.  </a:t>
            </a:r>
            <a:r>
              <a:rPr sz="2000" dirty="0">
                <a:solidFill>
                  <a:schemeClr val="accent1"/>
                </a:solidFill>
              </a:rPr>
              <a:t>Total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sz="2000" dirty="0">
                <a:solidFill>
                  <a:schemeClr val="accent1"/>
                </a:solidFill>
              </a:rPr>
              <a:t>Waterborne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sz="2000" dirty="0">
                <a:solidFill>
                  <a:schemeClr val="accent1"/>
                </a:solidFill>
              </a:rPr>
              <a:t>Cases = Cholera + Typhoid + Diarrhea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  <a:endParaRPr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iii. </a:t>
            </a:r>
            <a:r>
              <a:rPr sz="2000" dirty="0">
                <a:solidFill>
                  <a:schemeClr val="accent1"/>
                </a:solidFill>
              </a:rPr>
              <a:t>Risk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sz="2000" dirty="0">
                <a:solidFill>
                  <a:schemeClr val="accent1"/>
                </a:solidFill>
              </a:rPr>
              <a:t>Level: High (≥10), Medium (5–9), Low (&lt;5)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4" name="Freeform 15">
            <a:extLst>
              <a:ext uri="{FF2B5EF4-FFF2-40B4-BE49-F238E27FC236}">
                <a16:creationId xmlns:a16="http://schemas.microsoft.com/office/drawing/2014/main" id="{53FF95FD-9FEF-8D0F-4AF3-8159C6E91B77}"/>
              </a:ext>
            </a:extLst>
          </p:cNvPr>
          <p:cNvSpPr/>
          <p:nvPr/>
        </p:nvSpPr>
        <p:spPr>
          <a:xfrm>
            <a:off x="-105485" y="-120976"/>
            <a:ext cx="1291472" cy="1093510"/>
          </a:xfrm>
          <a:custGeom>
            <a:avLst/>
            <a:gdLst/>
            <a:ahLst/>
            <a:cxnLst/>
            <a:rect l="l" t="t" r="r" b="b"/>
            <a:pathLst>
              <a:path w="1217177" h="1123212">
                <a:moveTo>
                  <a:pt x="0" y="0"/>
                </a:moveTo>
                <a:lnTo>
                  <a:pt x="1217177" y="0"/>
                </a:lnTo>
                <a:lnTo>
                  <a:pt x="1217177" y="1123212"/>
                </a:lnTo>
                <a:lnTo>
                  <a:pt x="0" y="112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6865" t="-163093" r="-187297" b="-250736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371599"/>
          </a:xfrm>
        </p:spPr>
        <p:txBody>
          <a:bodyPr/>
          <a:lstStyle/>
          <a:p>
            <a:r>
              <a:rPr b="1" dirty="0"/>
              <a:t>Outlier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895" y="1752945"/>
            <a:ext cx="7704667" cy="4214002"/>
          </a:xfrm>
        </p:spPr>
        <p:txBody>
          <a:bodyPr>
            <a:normAutofit/>
          </a:bodyPr>
          <a:lstStyle/>
          <a:p>
            <a:r>
              <a:rPr sz="2000" b="1" dirty="0">
                <a:solidFill>
                  <a:schemeClr val="accent1"/>
                </a:solidFill>
              </a:rPr>
              <a:t>Initial features included: </a:t>
            </a:r>
            <a:r>
              <a:rPr sz="2000" dirty="0">
                <a:solidFill>
                  <a:schemeClr val="accent1"/>
                </a:solidFill>
              </a:rPr>
              <a:t>Turbidity, E. coli Count, Nitrate, pH, Cholera Cases, Typhoid Cases, Diarrhea Cases.</a:t>
            </a:r>
          </a:p>
          <a:p>
            <a:r>
              <a:rPr sz="2000" b="1" dirty="0">
                <a:solidFill>
                  <a:schemeClr val="accent1"/>
                </a:solidFill>
              </a:rPr>
              <a:t>Strong multicollinearity was found: </a:t>
            </a:r>
            <a:r>
              <a:rPr sz="2000" dirty="0">
                <a:solidFill>
                  <a:schemeClr val="accent1"/>
                </a:solidFill>
              </a:rPr>
              <a:t>Total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sz="2000" dirty="0">
                <a:solidFill>
                  <a:schemeClr val="accent1"/>
                </a:solidFill>
              </a:rPr>
              <a:t>Waterborne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sz="2000" dirty="0">
                <a:solidFill>
                  <a:schemeClr val="accent1"/>
                </a:solidFill>
              </a:rPr>
              <a:t>Cases was a perfect sum of Cholera, Typhoid, and Diarrhea cases.</a:t>
            </a:r>
          </a:p>
          <a:p>
            <a:r>
              <a:rPr sz="2000" dirty="0">
                <a:solidFill>
                  <a:schemeClr val="accent1"/>
                </a:solidFill>
              </a:rPr>
              <a:t>To avoid data leakage, disease case columns were removed from predictors, leaving only water quality features.</a:t>
            </a:r>
          </a:p>
        </p:txBody>
      </p:sp>
      <p:sp>
        <p:nvSpPr>
          <p:cNvPr id="4" name="Freeform 15">
            <a:extLst>
              <a:ext uri="{FF2B5EF4-FFF2-40B4-BE49-F238E27FC236}">
                <a16:creationId xmlns:a16="http://schemas.microsoft.com/office/drawing/2014/main" id="{B5AE94C8-4119-7D5D-6BC1-694FB3FF97A8}"/>
              </a:ext>
            </a:extLst>
          </p:cNvPr>
          <p:cNvSpPr/>
          <p:nvPr/>
        </p:nvSpPr>
        <p:spPr>
          <a:xfrm>
            <a:off x="-84841" y="-136688"/>
            <a:ext cx="1291472" cy="1187778"/>
          </a:xfrm>
          <a:custGeom>
            <a:avLst/>
            <a:gdLst/>
            <a:ahLst/>
            <a:cxnLst/>
            <a:rect l="l" t="t" r="r" b="b"/>
            <a:pathLst>
              <a:path w="1217177" h="1123212">
                <a:moveTo>
                  <a:pt x="0" y="0"/>
                </a:moveTo>
                <a:lnTo>
                  <a:pt x="1217177" y="0"/>
                </a:lnTo>
                <a:lnTo>
                  <a:pt x="1217177" y="1123212"/>
                </a:lnTo>
                <a:lnTo>
                  <a:pt x="0" y="112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6865" t="-163093" r="-187297" b="-250736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D6F1-0A66-F2E2-E7CA-97559613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989" y="945440"/>
            <a:ext cx="6347713" cy="1320800"/>
          </a:xfrm>
        </p:spPr>
        <p:txBody>
          <a:bodyPr/>
          <a:lstStyle/>
          <a:p>
            <a:r>
              <a:rPr lang="en-US" dirty="0"/>
              <a:t>Model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ECC4E-87FF-FD03-6649-94610A0CE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Health Impact on Waterborne Cases across African Communities.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Spatial Risk Level across African Communities.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Correlation Heat Map.</a:t>
            </a:r>
          </a:p>
        </p:txBody>
      </p:sp>
      <p:sp>
        <p:nvSpPr>
          <p:cNvPr id="4" name="Freeform 15">
            <a:extLst>
              <a:ext uri="{FF2B5EF4-FFF2-40B4-BE49-F238E27FC236}">
                <a16:creationId xmlns:a16="http://schemas.microsoft.com/office/drawing/2014/main" id="{DB8ED5C9-5C01-A730-D389-F7A33BB9FE34}"/>
              </a:ext>
            </a:extLst>
          </p:cNvPr>
          <p:cNvSpPr/>
          <p:nvPr/>
        </p:nvSpPr>
        <p:spPr>
          <a:xfrm>
            <a:off x="-84841" y="-136688"/>
            <a:ext cx="1291472" cy="1187778"/>
          </a:xfrm>
          <a:custGeom>
            <a:avLst/>
            <a:gdLst/>
            <a:ahLst/>
            <a:cxnLst/>
            <a:rect l="l" t="t" r="r" b="b"/>
            <a:pathLst>
              <a:path w="1217177" h="1123212">
                <a:moveTo>
                  <a:pt x="0" y="0"/>
                </a:moveTo>
                <a:lnTo>
                  <a:pt x="1217177" y="0"/>
                </a:lnTo>
                <a:lnTo>
                  <a:pt x="1217177" y="1123212"/>
                </a:lnTo>
                <a:lnTo>
                  <a:pt x="0" y="112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6865" t="-163093" r="-187297" b="-250736"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6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5A18-7F06-7533-B31B-429BAFB4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476" y="685802"/>
            <a:ext cx="7367047" cy="822488"/>
          </a:xfrm>
        </p:spPr>
        <p:txBody>
          <a:bodyPr>
            <a:normAutofit fontScale="90000"/>
          </a:bodyPr>
          <a:lstStyle/>
          <a:p>
            <a:r>
              <a:rPr lang="en-US" dirty="0"/>
              <a:t>Health Impact on Waterborne Cases across African Communities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079815-09C4-083C-D476-4F06CEAE3C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372" y="1791094"/>
            <a:ext cx="4494311" cy="380842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14C1F-1563-4277-C546-F3B08F76C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8097" y="1791095"/>
            <a:ext cx="3928703" cy="3808427"/>
          </a:xfrm>
        </p:spPr>
        <p:txBody>
          <a:bodyPr/>
          <a:lstStyle/>
          <a:p>
            <a:pPr marL="0" indent="0" algn="ctr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Total waterborne cases were reported to be highest in Nigeria, representing approximately 27% of total cases.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Freeform 15">
            <a:extLst>
              <a:ext uri="{FF2B5EF4-FFF2-40B4-BE49-F238E27FC236}">
                <a16:creationId xmlns:a16="http://schemas.microsoft.com/office/drawing/2014/main" id="{D9B1272D-46D1-6AF2-A9A8-3743D524B15B}"/>
              </a:ext>
            </a:extLst>
          </p:cNvPr>
          <p:cNvSpPr/>
          <p:nvPr/>
        </p:nvSpPr>
        <p:spPr>
          <a:xfrm>
            <a:off x="-84841" y="-136688"/>
            <a:ext cx="1291472" cy="1187778"/>
          </a:xfrm>
          <a:custGeom>
            <a:avLst/>
            <a:gdLst/>
            <a:ahLst/>
            <a:cxnLst/>
            <a:rect l="l" t="t" r="r" b="b"/>
            <a:pathLst>
              <a:path w="1217177" h="1123212">
                <a:moveTo>
                  <a:pt x="0" y="0"/>
                </a:moveTo>
                <a:lnTo>
                  <a:pt x="1217177" y="0"/>
                </a:lnTo>
                <a:lnTo>
                  <a:pt x="1217177" y="1123212"/>
                </a:lnTo>
                <a:lnTo>
                  <a:pt x="0" y="11232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6865" t="-163093" r="-187297" b="-250736"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7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F294-12D5-0A4B-A6CD-05785BF6C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728" y="600454"/>
            <a:ext cx="5844951" cy="1187779"/>
          </a:xfrm>
        </p:spPr>
        <p:txBody>
          <a:bodyPr>
            <a:normAutofit fontScale="90000"/>
          </a:bodyPr>
          <a:lstStyle/>
          <a:p>
            <a:r>
              <a:rPr lang="en-US" dirty="0"/>
              <a:t>Spatial Risk Level across African Communities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0BA5F-800D-9EB2-1EFC-47ACE53E9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17996" y="2017336"/>
            <a:ext cx="3088110" cy="44400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Nigeria and Kenya were reported to have more high-risk cases than the other countries.</a:t>
            </a:r>
          </a:p>
        </p:txBody>
      </p:sp>
      <p:sp>
        <p:nvSpPr>
          <p:cNvPr id="5" name="Freeform 15">
            <a:extLst>
              <a:ext uri="{FF2B5EF4-FFF2-40B4-BE49-F238E27FC236}">
                <a16:creationId xmlns:a16="http://schemas.microsoft.com/office/drawing/2014/main" id="{006656C8-B83D-C26F-8A73-543C1D3EA83A}"/>
              </a:ext>
            </a:extLst>
          </p:cNvPr>
          <p:cNvSpPr/>
          <p:nvPr/>
        </p:nvSpPr>
        <p:spPr>
          <a:xfrm>
            <a:off x="-84841" y="-136688"/>
            <a:ext cx="1291472" cy="1187778"/>
          </a:xfrm>
          <a:custGeom>
            <a:avLst/>
            <a:gdLst/>
            <a:ahLst/>
            <a:cxnLst/>
            <a:rect l="l" t="t" r="r" b="b"/>
            <a:pathLst>
              <a:path w="1217177" h="1123212">
                <a:moveTo>
                  <a:pt x="0" y="0"/>
                </a:moveTo>
                <a:lnTo>
                  <a:pt x="1217177" y="0"/>
                </a:lnTo>
                <a:lnTo>
                  <a:pt x="1217177" y="1123212"/>
                </a:lnTo>
                <a:lnTo>
                  <a:pt x="0" y="112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6865" t="-163093" r="-187297" b="-250736"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9DB501-7BC8-9E65-9C0B-C762B5C8FB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7963" y="2017336"/>
            <a:ext cx="4020033" cy="451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5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EA96-3852-23EA-0200-F38F4D3D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742622"/>
            <a:ext cx="5967500" cy="991909"/>
          </a:xfrm>
        </p:spPr>
        <p:txBody>
          <a:bodyPr/>
          <a:lstStyle/>
          <a:p>
            <a:r>
              <a:rPr lang="en-US" dirty="0"/>
              <a:t>Correlation Heat Map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C0C77-3CCA-9C61-9B8E-3865915AD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2581" y="1734531"/>
            <a:ext cx="3445996" cy="43068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The E coli count was the most significant predictor of the disease cases, with a correlation coefficient of 0.82, implying a strong positive correlation.</a:t>
            </a:r>
          </a:p>
          <a:p>
            <a:r>
              <a:rPr lang="en-US" b="1" dirty="0">
                <a:solidFill>
                  <a:schemeClr val="accent1"/>
                </a:solidFill>
              </a:rPr>
              <a:t>On the other hand, the pH was seen to have a weak and negative relationship with the disease cases, with a correlation coefficient of -0.01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Freeform 15">
            <a:extLst>
              <a:ext uri="{FF2B5EF4-FFF2-40B4-BE49-F238E27FC236}">
                <a16:creationId xmlns:a16="http://schemas.microsoft.com/office/drawing/2014/main" id="{225D40F1-D1EE-AE37-B443-0005134670B5}"/>
              </a:ext>
            </a:extLst>
          </p:cNvPr>
          <p:cNvSpPr/>
          <p:nvPr/>
        </p:nvSpPr>
        <p:spPr>
          <a:xfrm>
            <a:off x="-84841" y="-136688"/>
            <a:ext cx="1291472" cy="1187778"/>
          </a:xfrm>
          <a:custGeom>
            <a:avLst/>
            <a:gdLst/>
            <a:ahLst/>
            <a:cxnLst/>
            <a:rect l="l" t="t" r="r" b="b"/>
            <a:pathLst>
              <a:path w="1217177" h="1123212">
                <a:moveTo>
                  <a:pt x="0" y="0"/>
                </a:moveTo>
                <a:lnTo>
                  <a:pt x="1217177" y="0"/>
                </a:lnTo>
                <a:lnTo>
                  <a:pt x="1217177" y="1123212"/>
                </a:lnTo>
                <a:lnTo>
                  <a:pt x="0" y="112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6865" t="-163093" r="-187297" b="-250736"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BCC37F-8875-449F-620F-0BF4403B6C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82803" y="1734531"/>
            <a:ext cx="3859777" cy="430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1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348792"/>
            <a:ext cx="7704667" cy="1249051"/>
          </a:xfrm>
        </p:spPr>
        <p:txBody>
          <a:bodyPr/>
          <a:lstStyle/>
          <a:p>
            <a:r>
              <a:rPr b="1" dirty="0"/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517716"/>
            <a:ext cx="7704667" cy="4293564"/>
          </a:xfrm>
        </p:spPr>
        <p:txBody>
          <a:bodyPr>
            <a:noAutofit/>
          </a:bodyPr>
          <a:lstStyle/>
          <a:p>
            <a:r>
              <a:rPr sz="2000" b="1" dirty="0">
                <a:solidFill>
                  <a:schemeClr val="accent1"/>
                </a:solidFill>
              </a:rPr>
              <a:t>Regression (Primary Task):</a:t>
            </a:r>
          </a:p>
          <a:p>
            <a:r>
              <a:rPr sz="1800" b="1" dirty="0">
                <a:solidFill>
                  <a:schemeClr val="accent1"/>
                </a:solidFill>
              </a:rPr>
              <a:t>Target: Total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sz="1800" b="1" dirty="0">
                <a:solidFill>
                  <a:schemeClr val="accent1"/>
                </a:solidFill>
              </a:rPr>
              <a:t>Waterborne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sz="1800" b="1" dirty="0">
                <a:solidFill>
                  <a:schemeClr val="accent1"/>
                </a:solidFill>
              </a:rPr>
              <a:t>Cases</a:t>
            </a:r>
          </a:p>
          <a:p>
            <a:r>
              <a:rPr sz="1800" b="1" dirty="0">
                <a:solidFill>
                  <a:schemeClr val="accent1"/>
                </a:solidFill>
              </a:rPr>
              <a:t>Models: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     • </a:t>
            </a:r>
            <a:r>
              <a:rPr sz="1800" b="1" dirty="0">
                <a:solidFill>
                  <a:schemeClr val="accent1"/>
                </a:solidFill>
              </a:rPr>
              <a:t>Linear Regression (baseline)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     </a:t>
            </a:r>
            <a:r>
              <a:rPr sz="1800" b="1" dirty="0">
                <a:solidFill>
                  <a:schemeClr val="accent1"/>
                </a:solidFill>
              </a:rPr>
              <a:t>• Random Forest Regressor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     </a:t>
            </a:r>
            <a:r>
              <a:rPr sz="1800" b="1" dirty="0">
                <a:solidFill>
                  <a:schemeClr val="accent1"/>
                </a:solidFill>
              </a:rPr>
              <a:t>• </a:t>
            </a:r>
            <a:r>
              <a:rPr sz="1800" b="1" dirty="0" err="1">
                <a:solidFill>
                  <a:schemeClr val="accent1"/>
                </a:solidFill>
              </a:rPr>
              <a:t>XGBoost</a:t>
            </a:r>
            <a:r>
              <a:rPr sz="1800" b="1" dirty="0">
                <a:solidFill>
                  <a:schemeClr val="accent1"/>
                </a:solidFill>
              </a:rPr>
              <a:t> Regressor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     </a:t>
            </a:r>
            <a:r>
              <a:rPr sz="1800" b="1" dirty="0">
                <a:solidFill>
                  <a:schemeClr val="accent1"/>
                </a:solidFill>
              </a:rPr>
              <a:t>• LSTM (optional time series enhancement)</a:t>
            </a:r>
          </a:p>
          <a:p>
            <a:r>
              <a:rPr sz="2000" b="1" dirty="0">
                <a:solidFill>
                  <a:schemeClr val="accent1"/>
                </a:solidFill>
              </a:rPr>
              <a:t>Classification (Secondary Task):</a:t>
            </a:r>
          </a:p>
          <a:p>
            <a:r>
              <a:rPr sz="1800" b="1" dirty="0">
                <a:solidFill>
                  <a:schemeClr val="accent1"/>
                </a:solidFill>
              </a:rPr>
              <a:t>Target: Risk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sz="1800" b="1" dirty="0">
                <a:solidFill>
                  <a:schemeClr val="accent1"/>
                </a:solidFill>
              </a:rPr>
              <a:t>Level</a:t>
            </a:r>
          </a:p>
          <a:p>
            <a:r>
              <a:rPr sz="1800" b="1" dirty="0">
                <a:solidFill>
                  <a:schemeClr val="accent1"/>
                </a:solidFill>
              </a:rPr>
              <a:t>Models: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      </a:t>
            </a:r>
            <a:r>
              <a:rPr sz="1800" b="1" dirty="0">
                <a:solidFill>
                  <a:schemeClr val="accent1"/>
                </a:solidFill>
              </a:rPr>
              <a:t>• Logistic Regression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      </a:t>
            </a:r>
            <a:r>
              <a:rPr sz="1800" b="1" dirty="0">
                <a:solidFill>
                  <a:schemeClr val="accent1"/>
                </a:solidFill>
              </a:rPr>
              <a:t>• Random Forest Classifier</a:t>
            </a:r>
            <a:endParaRPr lang="en-US" sz="18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      </a:t>
            </a:r>
            <a:r>
              <a:rPr sz="1800" b="1" dirty="0">
                <a:solidFill>
                  <a:schemeClr val="accent1"/>
                </a:solidFill>
              </a:rPr>
              <a:t>• </a:t>
            </a:r>
            <a:r>
              <a:rPr sz="1800" b="1" dirty="0" err="1">
                <a:solidFill>
                  <a:schemeClr val="accent1"/>
                </a:solidFill>
              </a:rPr>
              <a:t>XGBoost</a:t>
            </a:r>
            <a:r>
              <a:rPr sz="1800" b="1" dirty="0">
                <a:solidFill>
                  <a:schemeClr val="accent1"/>
                </a:solidFill>
              </a:rPr>
              <a:t> Classifier</a:t>
            </a:r>
          </a:p>
        </p:txBody>
      </p:sp>
      <p:sp>
        <p:nvSpPr>
          <p:cNvPr id="4" name="Freeform 15">
            <a:extLst>
              <a:ext uri="{FF2B5EF4-FFF2-40B4-BE49-F238E27FC236}">
                <a16:creationId xmlns:a16="http://schemas.microsoft.com/office/drawing/2014/main" id="{8DD88B1A-8EFB-ADF4-C583-F8EC218D0CF1}"/>
              </a:ext>
            </a:extLst>
          </p:cNvPr>
          <p:cNvSpPr/>
          <p:nvPr/>
        </p:nvSpPr>
        <p:spPr>
          <a:xfrm>
            <a:off x="-122548" y="-46790"/>
            <a:ext cx="1291472" cy="1093510"/>
          </a:xfrm>
          <a:custGeom>
            <a:avLst/>
            <a:gdLst/>
            <a:ahLst/>
            <a:cxnLst/>
            <a:rect l="l" t="t" r="r" b="b"/>
            <a:pathLst>
              <a:path w="1217177" h="1123212">
                <a:moveTo>
                  <a:pt x="0" y="0"/>
                </a:moveTo>
                <a:lnTo>
                  <a:pt x="1217177" y="0"/>
                </a:lnTo>
                <a:lnTo>
                  <a:pt x="1217177" y="1123212"/>
                </a:lnTo>
                <a:lnTo>
                  <a:pt x="0" y="112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6865" t="-163093" r="-187297" b="-250736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386</TotalTime>
  <Words>708</Words>
  <Application>Microsoft Office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Aptos</vt:lpstr>
      <vt:lpstr>Arial</vt:lpstr>
      <vt:lpstr>Calibri</vt:lpstr>
      <vt:lpstr>Trebuchet MS</vt:lpstr>
      <vt:lpstr>Wingdings 3</vt:lpstr>
      <vt:lpstr>Facet</vt:lpstr>
      <vt:lpstr>Waterborne Disease Prediction Report</vt:lpstr>
      <vt:lpstr>Problem Statement</vt:lpstr>
      <vt:lpstr>Data Collection &amp; Preparation</vt:lpstr>
      <vt:lpstr>Outlier Analysis</vt:lpstr>
      <vt:lpstr>Model Insights</vt:lpstr>
      <vt:lpstr>Health Impact on Waterborne Cases across African Communities</vt:lpstr>
      <vt:lpstr>Spatial Risk Level across African Communities</vt:lpstr>
      <vt:lpstr>Correlation Heat Map</vt:lpstr>
      <vt:lpstr>Modeling Approach</vt:lpstr>
      <vt:lpstr>Regression Results</vt:lpstr>
      <vt:lpstr>Classification Results</vt:lpstr>
      <vt:lpstr>Policy Recommendations</vt:lpstr>
      <vt:lpstr>Impact of Data-Driven Insights on Waterborne Disease Control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Francis Effanga</dc:creator>
  <cp:keywords/>
  <dc:description>generated using python-pptx</dc:description>
  <cp:lastModifiedBy>Francis Effanga</cp:lastModifiedBy>
  <cp:revision>9</cp:revision>
  <dcterms:created xsi:type="dcterms:W3CDTF">2013-01-27T09:14:16Z</dcterms:created>
  <dcterms:modified xsi:type="dcterms:W3CDTF">2025-08-11T23:01:48Z</dcterms:modified>
  <cp:category/>
</cp:coreProperties>
</file>