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1.xml.rels><?xml version="1.0" encoding="UTF-8" standalone="yes"?><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2.xml.rels><?xml version="1.0" encoding="UTF-8" standalone="yes"?><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3.xml.rels><?xml version="1.0" encoding="UTF-8" standalone="yes"?><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 Id="rId3" Type="http://schemas.openxmlformats.org/officeDocument/2006/relationships/hyperlink" Target="https://727522671351.signin.aws.amazon.com/console" TargetMode="Externa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Shape 122"/>
          <p:cNvSpPr/>
          <p:nvPr>
            <p:ph type="sldImg"/>
          </p:nvPr>
        </p:nvSpPr>
        <p:spPr>
          <a:prstGeom prst="rect">
            <a:avLst/>
          </a:prstGeom>
        </p:spPr>
        <p:txBody>
          <a:bodyPr/>
          <a:lstStyle/>
          <a:p>
            <a:pPr/>
          </a:p>
        </p:txBody>
      </p:sp>
      <p:sp>
        <p:nvSpPr>
          <p:cNvPr id="123" name="Shape 123"/>
          <p:cNvSpPr/>
          <p:nvPr>
            <p:ph type="body" sz="quarter" idx="1"/>
          </p:nvPr>
        </p:nvSpPr>
        <p:spPr>
          <a:prstGeom prst="rect">
            <a:avLst/>
          </a:prstGeom>
        </p:spPr>
        <p:txBody>
          <a:bodyPr/>
          <a:lstStyle/>
          <a:p>
            <a:pPr/>
            <a:r>
              <a:t>I’m roselle, and i work as a software engineer for web mavens, a company based in india. We work with clients from the US, and I’m here to talk about going server less with chalice. </a:t>
            </a:r>
          </a:p>
          <a:p>
            <a:pPr/>
          </a:p>
          <a:p>
            <a:pPr/>
            <a:r>
              <a:t>Going server less has been a relief considering that i’m their first dev here in the philippines, and i’m responsible in handling both backend  and web app development, going server less gives me one less problem to worry about - and that is managing servers.  So we’ll talk more about this.</a:t>
            </a:r>
          </a:p>
          <a:p>
            <a:pPr/>
          </a:p>
          <a:p>
            <a:pPr/>
            <a:r>
              <a:t>and we are still looking for more people to join our remote team. So if you’re based in cebu or anywhere in the philippines and you want to work from home and avoid not worry about getting late or commuting, please feel free to ping me.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7" name="Shape 177"/>
          <p:cNvSpPr/>
          <p:nvPr>
            <p:ph type="sldImg"/>
          </p:nvPr>
        </p:nvSpPr>
        <p:spPr>
          <a:prstGeom prst="rect">
            <a:avLst/>
          </a:prstGeom>
        </p:spPr>
        <p:txBody>
          <a:bodyPr/>
          <a:lstStyle/>
          <a:p>
            <a:pPr/>
          </a:p>
        </p:txBody>
      </p:sp>
      <p:sp>
        <p:nvSpPr>
          <p:cNvPr id="178" name="Shape 178"/>
          <p:cNvSpPr/>
          <p:nvPr>
            <p:ph type="body" sz="quarter" idx="1"/>
          </p:nvPr>
        </p:nvSpPr>
        <p:spPr>
          <a:prstGeom prst="rect">
            <a:avLst/>
          </a:prstGeom>
        </p:spPr>
        <p:txBody>
          <a:bodyPr/>
          <a:lstStyle/>
          <a:p>
            <a:pPr/>
            <a:r>
              <a:t>Here’s where chalice comes in.</a:t>
            </a:r>
          </a:p>
          <a:p>
            <a:pPr/>
          </a:p>
          <a:p>
            <a:pPr/>
            <a:r>
              <a:t>Chalice is a python tool from awslabs, built by aws developers themselves. Chalice will make our life easier, and allow us to create and deploy our api within seconds. </a:t>
            </a:r>
          </a:p>
          <a:p>
            <a:pPr/>
            <a:r>
              <a:t>I know there’s a lot of components, but chalice is a tool that will help us create and deploy our apis for our application that is hosted in our s3 buckets. </a:t>
            </a:r>
          </a:p>
          <a:p>
            <a:pPr/>
          </a:p>
          <a:p>
            <a:pPr/>
            <a:r>
              <a:t>Output: hello world api</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2" name="Shape 182"/>
          <p:cNvSpPr/>
          <p:nvPr>
            <p:ph type="sldImg"/>
          </p:nvPr>
        </p:nvSpPr>
        <p:spPr>
          <a:prstGeom prst="rect">
            <a:avLst/>
          </a:prstGeom>
        </p:spPr>
        <p:txBody>
          <a:bodyPr/>
          <a:lstStyle/>
          <a:p>
            <a:pPr/>
          </a:p>
        </p:txBody>
      </p:sp>
      <p:sp>
        <p:nvSpPr>
          <p:cNvPr id="183" name="Shape 183"/>
          <p:cNvSpPr/>
          <p:nvPr>
            <p:ph type="body" sz="quarter" idx="1"/>
          </p:nvPr>
        </p:nvSpPr>
        <p:spPr>
          <a:prstGeom prst="rect">
            <a:avLst/>
          </a:prstGeom>
        </p:spPr>
        <p:txBody>
          <a:bodyPr/>
          <a:lstStyle/>
          <a:p>
            <a:pPr/>
            <a:r>
              <a:t>Will it really help us?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6" name="Shape 186"/>
          <p:cNvSpPr/>
          <p:nvPr>
            <p:ph type="sldImg"/>
          </p:nvPr>
        </p:nvSpPr>
        <p:spPr>
          <a:prstGeom prst="rect">
            <a:avLst/>
          </a:prstGeom>
        </p:spPr>
        <p:txBody>
          <a:bodyPr/>
          <a:lstStyle/>
          <a:p>
            <a:pPr/>
          </a:p>
        </p:txBody>
      </p:sp>
      <p:sp>
        <p:nvSpPr>
          <p:cNvPr id="187" name="Shape 187"/>
          <p:cNvSpPr/>
          <p:nvPr>
            <p:ph type="body" sz="quarter" idx="1"/>
          </p:nvPr>
        </p:nvSpPr>
        <p:spPr>
          <a:prstGeom prst="rect">
            <a:avLst/>
          </a:prstGeom>
        </p:spPr>
        <p:txBody>
          <a:bodyPr/>
          <a:lstStyle/>
          <a:p>
            <a:pPr/>
            <a:r>
              <a:t>services: </a:t>
            </a:r>
          </a:p>
          <a:p>
            <a:pPr/>
            <a:r>
              <a:t>- users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1" name="Shape 191"/>
          <p:cNvSpPr/>
          <p:nvPr>
            <p:ph type="sldImg"/>
          </p:nvPr>
        </p:nvSpPr>
        <p:spPr>
          <a:prstGeom prst="rect">
            <a:avLst/>
          </a:prstGeom>
        </p:spPr>
        <p:txBody>
          <a:bodyPr/>
          <a:lstStyle/>
          <a:p>
            <a:pPr/>
          </a:p>
        </p:txBody>
      </p:sp>
      <p:sp>
        <p:nvSpPr>
          <p:cNvPr id="192" name="Shape 192"/>
          <p:cNvSpPr/>
          <p:nvPr>
            <p:ph type="body" sz="quarter" idx="1"/>
          </p:nvPr>
        </p:nvSpPr>
        <p:spPr>
          <a:prstGeom prst="rect">
            <a:avLst/>
          </a:prstGeom>
        </p:spPr>
        <p:txBody>
          <a:bodyPr/>
          <a:lstStyle/>
          <a:p>
            <a:pPr/>
            <a:r>
              <a:t>1. Amazon API gateway and AWS Lambda - So today, we discussed one of the many use cases or lambda, and api gateway.</a:t>
            </a:r>
          </a:p>
          <a:p>
            <a:pPr/>
          </a:p>
          <a:p>
            <a:pPr/>
            <a:r>
              <a:t>2. Basic Serverless Architecture - We also learned a really basic architecture of a serverless application - we only had around 5 components right? That’s not the end of it. </a:t>
            </a:r>
          </a:p>
          <a:p>
            <a:pPr/>
          </a:p>
          <a:p>
            <a:pPr/>
            <a:r>
              <a:t>3. Advantages of a serverless application - We’ve learned how going serverless allows us to get rid of problems such as server management, scaling, budget &amp; efficiency. </a:t>
            </a:r>
          </a:p>
          <a:p>
            <a:pPr/>
          </a:p>
          <a:p>
            <a:pPr/>
            <a:r>
              <a:t>We’ve acknowledged the opportunities but i don’t think i’ve mentioned the costs. At the end of the day, we’ll always reflect on our goals, and requirements. Going serverless is not all unicorns and rainbows because for example, we give up management and control over cost reduction. Eliminate operational complexity at the expense of vendor lock in, or the immaturity of  tools.</a:t>
            </a:r>
          </a:p>
          <a:p>
            <a:pPr/>
          </a:p>
          <a:p>
            <a:pPr/>
            <a:r>
              <a:t>- Alternatives - It’s good to know that there are other vendors in the market that provides us with infrastructure or solutions in building serverless applications, and there are also other tools,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7" name="Shape 127"/>
          <p:cNvSpPr/>
          <p:nvPr>
            <p:ph type="sldImg"/>
          </p:nvPr>
        </p:nvSpPr>
        <p:spPr>
          <a:prstGeom prst="rect">
            <a:avLst/>
          </a:prstGeom>
        </p:spPr>
        <p:txBody>
          <a:bodyPr/>
          <a:lstStyle/>
          <a:p>
            <a:pPr/>
          </a:p>
        </p:txBody>
      </p:sp>
      <p:sp>
        <p:nvSpPr>
          <p:cNvPr id="128" name="Shape 128"/>
          <p:cNvSpPr/>
          <p:nvPr>
            <p:ph type="body" sz="quarter" idx="1"/>
          </p:nvPr>
        </p:nvSpPr>
        <p:spPr>
          <a:prstGeom prst="rect">
            <a:avLst/>
          </a:prstGeom>
        </p:spPr>
        <p:txBody>
          <a:bodyPr/>
          <a:lstStyle/>
          <a:p>
            <a:pPr/>
            <a:r>
              <a:t>In order to get a better understanding of what going server less means, we are going to talk about a scenario / story. We will be receiving a set of reqs, and we’ll examine how sls could potentially meet these reqs. </a:t>
            </a:r>
          </a:p>
          <a:p>
            <a:pPr/>
          </a:p>
          <a:p>
            <a:pPr/>
            <a:r>
              <a:t>Then we are going to talk about how chalice fits in the puzzle. As a primer, chalice allows us to deploy our backend code </a:t>
            </a:r>
          </a:p>
          <a:p>
            <a:pPr/>
          </a:p>
          <a:p>
            <a:pPr/>
            <a:r>
              <a:t>Then we will have a demo on getting….</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2" name="Shape 132"/>
          <p:cNvSpPr/>
          <p:nvPr>
            <p:ph type="sldImg"/>
          </p:nvPr>
        </p:nvSpPr>
        <p:spPr>
          <a:prstGeom prst="rect">
            <a:avLst/>
          </a:prstGeom>
        </p:spPr>
        <p:txBody>
          <a:bodyPr/>
          <a:lstStyle/>
          <a:p>
            <a:pPr/>
          </a:p>
        </p:txBody>
      </p:sp>
      <p:sp>
        <p:nvSpPr>
          <p:cNvPr id="133" name="Shape 133"/>
          <p:cNvSpPr/>
          <p:nvPr>
            <p:ph type="body" sz="quarter" idx="1"/>
          </p:nvPr>
        </p:nvSpPr>
        <p:spPr>
          <a:prstGeom prst="rect">
            <a:avLst/>
          </a:prstGeom>
        </p:spPr>
        <p:txBody>
          <a:bodyPr/>
          <a:lstStyle/>
          <a:p>
            <a:pPr/>
            <a:r>
              <a:t>And suppose we are part of a company. The CEO steps up and then tells us all that today we are going to build a product. So, here are the constraints and requirements: </a:t>
            </a:r>
          </a:p>
          <a:p>
            <a:pPr/>
          </a:p>
          <a:p>
            <a:pPr marL="271638" indent="-271638">
              <a:buSzPct val="75000"/>
              <a:buChar char="-"/>
            </a:pPr>
            <a:r>
              <a:t>Startup, Early feedback - We are building a web application, and that we are following lean approaches, so we want to get our minimum viable product or technology in front of an end user as soon as possible in order to get early feedback. Because that’s where value lies, right? </a:t>
            </a:r>
          </a:p>
          <a:p>
            <a:pPr marL="271638" indent="-271638">
              <a:buSzPct val="75000"/>
              <a:buChar char="-"/>
            </a:pPr>
            <a:r>
              <a:t>Budget - Now more constraints, we are actually on a tight budget, so we don’t have a lot of hands to work on the project. We prefer devs who can work full-stack and those who can work out the servers and do ops or server management, well that would really be great. So expect around 3-4 hours of sleep everyday, for the first month?</a:t>
            </a:r>
          </a:p>
          <a:p>
            <a:pPr marL="271638" indent="-271638">
              <a:buSzPct val="75000"/>
              <a:buChar char="-"/>
            </a:pPr>
            <a:r>
              <a:t>Scaling &amp; Efficiency - This is a really great idea, so for the first launch, we are expecting high traffic volume because we will be announcing really great value and that everyone will be using our app. But expect it to dwindle down from time to time. So we need it be efficient and capable of scaling, but at the same time we also don’t want to invest in too much infrastructure for hosting since going back to our previous constraint, we are on a budget.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7" name="Shape 137"/>
          <p:cNvSpPr/>
          <p:nvPr>
            <p:ph type="sldImg"/>
          </p:nvPr>
        </p:nvSpPr>
        <p:spPr>
          <a:prstGeom prst="rect">
            <a:avLst/>
          </a:prstGeom>
        </p:spPr>
        <p:txBody>
          <a:bodyPr/>
          <a:lstStyle/>
          <a:p>
            <a:pPr/>
          </a:p>
        </p:txBody>
      </p:sp>
      <p:sp>
        <p:nvSpPr>
          <p:cNvPr id="138" name="Shape 138"/>
          <p:cNvSpPr/>
          <p:nvPr>
            <p:ph type="body" sz="quarter" idx="1"/>
          </p:nvPr>
        </p:nvSpPr>
        <p:spPr>
          <a:prstGeom prst="rect">
            <a:avLst/>
          </a:prstGeom>
        </p:spPr>
        <p:txBody>
          <a:bodyPr/>
          <a:lstStyle/>
          <a:p>
            <a:pPr/>
            <a:r>
              <a:t>So on a side note i’ve been thinking really hard on what our product would be, so i hope you won’t get disappointed, but we are going to build an on demand laundry service. Because everyone hates laundry day right and sometimes i’d rather do something else than wash my own laundry or deliver it to the laundry shop - but we have to.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 name="Shape 143"/>
          <p:cNvSpPr/>
          <p:nvPr>
            <p:ph type="sldImg"/>
          </p:nvPr>
        </p:nvSpPr>
        <p:spPr>
          <a:prstGeom prst="rect">
            <a:avLst/>
          </a:prstGeom>
        </p:spPr>
        <p:txBody>
          <a:bodyPr/>
          <a:lstStyle/>
          <a:p>
            <a:pPr/>
          </a:p>
        </p:txBody>
      </p:sp>
      <p:sp>
        <p:nvSpPr>
          <p:cNvPr id="144" name="Shape 144"/>
          <p:cNvSpPr/>
          <p:nvPr>
            <p:ph type="body" sz="quarter" idx="1"/>
          </p:nvPr>
        </p:nvSpPr>
        <p:spPr>
          <a:prstGeom prst="rect">
            <a:avLst/>
          </a:prstGeom>
        </p:spPr>
        <p:txBody>
          <a:bodyPr/>
          <a:lstStyle/>
          <a:p>
            <a:pPr/>
            <a:r>
              <a:t>What do you notice? These are products from amazon, </a:t>
            </a:r>
          </a:p>
          <a:p>
            <a:pPr/>
          </a:p>
          <a:p>
            <a:pPr/>
            <a:r>
              <a:t>So here’s how our application’s high level architecture will look like. </a:t>
            </a:r>
          </a:p>
          <a:p>
            <a:pPr/>
          </a:p>
          <a:p>
            <a:pPr marL="271638" indent="-271638">
              <a:buSzPct val="75000"/>
              <a:buChar char="-"/>
            </a:pPr>
            <a:r>
              <a:t>Amazon S3 bucket is created to store the static web app contents of the application.</a:t>
            </a:r>
          </a:p>
          <a:p>
            <a:pPr marL="271638" indent="-271638">
              <a:buSzPct val="75000"/>
              <a:buChar char="-"/>
            </a:pPr>
            <a:r>
              <a:t>API endpoints are created using API Gateway and these endpoints are mapped to Lambda functions. The API Gateway POST method points to a Lambda function. The GET method points to another Lambda function.</a:t>
            </a:r>
          </a:p>
          <a:p>
            <a:pPr marL="271638" indent="-271638">
              <a:buSzPct val="75000"/>
              <a:buChar char="-"/>
            </a:pPr>
            <a:r>
              <a:t>AWS Lambda functions are created to serve as the back-end business logic tier for processing the requests - there are a lot of use cases for lambda but today we will be using it as a backend for our application</a:t>
            </a:r>
          </a:p>
          <a:p>
            <a:pPr lvl="1" marL="716138" indent="-271638">
              <a:buSzPct val="75000"/>
              <a:buChar char="-"/>
            </a:pPr>
            <a:r>
              <a:t>COMPARE TO EC2</a:t>
            </a:r>
          </a:p>
          <a:p>
            <a:pPr marL="271638" indent="-271638">
              <a:buSzPct val="75000"/>
              <a:buChar char="-"/>
            </a:pPr>
            <a:r>
              <a:t>Postgres database will be used to store our data.</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5" name="Shape 155"/>
          <p:cNvSpPr/>
          <p:nvPr>
            <p:ph type="sldImg"/>
          </p:nvPr>
        </p:nvSpPr>
        <p:spPr>
          <a:prstGeom prst="rect">
            <a:avLst/>
          </a:prstGeom>
        </p:spPr>
        <p:txBody>
          <a:bodyPr/>
          <a:lstStyle/>
          <a:p>
            <a:pPr/>
          </a:p>
        </p:txBody>
      </p:sp>
      <p:sp>
        <p:nvSpPr>
          <p:cNvPr id="156" name="Shape 156"/>
          <p:cNvSpPr/>
          <p:nvPr>
            <p:ph type="body" sz="quarter" idx="1"/>
          </p:nvPr>
        </p:nvSpPr>
        <p:spPr>
          <a:prstGeom prst="rect">
            <a:avLst/>
          </a:prstGeom>
        </p:spPr>
        <p:txBody>
          <a:bodyPr/>
          <a:lstStyle/>
          <a:p>
            <a:pPr/>
            <a:r>
              <a:t>API Gateway</a:t>
            </a:r>
          </a:p>
          <a:p>
            <a:pPr marL="271638" indent="-271638">
              <a:buSzPct val="75000"/>
              <a:buChar char="-"/>
            </a:pPr>
            <a:r>
              <a:t>Create, maintain and secure APIs at any scale</a:t>
            </a:r>
          </a:p>
          <a:p>
            <a:pPr marL="271638" indent="-271638">
              <a:buSzPct val="75000"/>
              <a:buChar char="-"/>
            </a:pPr>
            <a:r>
              <a:t>Handles authorization, access control and monitoring</a:t>
            </a:r>
          </a:p>
          <a:p>
            <a:pPr marL="271638" indent="-271638">
              <a:buSzPct val="75000"/>
              <a:buChar char="-"/>
            </a:pPr>
            <a:r>
              <a:t>Acts as a “front door” for applications</a:t>
            </a:r>
          </a:p>
          <a:p>
            <a:pPr/>
          </a:p>
          <a:p>
            <a:pPr/>
            <a:r>
              <a:t>Lambda</a:t>
            </a:r>
          </a:p>
          <a:p>
            <a:pPr marL="271638" indent="-271638">
              <a:buSzPct val="75000"/>
              <a:buChar char="-"/>
            </a:pPr>
            <a:r>
              <a:t>Run code without thinking about servers</a:t>
            </a:r>
          </a:p>
          <a:p>
            <a:pPr marL="271638" indent="-271638">
              <a:buSzPct val="75000"/>
              <a:buChar char="-"/>
            </a:pPr>
            <a:r>
              <a:t>Pay for only the compute time you consume</a:t>
            </a:r>
          </a:p>
          <a:p>
            <a:pPr lvl="1" marL="716138" indent="-271638">
              <a:buSzPct val="75000"/>
              <a:buChar char="-"/>
            </a:pPr>
            <a:r>
              <a:t>500ms i can bear with it, but that’s not a really good user experience</a:t>
            </a:r>
          </a:p>
          <a:p>
            <a:pPr lvl="1" marL="716138" indent="-271638">
              <a:buSzPct val="75000"/>
              <a:buChar char="-"/>
            </a:pPr>
            <a:r>
              <a:t>20s to give my response, well that’s very bad. I would have left and thought that your app is broken.</a:t>
            </a:r>
          </a:p>
          <a:p>
            <a:pPr marL="271638" indent="-271638">
              <a:buSzPct val="75000"/>
              <a:buChar char="-"/>
            </a:pPr>
            <a:r>
              <a:t>Lambda takes care of everything required to run your code with high availability</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0" name="Shape 160"/>
          <p:cNvSpPr/>
          <p:nvPr>
            <p:ph type="sldImg"/>
          </p:nvPr>
        </p:nvSpPr>
        <p:spPr>
          <a:prstGeom prst="rect">
            <a:avLst/>
          </a:prstGeom>
        </p:spPr>
        <p:txBody>
          <a:bodyPr/>
          <a:lstStyle/>
          <a:p>
            <a:pPr/>
          </a:p>
        </p:txBody>
      </p:sp>
      <p:sp>
        <p:nvSpPr>
          <p:cNvPr id="161" name="Shape 161"/>
          <p:cNvSpPr/>
          <p:nvPr>
            <p:ph type="body" sz="quarter" idx="1"/>
          </p:nvPr>
        </p:nvSpPr>
        <p:spPr>
          <a:prstGeom prst="rect">
            <a:avLst/>
          </a:prstGeom>
        </p:spPr>
        <p:txBody>
          <a:bodyPr/>
          <a:lstStyle/>
          <a:p>
            <a:pPr/>
            <a:r>
              <a:t>If you are the dev, i think it’s time to take a breath now. </a:t>
            </a:r>
          </a:p>
          <a:p>
            <a:pPr/>
          </a:p>
          <a:p>
            <a:pPr/>
            <a:r>
              <a:t>But we won’t be building this application today, that would be for another workshop. today we are going to implement a part of this architecture, so we are going to create our first serverless api, and i’ll show you how to deploy it within seconds. And how a python tool / framework actually makes our life easier.</a:t>
            </a:r>
          </a:p>
          <a:p>
            <a:pPr/>
          </a:p>
          <a:p>
            <a:pPr/>
            <a:r>
              <a:t>Okay, so even if we have these constraints, management has decided to follow a serverless architecture. With the help of AWS solutions such as: compute, storage and database, we will be building a serverless application. </a:t>
            </a:r>
          </a:p>
          <a:p>
            <a:pPr/>
          </a:p>
          <a:p>
            <a:pPr/>
            <a:r>
              <a:t>going Serverless means to build and run applications without thinking about servers or managing our servers.</a:t>
            </a:r>
          </a:p>
          <a:p>
            <a:pPr/>
          </a:p>
          <a:p>
            <a:pPr/>
            <a:r>
              <a:t>A serverless application will allow us to bypass the constraints i’ve pointed out earlier, and allow us to focus on our goal - early feedback. </a:t>
            </a:r>
          </a:p>
          <a:p>
            <a:pPr/>
          </a:p>
          <a:p>
            <a:pPr/>
            <a:r>
              <a:t>- Budget - So we eliminate the need to worry about budget, because such architecture will allow us to pay only when our code is being executed. </a:t>
            </a:r>
          </a:p>
          <a:p>
            <a:pPr/>
          </a:p>
          <a:p>
            <a:pPr/>
            <a:r>
              <a:t>- Scaling &amp; Efficiency - Even if we get a traffic surge of 1M requests the first day, our application will be able to scale - performance is guaranteed, and even if traffic dwindles the next day - little to no traffic, then we won’t worry because we’ll only pay whenever our code is being run. </a:t>
            </a:r>
          </a:p>
          <a:p>
            <a:pPr/>
          </a:p>
          <a:p>
            <a:pPr/>
            <a:r>
              <a:t>- Early feedback - now that we only worry about our code and logic, this will allow us to deliver faster. This will allow us to focus on activities that drive business value, and it also results to </a:t>
            </a:r>
          </a:p>
          <a:p>
            <a:pPr/>
          </a:p>
          <a:p>
            <a:pPr/>
            <a:r>
              <a:t>These characteristics of a serverless app results to = Happy and productive developers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5" name="Shape 165"/>
          <p:cNvSpPr/>
          <p:nvPr>
            <p:ph type="sldImg"/>
          </p:nvPr>
        </p:nvSpPr>
        <p:spPr>
          <a:prstGeom prst="rect">
            <a:avLst/>
          </a:prstGeom>
        </p:spPr>
        <p:txBody>
          <a:bodyPr/>
          <a:lstStyle/>
          <a:p>
            <a:pPr/>
          </a:p>
        </p:txBody>
      </p:sp>
      <p:sp>
        <p:nvSpPr>
          <p:cNvPr id="166" name="Shape 166"/>
          <p:cNvSpPr/>
          <p:nvPr>
            <p:ph type="body" sz="quarter" idx="1"/>
          </p:nvPr>
        </p:nvSpPr>
        <p:spPr>
          <a:prstGeom prst="rect">
            <a:avLst/>
          </a:prstGeom>
        </p:spPr>
        <p:txBody>
          <a:bodyPr/>
          <a:lstStyle/>
          <a:p>
            <a:pPr/>
            <a:r>
              <a:rPr u="sng">
                <a:hlinkClick r:id="rId3" invalidUrl="" action="" tgtFrame="" tooltip="" history="1" highlightClick="0" endSnd="0"/>
              </a:rPr>
              <a:t>https://727522671351.signin.aws.amazon.com/console</a:t>
            </a:r>
          </a:p>
          <a:p>
            <a:pPr/>
          </a:p>
          <a:p>
            <a:pPr/>
            <a:r>
              <a:t>u: pycon</a:t>
            </a:r>
          </a:p>
          <a:p>
            <a:pPr/>
            <a:r>
              <a:t>p; pycon123</a:t>
            </a:r>
          </a:p>
          <a:p>
            <a:pPr/>
          </a:p>
          <a:p>
            <a:pPr marL="388055" indent="-388055">
              <a:buSzPct val="100000"/>
              <a:buAutoNum type="arabicPeriod" startAt="1"/>
            </a:pPr>
            <a:r>
              <a:t>lambda</a:t>
            </a:r>
          </a:p>
          <a:p>
            <a:pPr marL="388055" indent="-388055">
              <a:buSzPct val="100000"/>
              <a:buAutoNum type="arabicPeriod" startAt="1"/>
            </a:pPr>
            <a:r>
              <a:t>api gateway</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1" name="Shape 171"/>
          <p:cNvSpPr/>
          <p:nvPr>
            <p:ph type="sldImg"/>
          </p:nvPr>
        </p:nvSpPr>
        <p:spPr>
          <a:prstGeom prst="rect">
            <a:avLst/>
          </a:prstGeom>
        </p:spPr>
        <p:txBody>
          <a:bodyPr/>
          <a:lstStyle/>
          <a:p>
            <a:pPr/>
          </a:p>
        </p:txBody>
      </p:sp>
      <p:sp>
        <p:nvSpPr>
          <p:cNvPr id="172" name="Shape 172"/>
          <p:cNvSpPr/>
          <p:nvPr>
            <p:ph type="body" sz="quarter" idx="1"/>
          </p:nvPr>
        </p:nvSpPr>
        <p:spPr>
          <a:prstGeom prst="rect">
            <a:avLst/>
          </a:prstGeom>
        </p:spPr>
        <p:txBody>
          <a:bodyPr/>
          <a:lstStyle/>
          <a:p>
            <a:pPr/>
            <a:r>
              <a:t>So, you’ve noticed that we were going back and forth between two different interfaces right? API gateway &amp; lambda. We went to create our code in lambda, and created our endpoints in gateway. But that workflow is good enough if you only had once service - a hello world service without any dependencies. </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Shape 11"/>
          <p:cNvSpPr/>
          <p:nvPr>
            <p:ph type="title"/>
          </p:nvPr>
        </p:nvSpPr>
        <p:spPr>
          <a:xfrm>
            <a:off x="1270000" y="1638300"/>
            <a:ext cx="10464800" cy="3302000"/>
          </a:xfrm>
          <a:prstGeom prst="rect">
            <a:avLst/>
          </a:prstGeom>
        </p:spPr>
        <p:txBody>
          <a:bodyPr anchor="b"/>
          <a:lstStyle/>
          <a:p>
            <a:pPr/>
            <a:r>
              <a:t>Title Text</a:t>
            </a:r>
          </a:p>
        </p:txBody>
      </p:sp>
      <p:sp>
        <p:nvSpPr>
          <p:cNvPr id="12" name="Shape 12"/>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Shape 93"/>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a:latin typeface="Helvetica"/>
                <a:ea typeface="Helvetica"/>
                <a:cs typeface="Helvetica"/>
                <a:sym typeface="Helvetica"/>
              </a:defRPr>
            </a:lvl1pPr>
          </a:lstStyle>
          <a:p>
            <a:pPr/>
            <a:r>
              <a:t>–Johnny Appleseed</a:t>
            </a:r>
          </a:p>
        </p:txBody>
      </p:sp>
      <p:sp>
        <p:nvSpPr>
          <p:cNvPr id="94" name="Shape 94"/>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sz="3800"/>
            </a:lvl1pPr>
          </a:lstStyle>
          <a:p>
            <a:pPr/>
            <a:r>
              <a:t>“Type a quote here.” </a:t>
            </a: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Shape 102"/>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Shape 20"/>
          <p:cNvSpPr/>
          <p:nvPr>
            <p:ph type="pic" idx="13"/>
          </p:nvPr>
        </p:nvSpPr>
        <p:spPr>
          <a:xfrm>
            <a:off x="1606550" y="635000"/>
            <a:ext cx="9779000" cy="5918200"/>
          </a:xfrm>
          <a:prstGeom prst="rect">
            <a:avLst/>
          </a:prstGeom>
        </p:spPr>
        <p:txBody>
          <a:bodyPr lIns="91439" tIns="45719" rIns="91439" bIns="45719" anchor="t">
            <a:noAutofit/>
          </a:bodyPr>
          <a:lstStyle/>
          <a:p>
            <a:pPr/>
          </a:p>
        </p:txBody>
      </p:sp>
      <p:sp>
        <p:nvSpPr>
          <p:cNvPr id="21" name="Shape 21"/>
          <p:cNvSpPr/>
          <p:nvPr>
            <p:ph type="title"/>
          </p:nvPr>
        </p:nvSpPr>
        <p:spPr>
          <a:xfrm>
            <a:off x="1270000" y="6718300"/>
            <a:ext cx="10464800" cy="1422400"/>
          </a:xfrm>
          <a:prstGeom prst="rect">
            <a:avLst/>
          </a:prstGeom>
        </p:spPr>
        <p:txBody>
          <a:bodyPr anchor="b"/>
          <a:lstStyle/>
          <a:p>
            <a:pPr/>
            <a:r>
              <a:t>Title Text</a:t>
            </a:r>
          </a:p>
        </p:txBody>
      </p:sp>
      <p:sp>
        <p:nvSpPr>
          <p:cNvPr id="22" name="Shape 22"/>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23" name="Shape 23"/>
          <p:cNvSpPr/>
          <p:nvPr>
            <p:ph type="sldNum" sz="quarter" idx="2"/>
          </p:nvPr>
        </p:nvSpPr>
        <p:spPr>
          <a:xfrm>
            <a:off x="6311798" y="9245600"/>
            <a:ext cx="368504" cy="381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Shape 30"/>
          <p:cNvSpPr/>
          <p:nvPr>
            <p:ph type="title"/>
          </p:nvPr>
        </p:nvSpPr>
        <p:spPr>
          <a:xfrm>
            <a:off x="1270000" y="3225800"/>
            <a:ext cx="10464800" cy="3302000"/>
          </a:xfrm>
          <a:prstGeom prst="rect">
            <a:avLst/>
          </a:prstGeom>
        </p:spPr>
        <p:txBody>
          <a:bodyPr/>
          <a:lstStyle/>
          <a:p>
            <a:pPr/>
            <a:r>
              <a:t>Title Text</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Shape 38"/>
          <p:cNvSpPr/>
          <p:nvPr>
            <p:ph type="pic" sz="half" idx="13"/>
          </p:nvPr>
        </p:nvSpPr>
        <p:spPr>
          <a:xfrm>
            <a:off x="6718300" y="635000"/>
            <a:ext cx="5334000" cy="8229600"/>
          </a:xfrm>
          <a:prstGeom prst="rect">
            <a:avLst/>
          </a:prstGeom>
        </p:spPr>
        <p:txBody>
          <a:bodyPr lIns="91439" tIns="45719" rIns="91439" bIns="45719" anchor="t">
            <a:noAutofit/>
          </a:bodyPr>
          <a:lstStyle/>
          <a:p>
            <a:pPr/>
          </a:p>
        </p:txBody>
      </p:sp>
      <p:sp>
        <p:nvSpPr>
          <p:cNvPr id="39" name="Shape 39"/>
          <p:cNvSpPr/>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Shape 40"/>
          <p:cNvSpPr/>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a:r>
              <a:t>Title Text</a:t>
            </a: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a:r>
              <a:t>Title Text</a:t>
            </a:r>
          </a:p>
        </p:txBody>
      </p:sp>
      <p:sp>
        <p:nvSpPr>
          <p:cNvPr id="57" name="Shape 57"/>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Shape 65"/>
          <p:cNvSpPr/>
          <p:nvPr>
            <p:ph type="pic" sz="half" idx="13"/>
          </p:nvPr>
        </p:nvSpPr>
        <p:spPr>
          <a:xfrm>
            <a:off x="6718300" y="2603500"/>
            <a:ext cx="5334000" cy="6286500"/>
          </a:xfrm>
          <a:prstGeom prst="rect">
            <a:avLst/>
          </a:prstGeom>
        </p:spPr>
        <p:txBody>
          <a:bodyPr lIns="91439" tIns="45719" rIns="91439" bIns="45719" anchor="t">
            <a:noAutofit/>
          </a:bodyPr>
          <a:lstStyle/>
          <a:p>
            <a:pPr/>
          </a:p>
        </p:txBody>
      </p:sp>
      <p:sp>
        <p:nvSpPr>
          <p:cNvPr id="66" name="Shape 66"/>
          <p:cNvSpPr/>
          <p:nvPr>
            <p:ph type="title"/>
          </p:nvPr>
        </p:nvSpPr>
        <p:spPr>
          <a:prstGeom prst="rect">
            <a:avLst/>
          </a:prstGeom>
        </p:spPr>
        <p:txBody>
          <a:bodyPr/>
          <a:lstStyle/>
          <a:p>
            <a:pPr/>
            <a:r>
              <a:t>Title Text</a:t>
            </a:r>
          </a:p>
        </p:txBody>
      </p:sp>
      <p:sp>
        <p:nvSpPr>
          <p:cNvPr id="67" name="Shape 67"/>
          <p:cNvSpPr/>
          <p:nvPr>
            <p:ph type="body" sz="half"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Shape 75"/>
          <p:cNvSpPr/>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Shape 83"/>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Shape 84"/>
          <p:cNvSpPr/>
          <p:nvPr>
            <p:ph type="pic" sz="quarter" idx="14"/>
          </p:nvPr>
        </p:nvSpPr>
        <p:spPr>
          <a:xfrm>
            <a:off x="6724518" y="889000"/>
            <a:ext cx="5334001" cy="3771900"/>
          </a:xfrm>
          <a:prstGeom prst="rect">
            <a:avLst/>
          </a:prstGeom>
        </p:spPr>
        <p:txBody>
          <a:bodyPr lIns="91439" tIns="45719" rIns="91439" bIns="45719" anchor="t">
            <a:noAutofit/>
          </a:bodyPr>
          <a:lstStyle/>
          <a:p>
            <a:pPr/>
          </a:p>
        </p:txBody>
      </p:sp>
      <p:sp>
        <p:nvSpPr>
          <p:cNvPr id="85" name="Shape 85"/>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Shape 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Shape 3"/>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hape 4"/>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bit.ly/2my06hQ" TargetMode="External"/><Relationship Id="rId3" Type="http://schemas.openxmlformats.org/officeDocument/2006/relationships/image" Target="../media/image7.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hyperlink" Target="https://blog.fugue.co/2016-05-05-architecting-a-serverless-web-application-in-aws.html" TargetMode="Externa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5.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Shape 119"/>
          <p:cNvSpPr/>
          <p:nvPr>
            <p:ph type="ctrTitle"/>
          </p:nvPr>
        </p:nvSpPr>
        <p:spPr>
          <a:xfrm>
            <a:off x="1270000" y="1651000"/>
            <a:ext cx="10464800" cy="3302000"/>
          </a:xfrm>
          <a:prstGeom prst="rect">
            <a:avLst/>
          </a:prstGeom>
        </p:spPr>
        <p:txBody>
          <a:bodyPr/>
          <a:lstStyle>
            <a:lvl1pPr>
              <a:defRPr sz="6000"/>
            </a:lvl1pPr>
          </a:lstStyle>
          <a:p>
            <a:pPr/>
            <a:r>
              <a:t>Going Serverless with Chalice</a:t>
            </a:r>
          </a:p>
        </p:txBody>
      </p:sp>
      <p:sp>
        <p:nvSpPr>
          <p:cNvPr id="120" name="Shape 120"/>
          <p:cNvSpPr/>
          <p:nvPr/>
        </p:nvSpPr>
        <p:spPr>
          <a:xfrm>
            <a:off x="2702153" y="5492750"/>
            <a:ext cx="7600494"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 Python Serverless Microframework</a:t>
            </a:r>
          </a:p>
        </p:txBody>
      </p:sp>
      <p:sp>
        <p:nvSpPr>
          <p:cNvPr id="121" name="Shape 121"/>
          <p:cNvSpPr/>
          <p:nvPr/>
        </p:nvSpPr>
        <p:spPr>
          <a:xfrm>
            <a:off x="4852365" y="7884044"/>
            <a:ext cx="330007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@RoselleEbarle</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8" name="Shape 168"/>
          <p:cNvSpPr/>
          <p:nvPr>
            <p:ph type="title"/>
          </p:nvPr>
        </p:nvSpPr>
        <p:spPr>
          <a:prstGeom prst="rect">
            <a:avLst/>
          </a:prstGeom>
        </p:spPr>
        <p:txBody>
          <a:bodyPr/>
          <a:lstStyle/>
          <a:p>
            <a:pPr/>
            <a:r>
              <a:t>Easy? What if…</a:t>
            </a:r>
          </a:p>
        </p:txBody>
      </p:sp>
      <p:sp>
        <p:nvSpPr>
          <p:cNvPr id="169" name="Shape 169"/>
          <p:cNvSpPr/>
          <p:nvPr>
            <p:ph type="body" sz="quarter" idx="1"/>
          </p:nvPr>
        </p:nvSpPr>
        <p:spPr>
          <a:prstGeom prst="rect">
            <a:avLst/>
          </a:prstGeom>
        </p:spPr>
        <p:txBody>
          <a:bodyPr/>
          <a:lstStyle/>
          <a:p>
            <a:pPr/>
          </a:p>
        </p:txBody>
      </p:sp>
      <p:pic>
        <p:nvPicPr>
          <p:cNvPr id="170" name="Screen Shot 2017-02-26 at 8.45.26 AM.png"/>
          <p:cNvPicPr>
            <a:picLocks noChangeAspect="1"/>
          </p:cNvPicPr>
          <p:nvPr/>
        </p:nvPicPr>
        <p:blipFill>
          <a:blip r:embed="rId3">
            <a:extLst/>
          </a:blip>
          <a:stretch>
            <a:fillRect/>
          </a:stretch>
        </p:blipFill>
        <p:spPr>
          <a:xfrm>
            <a:off x="0" y="-27941"/>
            <a:ext cx="13004800" cy="6695441"/>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4" name="Shape 174"/>
          <p:cNvSpPr/>
          <p:nvPr>
            <p:ph type="body" idx="13"/>
          </p:nvPr>
        </p:nvSpPr>
        <p:spPr>
          <a:prstGeom prst="rect">
            <a:avLst/>
          </a:prstGeom>
        </p:spPr>
        <p:txBody>
          <a:bodyPr/>
          <a:lstStyle/>
          <a:p>
            <a:pPr/>
            <a:r>
              <a:t>–awslabs</a:t>
            </a:r>
          </a:p>
        </p:txBody>
      </p:sp>
      <p:sp>
        <p:nvSpPr>
          <p:cNvPr id="175" name="Shape 175"/>
          <p:cNvSpPr/>
          <p:nvPr>
            <p:ph type="body" idx="14"/>
          </p:nvPr>
        </p:nvSpPr>
        <p:spPr>
          <a:xfrm>
            <a:off x="1270000" y="3390899"/>
            <a:ext cx="10464800" cy="2438401"/>
          </a:xfrm>
          <a:prstGeom prst="rect">
            <a:avLst/>
          </a:prstGeom>
        </p:spPr>
        <p:txBody>
          <a:bodyPr/>
          <a:lstStyle/>
          <a:p>
            <a:pPr/>
            <a:r>
              <a:t>“The python serverless microframework for AWS, it allows you to quickly create and deploy applications that use Amazon API Gateway and AWS Lambda” </a:t>
            </a:r>
          </a:p>
        </p:txBody>
      </p:sp>
      <p:sp>
        <p:nvSpPr>
          <p:cNvPr id="176" name="Shape 176"/>
          <p:cNvSpPr/>
          <p:nvPr/>
        </p:nvSpPr>
        <p:spPr>
          <a:xfrm>
            <a:off x="1963102" y="1530349"/>
            <a:ext cx="9078596"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000"/>
            </a:lvl1pPr>
          </a:lstStyle>
          <a:p>
            <a:pPr/>
            <a:r>
              <a:t>3. How chalice fits in the puzzle</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0" name="Shape 180"/>
          <p:cNvSpPr/>
          <p:nvPr>
            <p:ph type="title"/>
          </p:nvPr>
        </p:nvSpPr>
        <p:spPr>
          <a:prstGeom prst="rect">
            <a:avLst/>
          </a:prstGeom>
        </p:spPr>
        <p:txBody>
          <a:bodyPr/>
          <a:lstStyle>
            <a:lvl1pPr>
              <a:defRPr sz="5000"/>
            </a:lvl1pPr>
          </a:lstStyle>
          <a:p>
            <a:pPr/>
            <a:r>
              <a:t>3. How chalice fits in the puzzle</a:t>
            </a:r>
          </a:p>
        </p:txBody>
      </p:sp>
      <p:sp>
        <p:nvSpPr>
          <p:cNvPr id="181" name="Shape 181"/>
          <p:cNvSpPr/>
          <p:nvPr>
            <p:ph type="body" idx="1"/>
          </p:nvPr>
        </p:nvSpPr>
        <p:spPr>
          <a:prstGeom prst="rect">
            <a:avLst/>
          </a:prstGeom>
        </p:spPr>
        <p:txBody>
          <a:bodyPr/>
          <a:lstStyle/>
          <a:p>
            <a:pPr marL="0" indent="0">
              <a:buSzTx/>
              <a:buNone/>
            </a:pPr>
            <a:r>
              <a:t>It provides:</a:t>
            </a:r>
          </a:p>
          <a:p>
            <a:pPr/>
            <a:r>
              <a:t>A command line tool for creating, deploying, and managing your app</a:t>
            </a:r>
          </a:p>
          <a:p>
            <a:pPr/>
            <a:r>
              <a:t>A familiar and easy to use API for declaring views in python code</a:t>
            </a:r>
          </a:p>
          <a:p>
            <a:pPr/>
            <a:r>
              <a:t>Automatic IAM policy generation</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5" name="Shape 185"/>
          <p:cNvSpPr/>
          <p:nvPr>
            <p:ph type="title"/>
          </p:nvPr>
        </p:nvSpPr>
        <p:spPr>
          <a:prstGeom prst="rect">
            <a:avLst/>
          </a:prstGeom>
        </p:spPr>
        <p:txBody>
          <a:bodyPr/>
          <a:lstStyle/>
          <a:p>
            <a:pPr/>
            <a:r>
              <a:t>Demo</a:t>
            </a:r>
          </a:p>
          <a:p>
            <a:pPr>
              <a:defRPr sz="3200"/>
            </a:pPr>
            <a:r>
              <a:t>4. Getting started with chalice</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9" name="Shape 189"/>
          <p:cNvSpPr/>
          <p:nvPr>
            <p:ph type="title"/>
          </p:nvPr>
        </p:nvSpPr>
        <p:spPr>
          <a:xfrm>
            <a:off x="952500" y="457200"/>
            <a:ext cx="11099800" cy="2159000"/>
          </a:xfrm>
          <a:prstGeom prst="rect">
            <a:avLst/>
          </a:prstGeom>
        </p:spPr>
        <p:txBody>
          <a:bodyPr/>
          <a:lstStyle/>
          <a:p>
            <a:pPr/>
            <a:r>
              <a:t>Summary</a:t>
            </a:r>
          </a:p>
        </p:txBody>
      </p:sp>
      <p:sp>
        <p:nvSpPr>
          <p:cNvPr id="190" name="Shape 190"/>
          <p:cNvSpPr/>
          <p:nvPr>
            <p:ph type="body" idx="1"/>
          </p:nvPr>
        </p:nvSpPr>
        <p:spPr>
          <a:prstGeom prst="rect">
            <a:avLst/>
          </a:prstGeom>
        </p:spPr>
        <p:txBody>
          <a:bodyPr/>
          <a:lstStyle/>
          <a:p>
            <a:pPr/>
            <a:r>
              <a:t>Amazon Ecosystem (API Gateway &amp; Lambda)</a:t>
            </a:r>
          </a:p>
          <a:p>
            <a:pPr/>
            <a:r>
              <a:t>Basic Serverless Architecture</a:t>
            </a:r>
          </a:p>
          <a:p>
            <a:pPr/>
            <a:r>
              <a:t>Python tool - Chalice</a:t>
            </a:r>
          </a:p>
          <a:p>
            <a:pPr/>
            <a:r>
              <a:t>Opportunities vs Cost</a:t>
            </a:r>
          </a:p>
          <a:p>
            <a:pPr/>
            <a:r>
              <a:t>Alternatives</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4" name="Shape 194"/>
          <p:cNvSpPr/>
          <p:nvPr>
            <p:ph type="title"/>
          </p:nvPr>
        </p:nvSpPr>
        <p:spPr>
          <a:prstGeom prst="rect">
            <a:avLst/>
          </a:prstGeom>
        </p:spPr>
        <p:txBody>
          <a:bodyPr/>
          <a:lstStyle/>
          <a:p>
            <a:pPr/>
            <a:r>
              <a:t>Questions?</a:t>
            </a:r>
          </a:p>
        </p:txBody>
      </p:sp>
      <p:sp>
        <p:nvSpPr>
          <p:cNvPr id="195" name="Shape 195"/>
          <p:cNvSpPr/>
          <p:nvPr>
            <p:ph type="body" sz="quarter" idx="1"/>
          </p:nvPr>
        </p:nvSpPr>
        <p:spPr>
          <a:prstGeom prst="rect">
            <a:avLst/>
          </a:prstGeom>
        </p:spPr>
        <p:txBody>
          <a:bodyPr/>
          <a:lstStyle/>
          <a:p>
            <a:pPr>
              <a:defRPr sz="2400">
                <a:latin typeface="Helvetica"/>
                <a:ea typeface="Helvetica"/>
                <a:cs typeface="Helvetica"/>
                <a:sym typeface="Helvetica"/>
              </a:defRPr>
            </a:pPr>
            <a:r>
              <a:t>Thank you for your time! </a:t>
            </a:r>
          </a:p>
          <a:p>
            <a:pPr>
              <a:defRPr sz="2400">
                <a:latin typeface="Helvetica"/>
                <a:ea typeface="Helvetica"/>
                <a:cs typeface="Helvetica"/>
                <a:sym typeface="Helvetica"/>
              </a:defRPr>
            </a:pPr>
            <a:r>
              <a:t>Slides and demo available at </a:t>
            </a:r>
            <a:r>
              <a:rPr u="sng">
                <a:hlinkClick r:id="rId2" invalidUrl="" action="" tgtFrame="" tooltip="" history="1" highlightClick="0" endSnd="0"/>
              </a:rPr>
              <a:t>http://bit.ly/2my06hQ</a:t>
            </a:r>
          </a:p>
        </p:txBody>
      </p:sp>
      <p:pic>
        <p:nvPicPr>
          <p:cNvPr id="196" name="sls.png"/>
          <p:cNvPicPr>
            <a:picLocks noChangeAspect="1"/>
          </p:cNvPicPr>
          <p:nvPr/>
        </p:nvPicPr>
        <p:blipFill>
          <a:blip r:embed="rId3">
            <a:extLst/>
          </a:blip>
          <a:stretch>
            <a:fillRect/>
          </a:stretch>
        </p:blipFill>
        <p:spPr>
          <a:xfrm>
            <a:off x="4063999" y="1465580"/>
            <a:ext cx="4876801" cy="5201920"/>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 name="Shape 125"/>
          <p:cNvSpPr/>
          <p:nvPr>
            <p:ph type="title"/>
          </p:nvPr>
        </p:nvSpPr>
        <p:spPr>
          <a:prstGeom prst="rect">
            <a:avLst/>
          </a:prstGeom>
        </p:spPr>
        <p:txBody>
          <a:bodyPr/>
          <a:lstStyle/>
          <a:p>
            <a:pPr/>
            <a:r>
              <a:t>Agenda</a:t>
            </a:r>
          </a:p>
        </p:txBody>
      </p:sp>
      <p:sp>
        <p:nvSpPr>
          <p:cNvPr id="126" name="Shape 126"/>
          <p:cNvSpPr/>
          <p:nvPr>
            <p:ph type="body" idx="1"/>
          </p:nvPr>
        </p:nvSpPr>
        <p:spPr>
          <a:prstGeom prst="rect">
            <a:avLst/>
          </a:prstGeom>
        </p:spPr>
        <p:txBody>
          <a:bodyPr/>
          <a:lstStyle/>
          <a:p>
            <a:pPr marL="0" indent="0">
              <a:buSzTx/>
              <a:buNone/>
            </a:pPr>
            <a:r>
              <a:t>1. We are going to build an app</a:t>
            </a:r>
          </a:p>
          <a:p>
            <a:pPr marL="0" indent="0">
              <a:buSzTx/>
              <a:buNone/>
            </a:pPr>
            <a:r>
              <a:t>2. How going serverless can help</a:t>
            </a:r>
          </a:p>
          <a:p>
            <a:pPr marL="0" indent="0">
              <a:buSzTx/>
              <a:buNone/>
            </a:pPr>
            <a:r>
              <a:t>3. How chalice fits in the puzzle</a:t>
            </a:r>
          </a:p>
          <a:p>
            <a:pPr marL="0" indent="0">
              <a:buSzTx/>
              <a:buNone/>
            </a:pPr>
            <a:r>
              <a:t>4. Getting started with chalice</a:t>
            </a:r>
          </a:p>
          <a:p>
            <a:pPr marL="0" indent="0">
              <a:buSzTx/>
              <a:buNone/>
            </a:pP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0" name="Shape 130"/>
          <p:cNvSpPr/>
          <p:nvPr>
            <p:ph type="title"/>
          </p:nvPr>
        </p:nvSpPr>
        <p:spPr>
          <a:prstGeom prst="rect">
            <a:avLst/>
          </a:prstGeom>
        </p:spPr>
        <p:txBody>
          <a:bodyPr/>
          <a:lstStyle>
            <a:lvl1pPr>
              <a:defRPr sz="5000"/>
            </a:lvl1pPr>
          </a:lstStyle>
          <a:p>
            <a:pPr/>
            <a:r>
              <a:t>1. We are going to build a web app!</a:t>
            </a:r>
          </a:p>
        </p:txBody>
      </p:sp>
      <p:sp>
        <p:nvSpPr>
          <p:cNvPr id="131" name="Shape 131"/>
          <p:cNvSpPr/>
          <p:nvPr>
            <p:ph type="body" idx="1"/>
          </p:nvPr>
        </p:nvSpPr>
        <p:spPr>
          <a:prstGeom prst="rect">
            <a:avLst/>
          </a:prstGeom>
        </p:spPr>
        <p:txBody>
          <a:bodyPr anchor="t"/>
          <a:lstStyle/>
          <a:p>
            <a:pPr marL="0" indent="0">
              <a:buSzTx/>
              <a:buNone/>
            </a:pPr>
            <a:r>
              <a:t>Core Requirements</a:t>
            </a:r>
          </a:p>
          <a:p>
            <a:pPr/>
            <a:r>
              <a:t>Early Feedback</a:t>
            </a:r>
          </a:p>
          <a:p>
            <a:pPr/>
            <a:r>
              <a:t>Budget</a:t>
            </a:r>
          </a:p>
          <a:p>
            <a:pPr/>
            <a:r>
              <a:t>Scaling &amp; Performance</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5" name="Shape 135"/>
          <p:cNvSpPr/>
          <p:nvPr>
            <p:ph type="title"/>
          </p:nvPr>
        </p:nvSpPr>
        <p:spPr>
          <a:prstGeom prst="rect">
            <a:avLst/>
          </a:prstGeom>
        </p:spPr>
        <p:txBody>
          <a:bodyPr/>
          <a:lstStyle>
            <a:lvl1pPr>
              <a:defRPr sz="5000"/>
            </a:lvl1pPr>
          </a:lstStyle>
          <a:p>
            <a:pPr/>
            <a:r>
              <a:t>1. We are going to build a web app!</a:t>
            </a:r>
          </a:p>
        </p:txBody>
      </p:sp>
      <p:sp>
        <p:nvSpPr>
          <p:cNvPr id="136" name="Shape 136"/>
          <p:cNvSpPr/>
          <p:nvPr>
            <p:ph type="body" idx="1"/>
          </p:nvPr>
        </p:nvSpPr>
        <p:spPr>
          <a:prstGeom prst="rect">
            <a:avLst/>
          </a:prstGeom>
        </p:spPr>
        <p:txBody>
          <a:bodyPr anchor="t"/>
          <a:lstStyle/>
          <a:p>
            <a:pPr marL="0" indent="0">
              <a:buSzTx/>
              <a:buNone/>
            </a:pPr>
            <a:r>
              <a:t>Product Components</a:t>
            </a:r>
          </a:p>
          <a:p>
            <a:pPr/>
            <a:r>
              <a:t>API Backend</a:t>
            </a:r>
          </a:p>
          <a:p>
            <a:pPr/>
            <a:r>
              <a:t>Web Application</a:t>
            </a:r>
          </a:p>
          <a:p>
            <a:pPr/>
            <a:r>
              <a:t>*Mobile Application</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0" name="Shape 140"/>
          <p:cNvSpPr/>
          <p:nvPr>
            <p:ph type="title"/>
          </p:nvPr>
        </p:nvSpPr>
        <p:spPr>
          <a:xfrm>
            <a:off x="952500" y="88900"/>
            <a:ext cx="11099800" cy="2159000"/>
          </a:xfrm>
          <a:prstGeom prst="rect">
            <a:avLst/>
          </a:prstGeom>
        </p:spPr>
        <p:txBody>
          <a:bodyPr/>
          <a:lstStyle>
            <a:lvl1pPr>
              <a:defRPr sz="5000"/>
            </a:lvl1pPr>
          </a:lstStyle>
          <a:p>
            <a:pPr/>
            <a:r>
              <a:t>2. How going serverless can help</a:t>
            </a:r>
          </a:p>
        </p:txBody>
      </p:sp>
      <p:pic>
        <p:nvPicPr>
          <p:cNvPr id="141" name="Serverless (1).png"/>
          <p:cNvPicPr>
            <a:picLocks noChangeAspect="1"/>
          </p:cNvPicPr>
          <p:nvPr/>
        </p:nvPicPr>
        <p:blipFill>
          <a:blip r:embed="rId3">
            <a:extLst/>
          </a:blip>
          <a:stretch>
            <a:fillRect/>
          </a:stretch>
        </p:blipFill>
        <p:spPr>
          <a:xfrm>
            <a:off x="762009" y="2065457"/>
            <a:ext cx="11099801" cy="6707366"/>
          </a:xfrm>
          <a:prstGeom prst="rect">
            <a:avLst/>
          </a:prstGeom>
          <a:ln w="12700">
            <a:miter lim="400000"/>
          </a:ln>
        </p:spPr>
      </p:pic>
      <p:sp>
        <p:nvSpPr>
          <p:cNvPr id="142" name="Shape 142"/>
          <p:cNvSpPr/>
          <p:nvPr/>
        </p:nvSpPr>
        <p:spPr>
          <a:xfrm>
            <a:off x="3506098" y="8881522"/>
            <a:ext cx="5662423"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The High-level Architecture</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6" name="Shape 146"/>
          <p:cNvSpPr/>
          <p:nvPr>
            <p:ph type="title"/>
          </p:nvPr>
        </p:nvSpPr>
        <p:spPr>
          <a:xfrm>
            <a:off x="952500" y="457200"/>
            <a:ext cx="11099800" cy="2159000"/>
          </a:xfrm>
          <a:prstGeom prst="rect">
            <a:avLst/>
          </a:prstGeom>
        </p:spPr>
        <p:txBody>
          <a:bodyPr/>
          <a:lstStyle>
            <a:lvl1pPr>
              <a:defRPr sz="5000"/>
            </a:lvl1pPr>
          </a:lstStyle>
          <a:p>
            <a:pPr/>
            <a:r>
              <a:t>2. How going serverless can help</a:t>
            </a:r>
          </a:p>
        </p:txBody>
      </p:sp>
      <p:pic>
        <p:nvPicPr>
          <p:cNvPr id="147" name="serverless_webapp.png"/>
          <p:cNvPicPr>
            <a:picLocks noChangeAspect="1"/>
          </p:cNvPicPr>
          <p:nvPr/>
        </p:nvPicPr>
        <p:blipFill>
          <a:blip r:embed="rId2">
            <a:extLst/>
          </a:blip>
          <a:stretch>
            <a:fillRect/>
          </a:stretch>
        </p:blipFill>
        <p:spPr>
          <a:xfrm>
            <a:off x="2159910" y="2409762"/>
            <a:ext cx="8711290" cy="4934076"/>
          </a:xfrm>
          <a:prstGeom prst="rect">
            <a:avLst/>
          </a:prstGeom>
          <a:ln w="12700">
            <a:miter lim="400000"/>
          </a:ln>
        </p:spPr>
      </p:pic>
      <p:sp>
        <p:nvSpPr>
          <p:cNvPr id="148" name="Shape 148"/>
          <p:cNvSpPr/>
          <p:nvPr/>
        </p:nvSpPr>
        <p:spPr>
          <a:xfrm>
            <a:off x="4567904" y="8699500"/>
            <a:ext cx="8237792" cy="330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i="1" sz="1500"/>
            </a:pPr>
            <a:r>
              <a:t>Source: </a:t>
            </a:r>
            <a:r>
              <a:rPr u="sng">
                <a:hlinkClick r:id="rId3" invalidUrl="" action="" tgtFrame="" tooltip="" history="1" highlightClick="0" endSnd="0"/>
              </a:rPr>
              <a:t>https://blog.fugue.co/2016-05-05-architecting-a-serverless-web-application-in-aws.html</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0" name="Shape 150"/>
          <p:cNvSpPr/>
          <p:nvPr>
            <p:ph type="title"/>
          </p:nvPr>
        </p:nvSpPr>
        <p:spPr>
          <a:xfrm>
            <a:off x="952500" y="457200"/>
            <a:ext cx="11099800" cy="2159000"/>
          </a:xfrm>
          <a:prstGeom prst="rect">
            <a:avLst/>
          </a:prstGeom>
        </p:spPr>
        <p:txBody>
          <a:bodyPr/>
          <a:lstStyle>
            <a:lvl1pPr>
              <a:defRPr sz="5000"/>
            </a:lvl1pPr>
          </a:lstStyle>
          <a:p>
            <a:pPr/>
            <a:r>
              <a:t>2. How going serverless can help</a:t>
            </a:r>
          </a:p>
        </p:txBody>
      </p:sp>
      <p:pic>
        <p:nvPicPr>
          <p:cNvPr id="151" name="aws-api-gateway-icon.png"/>
          <p:cNvPicPr>
            <a:picLocks noChangeAspect="1"/>
          </p:cNvPicPr>
          <p:nvPr/>
        </p:nvPicPr>
        <p:blipFill>
          <a:blip r:embed="rId3">
            <a:extLst/>
          </a:blip>
          <a:stretch>
            <a:fillRect/>
          </a:stretch>
        </p:blipFill>
        <p:spPr>
          <a:xfrm>
            <a:off x="2510057" y="2980085"/>
            <a:ext cx="2741377" cy="2741377"/>
          </a:xfrm>
          <a:prstGeom prst="rect">
            <a:avLst/>
          </a:prstGeom>
          <a:ln w="12700">
            <a:miter lim="400000"/>
          </a:ln>
        </p:spPr>
      </p:pic>
      <p:pic>
        <p:nvPicPr>
          <p:cNvPr id="152" name="aws-lambda.png"/>
          <p:cNvPicPr>
            <a:picLocks noChangeAspect="1"/>
          </p:cNvPicPr>
          <p:nvPr/>
        </p:nvPicPr>
        <p:blipFill>
          <a:blip r:embed="rId4">
            <a:extLst/>
          </a:blip>
          <a:stretch>
            <a:fillRect/>
          </a:stretch>
        </p:blipFill>
        <p:spPr>
          <a:xfrm>
            <a:off x="7479340" y="2796111"/>
            <a:ext cx="3109326" cy="3109326"/>
          </a:xfrm>
          <a:prstGeom prst="rect">
            <a:avLst/>
          </a:prstGeom>
          <a:ln w="12700">
            <a:miter lim="400000"/>
          </a:ln>
        </p:spPr>
      </p:pic>
      <p:sp>
        <p:nvSpPr>
          <p:cNvPr id="153" name="Shape 153"/>
          <p:cNvSpPr/>
          <p:nvPr/>
        </p:nvSpPr>
        <p:spPr>
          <a:xfrm>
            <a:off x="2502287" y="6089650"/>
            <a:ext cx="2756917"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API Gateway</a:t>
            </a:r>
          </a:p>
        </p:txBody>
      </p:sp>
      <p:sp>
        <p:nvSpPr>
          <p:cNvPr id="154" name="Shape 154"/>
          <p:cNvSpPr/>
          <p:nvPr/>
        </p:nvSpPr>
        <p:spPr>
          <a:xfrm>
            <a:off x="7575306" y="6089650"/>
            <a:ext cx="2917394"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AWS Lambda</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8" name="Shape 158"/>
          <p:cNvSpPr/>
          <p:nvPr>
            <p:ph type="title"/>
          </p:nvPr>
        </p:nvSpPr>
        <p:spPr>
          <a:prstGeom prst="rect">
            <a:avLst/>
          </a:prstGeom>
        </p:spPr>
        <p:txBody>
          <a:bodyPr/>
          <a:lstStyle>
            <a:lvl1pPr>
              <a:defRPr sz="5000"/>
            </a:lvl1pPr>
          </a:lstStyle>
          <a:p>
            <a:pPr/>
            <a:r>
              <a:t>2. How going serverless can help</a:t>
            </a:r>
          </a:p>
        </p:txBody>
      </p:sp>
      <p:sp>
        <p:nvSpPr>
          <p:cNvPr id="159" name="Shape 159"/>
          <p:cNvSpPr/>
          <p:nvPr>
            <p:ph type="body" idx="1"/>
          </p:nvPr>
        </p:nvSpPr>
        <p:spPr>
          <a:prstGeom prst="rect">
            <a:avLst/>
          </a:prstGeom>
        </p:spPr>
        <p:txBody>
          <a:bodyPr anchor="t"/>
          <a:lstStyle/>
          <a:p>
            <a:pPr marL="0" indent="0">
              <a:buSzTx/>
              <a:buNone/>
            </a:pPr>
            <a:r>
              <a:t>How does this help us? </a:t>
            </a:r>
          </a:p>
          <a:p>
            <a:pPr>
              <a:buChar char="★"/>
            </a:pPr>
            <a:r>
              <a:t>Budget</a:t>
            </a:r>
          </a:p>
          <a:p>
            <a:pPr>
              <a:buChar char="★"/>
            </a:pPr>
            <a:r>
              <a:t>Scaling &amp; Performance</a:t>
            </a:r>
          </a:p>
          <a:p>
            <a:pPr>
              <a:buChar char="★"/>
            </a:pPr>
            <a:r>
              <a:t>Early Feedback</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3" name="Shape 163"/>
          <p:cNvSpPr/>
          <p:nvPr>
            <p:ph type="title"/>
          </p:nvPr>
        </p:nvSpPr>
        <p:spPr>
          <a:prstGeom prst="rect">
            <a:avLst/>
          </a:prstGeom>
        </p:spPr>
        <p:txBody>
          <a:bodyPr/>
          <a:lstStyle/>
          <a:p>
            <a:pPr/>
            <a:r>
              <a:t>Demo</a:t>
            </a:r>
          </a:p>
        </p:txBody>
      </p:sp>
      <p:sp>
        <p:nvSpPr>
          <p:cNvPr id="164" name="Shape 164"/>
          <p:cNvSpPr/>
          <p:nvPr/>
        </p:nvSpPr>
        <p:spPr>
          <a:xfrm>
            <a:off x="1985848" y="5613400"/>
            <a:ext cx="8829904"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Easy! Let’s try to do the API backend then!</a:t>
            </a:r>
          </a:p>
        </p:txBody>
      </p:sp>
    </p:spTree>
  </p:cSld>
  <p:clrMapOvr>
    <a:masterClrMapping/>
  </p:clrMapOvr>
  <p:transition xmlns:p14="http://schemas.microsoft.com/office/powerpoint/2010/mai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