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19"/>
  </p:notesMasterIdLst>
  <p:handoutMasterIdLst>
    <p:handoutMasterId r:id="rId20"/>
  </p:handoutMasterIdLst>
  <p:sldIdLst>
    <p:sldId id="302" r:id="rId2"/>
    <p:sldId id="284" r:id="rId3"/>
    <p:sldId id="305" r:id="rId4"/>
    <p:sldId id="320" r:id="rId5"/>
    <p:sldId id="306" r:id="rId6"/>
    <p:sldId id="309" r:id="rId7"/>
    <p:sldId id="315" r:id="rId8"/>
    <p:sldId id="303" r:id="rId9"/>
    <p:sldId id="313" r:id="rId10"/>
    <p:sldId id="316" r:id="rId11"/>
    <p:sldId id="296" r:id="rId12"/>
    <p:sldId id="297" r:id="rId13"/>
    <p:sldId id="310" r:id="rId14"/>
    <p:sldId id="298" r:id="rId15"/>
    <p:sldId id="319" r:id="rId16"/>
    <p:sldId id="317" r:id="rId17"/>
    <p:sldId id="314" r:id="rId18"/>
  </p:sldIdLst>
  <p:sldSz cx="9144000" cy="6858000" type="screen4x3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ZapfHumnst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ZapfHumnst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ZapfHumnst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ZapfHumnst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ZapfHumnst BT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ZapfHumnst BT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ZapfHumnst BT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ZapfHumnst BT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ZapfHumnst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8A0E5E"/>
    <a:srgbClr val="CCCC00"/>
    <a:srgbClr val="0033CC"/>
    <a:srgbClr val="00008E"/>
    <a:srgbClr val="00004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737" autoAdjust="0"/>
  </p:normalViewPr>
  <p:slideViewPr>
    <p:cSldViewPr>
      <p:cViewPr varScale="1">
        <p:scale>
          <a:sx n="109" d="100"/>
          <a:sy n="109" d="100"/>
        </p:scale>
        <p:origin x="19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566" y="-72"/>
      </p:cViewPr>
      <p:guideLst>
        <p:guide orient="horz" pos="2893"/>
        <p:guide pos="2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305" tIns="0" rIns="19305" bIns="0" numCol="1" anchor="t" anchorCtr="0" compatLnSpc="1">
            <a:prstTxWarp prst="textNoShape">
              <a:avLst/>
            </a:prstTxWarp>
          </a:bodyPr>
          <a:lstStyle>
            <a:lvl1pPr defTabSz="927100">
              <a:defRPr i="1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ICS 1201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49587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305" tIns="0" rIns="19305" bIns="0" numCol="1" anchor="t" anchorCtr="0" compatLnSpc="1">
            <a:prstTxWarp prst="textNoShape">
              <a:avLst/>
            </a:prstTxWarp>
          </a:bodyPr>
          <a:lstStyle>
            <a:lvl1pPr algn="r" defTabSz="927100">
              <a:defRPr i="1">
                <a:latin typeface="Arial" charset="0"/>
              </a:defRPr>
            </a:lvl1pPr>
          </a:lstStyle>
          <a:p>
            <a:pPr>
              <a:defRPr/>
            </a:pPr>
            <a:fld id="{899799CB-0186-4274-BA3D-0DEC5A55501B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4900"/>
            <a:ext cx="30495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305" tIns="0" rIns="19305" bIns="0" numCol="1" anchor="b" anchorCtr="0" compatLnSpc="1">
            <a:prstTxWarp prst="textNoShape">
              <a:avLst/>
            </a:prstTxWarp>
          </a:bodyPr>
          <a:lstStyle>
            <a:lvl1pPr defTabSz="927100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8724900"/>
            <a:ext cx="3049587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305" tIns="0" rIns="19305" bIns="0" numCol="1" anchor="b" anchorCtr="0" compatLnSpc="1">
            <a:prstTxWarp prst="textNoShape">
              <a:avLst/>
            </a:prstTxWarp>
          </a:bodyPr>
          <a:lstStyle>
            <a:lvl1pPr algn="r" defTabSz="927100">
              <a:defRPr i="1">
                <a:latin typeface="Arial" charset="0"/>
              </a:defRPr>
            </a:lvl1pPr>
          </a:lstStyle>
          <a:p>
            <a:pPr>
              <a:defRPr/>
            </a:pPr>
            <a:fld id="{05C1B5E7-F4D6-48B9-95D1-3FD6EF5F8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127375" y="8750300"/>
            <a:ext cx="7810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482" tIns="45046" rIns="88482" bIns="45046">
            <a:spAutoFit/>
          </a:bodyPr>
          <a:lstStyle/>
          <a:p>
            <a:pPr algn="ctr" defTabSz="879475">
              <a:lnSpc>
                <a:spcPct val="90000"/>
              </a:lnSpc>
              <a:defRPr/>
            </a:pPr>
            <a:r>
              <a:rPr lang="en-US" sz="1200">
                <a:latin typeface="Arial" pitchFamily="34" charset="0"/>
              </a:rPr>
              <a:t>Page </a:t>
            </a:r>
            <a:fld id="{67DA0D4E-78EC-4783-A97A-D8468317A6BC}" type="slidenum">
              <a:rPr lang="en-US" sz="1200">
                <a:latin typeface="Arial" pitchFamily="34" charset="0"/>
              </a:rPr>
              <a:pPr algn="ctr" defTabSz="879475">
                <a:lnSpc>
                  <a:spcPct val="90000"/>
                </a:lnSpc>
                <a:defRPr/>
              </a:pPr>
              <a:t>‹#›</a:t>
            </a:fld>
            <a:endParaRPr lang="en-US" sz="12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38975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305" tIns="0" rIns="19305" bIns="0" numCol="1" anchor="t" anchorCtr="0" compatLnSpc="1">
            <a:prstTxWarp prst="textNoShape">
              <a:avLst/>
            </a:prstTxWarp>
          </a:bodyPr>
          <a:lstStyle>
            <a:lvl1pPr algn="ctr" defTabSz="927100">
              <a:defRPr sz="28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ICS 1201</a:t>
            </a:r>
            <a:endParaRPr lang="en-US" sz="1000" i="1">
              <a:latin typeface="Arial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7163" y="8561388"/>
            <a:ext cx="3049587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305" tIns="0" rIns="19305" bIns="0" numCol="1" anchor="b" anchorCtr="0" compatLnSpc="1">
            <a:prstTxWarp prst="textNoShape">
              <a:avLst/>
            </a:prstTxWarp>
          </a:bodyPr>
          <a:lstStyle>
            <a:lvl1pPr defTabSz="927100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>
              <a:latin typeface="ZapfHumnst BT" pitchFamily="34" charset="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6134100" y="8828088"/>
            <a:ext cx="661988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482" tIns="45046" rIns="88482" bIns="45046">
            <a:spAutoFit/>
          </a:bodyPr>
          <a:lstStyle/>
          <a:p>
            <a:pPr algn="ctr" defTabSz="879475">
              <a:lnSpc>
                <a:spcPct val="90000"/>
              </a:lnSpc>
              <a:defRPr/>
            </a:pPr>
            <a:r>
              <a:rPr lang="en-US">
                <a:latin typeface="Arial" pitchFamily="34" charset="0"/>
              </a:rPr>
              <a:t>Page </a:t>
            </a:r>
            <a:fld id="{9450A574-BB57-42A7-8B3A-6E7B4F5E4AE4}" type="slidenum">
              <a:rPr lang="en-US">
                <a:latin typeface="Arial" pitchFamily="34" charset="0"/>
              </a:rPr>
              <a:pPr algn="ctr" defTabSz="879475">
                <a:lnSpc>
                  <a:spcPct val="90000"/>
                </a:lnSpc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  <p:sp>
        <p:nvSpPr>
          <p:cNvPr id="2355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63825" y="836613"/>
            <a:ext cx="4057650" cy="3043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4582" name="Line 11"/>
          <p:cNvSpPr>
            <a:spLocks noChangeShapeType="1"/>
          </p:cNvSpPr>
          <p:nvPr/>
        </p:nvSpPr>
        <p:spPr bwMode="auto">
          <a:xfrm>
            <a:off x="157163" y="457200"/>
            <a:ext cx="672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49538" y="4184650"/>
            <a:ext cx="4076700" cy="395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09" tIns="46655" rIns="93309" bIns="46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3975" y="836613"/>
            <a:ext cx="19558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09397" tIns="54698" rIns="109397" bIns="54698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smtClean="0"/>
              <a:t>Instructor Notes:</a:t>
            </a:r>
            <a:endParaRPr lang="en-US" sz="1000" smtClean="0"/>
          </a:p>
        </p:txBody>
      </p:sp>
      <p:sp>
        <p:nvSpPr>
          <p:cNvPr id="24585" name="Line 13"/>
          <p:cNvSpPr>
            <a:spLocks noChangeShapeType="1"/>
          </p:cNvSpPr>
          <p:nvPr/>
        </p:nvSpPr>
        <p:spPr bwMode="auto">
          <a:xfrm>
            <a:off x="2581275" y="836613"/>
            <a:ext cx="0" cy="745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 1201</a:t>
            </a:r>
            <a:endParaRPr lang="en-US" sz="1000" i="1" smtClean="0">
              <a:latin typeface="Arial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87123" y="8724417"/>
            <a:ext cx="3050223" cy="459264"/>
          </a:xfrm>
          <a:prstGeom prst="rect">
            <a:avLst/>
          </a:prstGeom>
          <a:noFill/>
        </p:spPr>
        <p:txBody>
          <a:bodyPr lIns="92702" tIns="46351" rIns="92702" bIns="46351"/>
          <a:lstStyle/>
          <a:p>
            <a:fld id="{CD4DBB07-D4C2-4994-ACC3-AE736A0523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 1201</a:t>
            </a:r>
            <a:endParaRPr lang="en-US" sz="1000" i="1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 1201</a:t>
            </a:r>
            <a:endParaRPr lang="en-US" sz="1000" i="1" smtClean="0">
              <a:latin typeface="Arial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 1201</a:t>
            </a:r>
            <a:endParaRPr lang="en-US" sz="1000" i="1" smtClean="0">
              <a:latin typeface="Arial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87123" y="8724417"/>
            <a:ext cx="3050223" cy="459264"/>
          </a:xfrm>
          <a:prstGeom prst="rect">
            <a:avLst/>
          </a:prstGeom>
          <a:noFill/>
        </p:spPr>
        <p:txBody>
          <a:bodyPr lIns="92702" tIns="46351" rIns="92702" bIns="46351"/>
          <a:lstStyle/>
          <a:p>
            <a:fld id="{18DAF1E1-D4FA-4247-84AE-7A52AFB0587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 1201</a:t>
            </a:r>
            <a:endParaRPr lang="en-US" sz="1000" i="1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 1201</a:t>
            </a:r>
            <a:endParaRPr lang="en-US" sz="1000" i="1" smtClean="0">
              <a:latin typeface="Arial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87123" y="8724417"/>
            <a:ext cx="3050223" cy="459264"/>
          </a:xfrm>
          <a:prstGeom prst="rect">
            <a:avLst/>
          </a:prstGeom>
          <a:noFill/>
        </p:spPr>
        <p:txBody>
          <a:bodyPr lIns="92702" tIns="46351" rIns="92702" bIns="46351"/>
          <a:lstStyle/>
          <a:p>
            <a:fld id="{C8ED5B99-5616-4305-9082-E366A3EDA9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 1201</a:t>
            </a:r>
            <a:endParaRPr lang="en-US" sz="1000" i="1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87123" y="8724417"/>
            <a:ext cx="3050223" cy="459264"/>
          </a:xfrm>
          <a:prstGeom prst="rect">
            <a:avLst/>
          </a:prstGeom>
          <a:noFill/>
        </p:spPr>
        <p:txBody>
          <a:bodyPr lIns="92702" tIns="46351" rIns="92702" bIns="46351"/>
          <a:lstStyle/>
          <a:p>
            <a:fld id="{919F6368-F5B4-464F-BAB7-79248521D5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 1201</a:t>
            </a:r>
            <a:endParaRPr lang="en-US" sz="1000" i="1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 1201</a:t>
            </a:r>
            <a:endParaRPr lang="en-US" sz="1000" i="1" smtClean="0">
              <a:latin typeface="Arial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 1201</a:t>
            </a:r>
            <a:endParaRPr lang="en-US" sz="1000" i="1" smtClean="0">
              <a:latin typeface="Arial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 1201</a:t>
            </a:r>
            <a:endParaRPr lang="en-US" sz="1000" i="1" smtClean="0">
              <a:latin typeface="Arial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 1201</a:t>
            </a:r>
            <a:endParaRPr lang="en-US" sz="1000" i="1" smtClean="0">
              <a:latin typeface="Arial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50387-AC88-4FAB-8519-E44CDDF7A2A1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72D17-6897-4C80-A8EF-3623848DC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75A3F-A26F-4BD4-A6BB-48409A108CE3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47680-44F3-4A8F-96AB-92AB40ED7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728A6-FFAC-4A9E-AF52-350C1EAEC9E9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B1D1A-CF87-4EFA-A9B2-719B8765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70B2-55CB-4447-967F-8054A577D870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6A6EB-FA24-4157-90E2-0ED5AF9F7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DBEE4-203B-48D5-BBA0-3C674AF0A149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A01DA-F7CD-40CB-A655-2C62F55C8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1C891-8626-423C-91F2-F50C7C5192E3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2890-0F4A-4B67-BB70-575BFD368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B7AFF-95F9-45DF-B454-2352F2F7C1EA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FE6ED-8D54-426E-B7F6-9AE26F0AD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8782-C201-4EAA-A390-6638A59FB675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F47B3-0052-48D5-A8A7-83DC5AB03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1DA97-8A4B-4864-AF87-2B31984D6567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5C972-FCE6-496C-9A7D-81DF9B157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DF5B6-20F1-4148-A6A4-D2A49383488D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A12-FE19-48AA-98D1-58FC17E5C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A3233-D3D4-4B70-888D-E40E73455871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67C87-8CC6-4197-AB5B-AE5764960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300D49-6228-45BE-BD87-1A9DEFFC218E}" type="datetime1">
              <a:rPr lang="en-US" smtClean="0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0FF08E-51E2-436F-B102-53EFC3004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4562475" y="6477000"/>
            <a:ext cx="42545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chemeClr val="bg2"/>
                </a:solidFill>
              </a:rPr>
              <a:t>/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sv-SE" dirty="0" smtClean="0"/>
              <a:t>Stacks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sv-SE" dirty="0" smtClean="0"/>
              <a:t>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Introduction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066800"/>
            <a:ext cx="8489950" cy="53340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en-US" sz="2400" dirty="0" smtClean="0"/>
              <a:t>A queue is FIFO data structure;  is a ‘line.’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 smtClean="0"/>
              <a:t>A Stack, on the other hand, is a LIFO data structure.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 smtClean="0"/>
              <a:t>A queue can be implemented using an array, linked list or other structure.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 smtClean="0"/>
              <a:t>We are going to look at array implementation of queue data structure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 smtClean="0"/>
              <a:t>Queues: Very useful for many different applications:</a:t>
            </a:r>
          </a:p>
          <a:p>
            <a:pPr lvl="1" eaLnBrk="1" hangingPunct="1">
              <a:lnSpc>
                <a:spcPct val="67000"/>
              </a:lnSpc>
            </a:pPr>
            <a:r>
              <a:rPr lang="en-US" sz="2400" dirty="0" smtClean="0"/>
              <a:t>Typically used to model waiting lines, such as planes waiting to take off;  waiting lines at banks, hospitals  etc. </a:t>
            </a:r>
          </a:p>
          <a:p>
            <a:pPr lvl="1" eaLnBrk="1" hangingPunct="1">
              <a:lnSpc>
                <a:spcPct val="67000"/>
              </a:lnSpc>
            </a:pPr>
            <a:r>
              <a:rPr lang="en-US" sz="2400" dirty="0" smtClean="0"/>
              <a:t>Many queues in your operating system: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Print queues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Router packet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Queues - terminology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052513"/>
            <a:ext cx="8489950" cy="55006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For queues: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data entered in one end and 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data extracted from the other end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Rear of queue is the tail (back or tail or end)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Front of queue is head.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Thus, queue operations are insert() and remove()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Insert() at the rear (back or tail) of the queue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Remove() at the front (head) of the queue.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E8A2DF-A431-4FC7-9FD7-C8290F7FE5BA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7793037" cy="727075"/>
          </a:xfrm>
        </p:spPr>
        <p:txBody>
          <a:bodyPr/>
          <a:lstStyle/>
          <a:p>
            <a:pPr eaLnBrk="1" hangingPunct="1"/>
            <a:r>
              <a:rPr lang="en-US" smtClean="0"/>
              <a:t>Circular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48600" cy="914400"/>
          </a:xfrm>
        </p:spPr>
        <p:txBody>
          <a:bodyPr/>
          <a:lstStyle/>
          <a:p>
            <a:pPr eaLnBrk="1" hangingPunct="1"/>
            <a:r>
              <a:rPr lang="en-US" sz="2400" smtClean="0"/>
              <a:t>We can treat the array holding the queue elements as circular (joined at the ends)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09600" y="2497138"/>
            <a:ext cx="8169275" cy="2155825"/>
            <a:chOff x="384" y="1573"/>
            <a:chExt cx="5146" cy="1358"/>
          </a:xfrm>
        </p:grpSpPr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1549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44</a:t>
              </a: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1981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55</a:t>
              </a: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413" y="2112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845" y="2112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3277" y="2112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3709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11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4141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22</a:t>
              </a: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4573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33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1693" y="1872"/>
              <a:ext cx="334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nsolas" pitchFamily="49" charset="0"/>
                </a:rPr>
                <a:t>0   1    2    3    4    5    6    7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4" y="2112"/>
              <a:ext cx="97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myQueue: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960" y="2545"/>
              <a:ext cx="1197" cy="383"/>
              <a:chOff x="2451" y="2785"/>
              <a:chExt cx="1197" cy="383"/>
            </a:xfrm>
          </p:grpSpPr>
          <p:sp>
            <p:nvSpPr>
              <p:cNvPr id="14359" name="Text Box 17"/>
              <p:cNvSpPr txBox="1">
                <a:spLocks noChangeArrowheads="1"/>
              </p:cNvSpPr>
              <p:nvPr/>
            </p:nvSpPr>
            <p:spPr bwMode="auto">
              <a:xfrm>
                <a:off x="2451" y="2880"/>
                <a:ext cx="105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Consolas" pitchFamily="49" charset="0"/>
                  </a:rPr>
                  <a:t>rear = 1</a:t>
                </a:r>
              </a:p>
            </p:txBody>
          </p:sp>
          <p:sp>
            <p:nvSpPr>
              <p:cNvPr id="14360" name="Freeform 18"/>
              <p:cNvSpPr>
                <a:spLocks/>
              </p:cNvSpPr>
              <p:nvPr/>
            </p:nvSpPr>
            <p:spPr bwMode="auto">
              <a:xfrm flipH="1">
                <a:off x="3406" y="2785"/>
                <a:ext cx="242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592" y="2544"/>
              <a:ext cx="1296" cy="387"/>
              <a:chOff x="480" y="2784"/>
              <a:chExt cx="1296" cy="387"/>
            </a:xfrm>
          </p:grpSpPr>
          <p:sp>
            <p:nvSpPr>
              <p:cNvPr id="14357" name="Text Box 20"/>
              <p:cNvSpPr txBox="1">
                <a:spLocks noChangeArrowheads="1"/>
              </p:cNvSpPr>
              <p:nvPr/>
            </p:nvSpPr>
            <p:spPr bwMode="auto">
              <a:xfrm>
                <a:off x="480" y="2880"/>
                <a:ext cx="1152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Consolas" pitchFamily="49" charset="0"/>
                  </a:rPr>
                  <a:t>front = 5</a:t>
                </a:r>
              </a:p>
            </p:txBody>
          </p:sp>
          <p:sp>
            <p:nvSpPr>
              <p:cNvPr id="14358" name="Freeform 21"/>
              <p:cNvSpPr>
                <a:spLocks/>
              </p:cNvSpPr>
              <p:nvPr/>
            </p:nvSpPr>
            <p:spPr bwMode="auto">
              <a:xfrm flipH="1">
                <a:off x="1534" y="2784"/>
                <a:ext cx="242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55" name="Line 25"/>
            <p:cNvSpPr>
              <a:spLocks noChangeShapeType="1"/>
            </p:cNvSpPr>
            <p:nvPr/>
          </p:nvSpPr>
          <p:spPr bwMode="auto">
            <a:xfrm>
              <a:off x="1392" y="2160"/>
              <a:ext cx="3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Freeform 26"/>
            <p:cNvSpPr>
              <a:spLocks/>
            </p:cNvSpPr>
            <p:nvPr/>
          </p:nvSpPr>
          <p:spPr bwMode="auto">
            <a:xfrm>
              <a:off x="906" y="1573"/>
              <a:ext cx="4624" cy="595"/>
            </a:xfrm>
            <a:custGeom>
              <a:avLst/>
              <a:gdLst>
                <a:gd name="T0" fmla="*/ 4408 w 4624"/>
                <a:gd name="T1" fmla="*/ 587 h 595"/>
                <a:gd name="T2" fmla="*/ 4566 w 4624"/>
                <a:gd name="T3" fmla="*/ 508 h 595"/>
                <a:gd name="T4" fmla="*/ 4592 w 4624"/>
                <a:gd name="T5" fmla="*/ 284 h 595"/>
                <a:gd name="T6" fmla="*/ 4374 w 4624"/>
                <a:gd name="T7" fmla="*/ 107 h 595"/>
                <a:gd name="T8" fmla="*/ 3267 w 4624"/>
                <a:gd name="T9" fmla="*/ 40 h 595"/>
                <a:gd name="T10" fmla="*/ 1638 w 4624"/>
                <a:gd name="T11" fmla="*/ 11 h 595"/>
                <a:gd name="T12" fmla="*/ 294 w 4624"/>
                <a:gd name="T13" fmla="*/ 107 h 595"/>
                <a:gd name="T14" fmla="*/ 24 w 4624"/>
                <a:gd name="T15" fmla="*/ 343 h 595"/>
                <a:gd name="T16" fmla="*/ 149 w 4624"/>
                <a:gd name="T17" fmla="*/ 554 h 595"/>
                <a:gd name="T18" fmla="*/ 390 w 4624"/>
                <a:gd name="T19" fmla="*/ 587 h 5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4"/>
                <a:gd name="T31" fmla="*/ 0 h 595"/>
                <a:gd name="T32" fmla="*/ 4624 w 4624"/>
                <a:gd name="T33" fmla="*/ 595 h 5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4" h="595">
                  <a:moveTo>
                    <a:pt x="4408" y="587"/>
                  </a:moveTo>
                  <a:cubicBezTo>
                    <a:pt x="4434" y="574"/>
                    <a:pt x="4535" y="559"/>
                    <a:pt x="4566" y="508"/>
                  </a:cubicBezTo>
                  <a:cubicBezTo>
                    <a:pt x="4597" y="457"/>
                    <a:pt x="4624" y="351"/>
                    <a:pt x="4592" y="284"/>
                  </a:cubicBezTo>
                  <a:cubicBezTo>
                    <a:pt x="4560" y="217"/>
                    <a:pt x="4595" y="148"/>
                    <a:pt x="4374" y="107"/>
                  </a:cubicBezTo>
                  <a:cubicBezTo>
                    <a:pt x="4153" y="66"/>
                    <a:pt x="3723" y="56"/>
                    <a:pt x="3267" y="40"/>
                  </a:cubicBezTo>
                  <a:cubicBezTo>
                    <a:pt x="2811" y="24"/>
                    <a:pt x="2134" y="0"/>
                    <a:pt x="1638" y="11"/>
                  </a:cubicBezTo>
                  <a:cubicBezTo>
                    <a:pt x="1142" y="22"/>
                    <a:pt x="563" y="52"/>
                    <a:pt x="294" y="107"/>
                  </a:cubicBezTo>
                  <a:cubicBezTo>
                    <a:pt x="25" y="162"/>
                    <a:pt x="48" y="269"/>
                    <a:pt x="24" y="343"/>
                  </a:cubicBezTo>
                  <a:cubicBezTo>
                    <a:pt x="0" y="417"/>
                    <a:pt x="88" y="513"/>
                    <a:pt x="149" y="554"/>
                  </a:cubicBezTo>
                  <a:cubicBezTo>
                    <a:pt x="210" y="595"/>
                    <a:pt x="340" y="580"/>
                    <a:pt x="390" y="587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3" name="Rectangle 27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800600"/>
            <a:ext cx="7772400" cy="175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Elements were added to this queue in the order </a:t>
            </a:r>
            <a:r>
              <a:rPr lang="en-US" sz="2400" dirty="0" smtClean="0">
                <a:latin typeface="Consolas" pitchFamily="49" charset="0"/>
              </a:rPr>
              <a:t>11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pitchFamily="49" charset="0"/>
              </a:rPr>
              <a:t>22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pitchFamily="49" charset="0"/>
              </a:rPr>
              <a:t>33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pitchFamily="49" charset="0"/>
              </a:rPr>
              <a:t>44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pitchFamily="49" charset="0"/>
              </a:rPr>
              <a:t>55</a:t>
            </a:r>
            <a:r>
              <a:rPr lang="en-US" sz="2400" dirty="0" smtClean="0"/>
              <a:t>, and will be removed in the same order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5" autoUpdateAnimBg="0"/>
      <p:bldP spid="24603" grpId="0" build="p" bldLvl="4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Queues Potential Errors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82050" cy="55768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Attempt to remove an item from an empty queue??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Want ‘empty queue’ message returned.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Attempt to insert an item into a ‘full queue’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Want full queue message returned.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Must be careful to keep track of the front and rear of the queue so that they do not wrap!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Java Code for Queue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82050" cy="55768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We are going to look at array implementation of a queue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Look at the code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381000" y="-76200"/>
            <a:ext cx="8915400" cy="731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r>
              <a:rPr lang="en-US" sz="1200" b="1" dirty="0" smtClean="0"/>
              <a:t>class </a:t>
            </a:r>
            <a:r>
              <a:rPr lang="en-US" sz="1200" b="1" dirty="0"/>
              <a:t>Queue  {     </a:t>
            </a:r>
          </a:p>
          <a:p>
            <a:r>
              <a:rPr lang="en-US" sz="1200" dirty="0"/>
              <a:t>   private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maxSize</a:t>
            </a:r>
            <a:r>
              <a:rPr lang="en-US" sz="1200" dirty="0"/>
              <a:t>;</a:t>
            </a:r>
          </a:p>
          <a:p>
            <a:r>
              <a:rPr lang="en-US" sz="1200" dirty="0"/>
              <a:t>   private long[] </a:t>
            </a:r>
            <a:r>
              <a:rPr lang="en-US" sz="1200" dirty="0" err="1"/>
              <a:t>queArray</a:t>
            </a:r>
            <a:r>
              <a:rPr lang="en-US" sz="1200" dirty="0"/>
              <a:t>;			// reference to an array of ‘longs.’</a:t>
            </a:r>
          </a:p>
          <a:p>
            <a:r>
              <a:rPr lang="en-US" sz="1200" dirty="0"/>
              <a:t>   private </a:t>
            </a:r>
            <a:r>
              <a:rPr lang="en-US" sz="1200" dirty="0" err="1"/>
              <a:t>int</a:t>
            </a:r>
            <a:r>
              <a:rPr lang="en-US" sz="1200" dirty="0"/>
              <a:t> front,  rear,  </a:t>
            </a:r>
            <a:r>
              <a:rPr lang="en-US" sz="1200" dirty="0" err="1"/>
              <a:t>nItems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public Queue (</a:t>
            </a:r>
            <a:r>
              <a:rPr lang="en-US" sz="1200" b="1" dirty="0" err="1"/>
              <a:t>int</a:t>
            </a:r>
            <a:r>
              <a:rPr lang="en-US" sz="1200" b="1" dirty="0"/>
              <a:t> s)</a:t>
            </a:r>
            <a:r>
              <a:rPr lang="en-US" sz="1200" dirty="0"/>
              <a:t>    {      </a:t>
            </a:r>
            <a:r>
              <a:rPr lang="en-US" sz="1200" b="1" dirty="0"/>
              <a:t>// constructor           </a:t>
            </a:r>
            <a:r>
              <a:rPr lang="en-US" sz="1200" b="1" dirty="0">
                <a:sym typeface="Wingdings" pitchFamily="2" charset="2"/>
              </a:rPr>
              <a:t>  </a:t>
            </a:r>
            <a:r>
              <a:rPr lang="en-US" sz="1200" b="1" dirty="0"/>
              <a:t>Note:  </a:t>
            </a:r>
            <a:r>
              <a:rPr lang="en-US" sz="1200" b="1" u="sng" dirty="0"/>
              <a:t>size</a:t>
            </a:r>
            <a:r>
              <a:rPr lang="en-US" sz="1200" b="1" dirty="0"/>
              <a:t> and </a:t>
            </a:r>
            <a:r>
              <a:rPr lang="en-US" sz="1200" b="1" u="sng" dirty="0"/>
              <a:t>structure</a:t>
            </a:r>
            <a:r>
              <a:rPr lang="en-US" sz="1200" b="1" dirty="0"/>
              <a:t> of queue determined here.  User does not</a:t>
            </a:r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dirty="0" err="1"/>
              <a:t>maxSize</a:t>
            </a:r>
            <a:r>
              <a:rPr lang="en-US" sz="1200" dirty="0"/>
              <a:t> = s;			 // </a:t>
            </a:r>
            <a:r>
              <a:rPr lang="en-US" sz="1200" b="1" dirty="0"/>
              <a:t>see (or care) how queue is implemented.  (See:  </a:t>
            </a:r>
            <a:r>
              <a:rPr lang="en-US" sz="1200" b="1" u="sng" dirty="0"/>
              <a:t>array</a:t>
            </a:r>
            <a:r>
              <a:rPr lang="en-US" sz="1200" b="1" dirty="0"/>
              <a:t> here.</a:t>
            </a:r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dirty="0" err="1"/>
              <a:t>queArray</a:t>
            </a:r>
            <a:r>
              <a:rPr lang="en-US" sz="1200" dirty="0"/>
              <a:t> = new long[</a:t>
            </a:r>
            <a:r>
              <a:rPr lang="en-US" sz="1200" dirty="0" err="1"/>
              <a:t>maxSize</a:t>
            </a:r>
            <a:r>
              <a:rPr lang="en-US" sz="1200" dirty="0"/>
              <a:t>];		</a:t>
            </a:r>
            <a:r>
              <a:rPr lang="en-US" sz="1200" b="1" dirty="0"/>
              <a:t>Note:  Constructor is passed desired queue size from client.</a:t>
            </a:r>
            <a:endParaRPr lang="en-US" sz="1200" dirty="0"/>
          </a:p>
          <a:p>
            <a:r>
              <a:rPr lang="en-US" sz="1200" dirty="0"/>
              <a:t>      front = 0;				</a:t>
            </a:r>
            <a:r>
              <a:rPr lang="en-US" sz="1200" b="1" dirty="0"/>
              <a:t>Note:  See instance and local variables??</a:t>
            </a:r>
            <a:endParaRPr lang="en-US" sz="1200" dirty="0"/>
          </a:p>
          <a:p>
            <a:r>
              <a:rPr lang="en-US" sz="1200" dirty="0"/>
              <a:t>      rear = -1;				</a:t>
            </a:r>
            <a:r>
              <a:rPr lang="en-US" sz="1200" b="1" dirty="0"/>
              <a:t>Note:  Here’s the queue;  implemented as an array;  front and rear</a:t>
            </a:r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dirty="0" err="1"/>
              <a:t>nItems</a:t>
            </a:r>
            <a:r>
              <a:rPr lang="en-US" sz="1200" dirty="0"/>
              <a:t> = 0;				</a:t>
            </a:r>
            <a:r>
              <a:rPr lang="en-US" sz="1200" b="1" dirty="0"/>
              <a:t> and number of Items setup and initialized.</a:t>
            </a:r>
            <a:endParaRPr lang="en-US" sz="1200" dirty="0"/>
          </a:p>
          <a:p>
            <a:r>
              <a:rPr lang="en-US" sz="1200" dirty="0"/>
              <a:t>      } // end Constructor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public void insert(long j)</a:t>
            </a:r>
            <a:r>
              <a:rPr lang="en-US" sz="1200" dirty="0"/>
              <a:t>  { // put item at rear of queue</a:t>
            </a:r>
          </a:p>
          <a:p>
            <a:r>
              <a:rPr lang="en-US" sz="1200" dirty="0"/>
              <a:t>      if(rear == maxSize-1)         // deals with wraparound    </a:t>
            </a:r>
            <a:r>
              <a:rPr lang="en-US" sz="1200" b="1" dirty="0"/>
              <a:t>//Note:  insert() FIRST checks to see if there’s room for an insert.</a:t>
            </a:r>
            <a:endParaRPr lang="en-US" sz="1200" dirty="0"/>
          </a:p>
          <a:p>
            <a:r>
              <a:rPr lang="en-US" sz="1200" dirty="0"/>
              <a:t>         rear = -1;				</a:t>
            </a:r>
            <a:r>
              <a:rPr lang="en-US" sz="1200" b="1" dirty="0"/>
              <a:t>If rear is at maxSize-1, then we need to wrap to 0.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queArray</a:t>
            </a:r>
            <a:r>
              <a:rPr lang="en-US" sz="1200" dirty="0"/>
              <a:t>[++rear] = j;     // increment rear and insert	</a:t>
            </a:r>
            <a:r>
              <a:rPr lang="en-US" sz="1200" b="1" dirty="0"/>
              <a:t>So rear is set to -1 and it is set to 0 in </a:t>
            </a:r>
            <a:r>
              <a:rPr lang="en-US" sz="1200" b="1" u="sng" dirty="0"/>
              <a:t>this</a:t>
            </a:r>
            <a:r>
              <a:rPr lang="en-US" sz="1200" b="1" dirty="0"/>
              <a:t> statement.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nItems</a:t>
            </a:r>
            <a:r>
              <a:rPr lang="en-US" sz="1200" dirty="0"/>
              <a:t>++;                     // one more item	      	// </a:t>
            </a:r>
            <a:r>
              <a:rPr lang="en-US" sz="1200" b="1" dirty="0"/>
              <a:t>note:  number of items in queue is incremented.</a:t>
            </a:r>
            <a:r>
              <a:rPr lang="en-US" sz="1200" dirty="0"/>
              <a:t>	</a:t>
            </a:r>
          </a:p>
          <a:p>
            <a:r>
              <a:rPr lang="en-US" sz="1200" dirty="0"/>
              <a:t>      } // end insert()</a:t>
            </a:r>
          </a:p>
          <a:p>
            <a:r>
              <a:rPr lang="en-US" sz="1200" b="1" dirty="0"/>
              <a:t>   public long remove()</a:t>
            </a:r>
            <a:r>
              <a:rPr lang="en-US" sz="1200" dirty="0"/>
              <a:t>    {     // take item from front of queue</a:t>
            </a:r>
          </a:p>
          <a:p>
            <a:r>
              <a:rPr lang="en-US" sz="1200" dirty="0"/>
              <a:t>      long temp = </a:t>
            </a:r>
            <a:r>
              <a:rPr lang="en-US" sz="1200" dirty="0" err="1"/>
              <a:t>queArray</a:t>
            </a:r>
            <a:r>
              <a:rPr lang="en-US" sz="1200" dirty="0"/>
              <a:t>[front++]; // get value and increments front    </a:t>
            </a:r>
            <a:r>
              <a:rPr lang="en-US" sz="1200" b="1" dirty="0"/>
              <a:t>//Note:  creates a temp variable, temp, and moves</a:t>
            </a:r>
            <a:endParaRPr lang="en-US" sz="1200" dirty="0"/>
          </a:p>
          <a:p>
            <a:r>
              <a:rPr lang="en-US" sz="1200" dirty="0"/>
              <a:t>      if (front == </a:t>
            </a:r>
            <a:r>
              <a:rPr lang="en-US" sz="1200" dirty="0" err="1"/>
              <a:t>maxSize</a:t>
            </a:r>
            <a:r>
              <a:rPr lang="en-US" sz="1200" dirty="0"/>
              <a:t>)           // deal with wraparound	// </a:t>
            </a:r>
            <a:r>
              <a:rPr lang="en-US" sz="1200" b="1" dirty="0"/>
              <a:t>the queue item into it and increments front pointer.</a:t>
            </a:r>
            <a:endParaRPr lang="en-US" sz="1200" dirty="0"/>
          </a:p>
          <a:p>
            <a:r>
              <a:rPr lang="en-US" sz="1200" dirty="0"/>
              <a:t>         front = 0;				//</a:t>
            </a:r>
            <a:r>
              <a:rPr lang="en-US" sz="1200" b="1" dirty="0"/>
              <a:t>  it then checks to see if the new value causes wrap.</a:t>
            </a:r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dirty="0" err="1" smtClean="0"/>
              <a:t>nItems</a:t>
            </a:r>
            <a:r>
              <a:rPr lang="en-US" sz="1200" dirty="0" smtClean="0"/>
              <a:t>--;                      </a:t>
            </a:r>
            <a:r>
              <a:rPr lang="en-US" sz="1200" dirty="0"/>
              <a:t>// one less item		//</a:t>
            </a:r>
            <a:r>
              <a:rPr lang="en-US" sz="1200" b="1" dirty="0"/>
              <a:t>  Lastly, it decrements the queue size;  returns temp.</a:t>
            </a:r>
            <a:endParaRPr lang="en-US" sz="1200" dirty="0"/>
          </a:p>
          <a:p>
            <a:r>
              <a:rPr lang="en-US" sz="1200" dirty="0"/>
              <a:t>      return temp;</a:t>
            </a:r>
          </a:p>
          <a:p>
            <a:r>
              <a:rPr lang="en-US" sz="1200" dirty="0"/>
              <a:t>      } // end remove()</a:t>
            </a:r>
          </a:p>
          <a:p>
            <a:r>
              <a:rPr lang="en-US" sz="1200" dirty="0"/>
              <a:t>  </a:t>
            </a:r>
            <a:r>
              <a:rPr lang="en-US" sz="1200" b="1" dirty="0"/>
              <a:t>public long </a:t>
            </a:r>
            <a:r>
              <a:rPr lang="en-US" sz="1200" b="1" dirty="0" err="1"/>
              <a:t>peekFront</a:t>
            </a:r>
            <a:r>
              <a:rPr lang="en-US" sz="1200" b="1" dirty="0"/>
              <a:t>()</a:t>
            </a:r>
            <a:r>
              <a:rPr lang="en-US" sz="1200" dirty="0"/>
              <a:t>   {   // peek at front of queue</a:t>
            </a:r>
          </a:p>
          <a:p>
            <a:r>
              <a:rPr lang="en-US" sz="1200" dirty="0"/>
              <a:t>      return </a:t>
            </a:r>
            <a:r>
              <a:rPr lang="en-US" sz="1200" dirty="0" err="1"/>
              <a:t>queArray</a:t>
            </a:r>
            <a:r>
              <a:rPr lang="en-US" sz="1200" dirty="0"/>
              <a:t>[front];</a:t>
            </a:r>
          </a:p>
          <a:p>
            <a:r>
              <a:rPr lang="en-US" sz="1200" dirty="0"/>
              <a:t>      } // end peek()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public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isEmpty</a:t>
            </a:r>
            <a:r>
              <a:rPr lang="en-US" sz="1200" b="1" dirty="0"/>
              <a:t>()</a:t>
            </a:r>
            <a:r>
              <a:rPr lang="en-US" sz="1200" dirty="0"/>
              <a:t>  {  // true if queue is empty      </a:t>
            </a:r>
            <a:r>
              <a:rPr lang="en-US" sz="1400" b="1" dirty="0"/>
              <a:t>// </a:t>
            </a:r>
            <a:r>
              <a:rPr lang="en-US" sz="1800" b="1" dirty="0"/>
              <a:t>Do you see a problem with insert() ?</a:t>
            </a:r>
            <a:endParaRPr lang="en-US" sz="1800" dirty="0"/>
          </a:p>
          <a:p>
            <a:r>
              <a:rPr lang="en-US" sz="1200" dirty="0"/>
              <a:t>      return (</a:t>
            </a:r>
            <a:r>
              <a:rPr lang="en-US" sz="1200" dirty="0" err="1"/>
              <a:t>nItems</a:t>
            </a:r>
            <a:r>
              <a:rPr lang="en-US" sz="1200" dirty="0"/>
              <a:t>==0);			        </a:t>
            </a:r>
          </a:p>
          <a:p>
            <a:r>
              <a:rPr lang="en-US" sz="1200" dirty="0"/>
              <a:t>      } // end </a:t>
            </a:r>
            <a:r>
              <a:rPr lang="en-US" sz="1200" dirty="0" err="1"/>
              <a:t>isEmpty</a:t>
            </a:r>
            <a:r>
              <a:rPr lang="en-US" sz="1200" dirty="0"/>
              <a:t>()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public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isFull</a:t>
            </a:r>
            <a:r>
              <a:rPr lang="en-US" sz="1200" b="1" dirty="0"/>
              <a:t>()</a:t>
            </a:r>
            <a:r>
              <a:rPr lang="en-US" sz="1200" dirty="0"/>
              <a:t>   {  // true if queue is full	</a:t>
            </a:r>
            <a:r>
              <a:rPr lang="en-US" sz="1200" b="1" dirty="0"/>
              <a:t>        </a:t>
            </a:r>
          </a:p>
          <a:p>
            <a:r>
              <a:rPr lang="en-US" sz="1200" dirty="0"/>
              <a:t>      return (</a:t>
            </a:r>
            <a:r>
              <a:rPr lang="en-US" sz="1200" dirty="0" err="1"/>
              <a:t>nItems</a:t>
            </a:r>
            <a:r>
              <a:rPr lang="en-US" sz="1200" dirty="0"/>
              <a:t>==</a:t>
            </a:r>
            <a:r>
              <a:rPr lang="en-US" sz="1200" dirty="0" err="1"/>
              <a:t>maxSize</a:t>
            </a:r>
            <a:r>
              <a:rPr lang="en-US" sz="1200" dirty="0"/>
              <a:t>);			</a:t>
            </a:r>
            <a:endParaRPr lang="en-US" sz="1200" b="1" dirty="0"/>
          </a:p>
          <a:p>
            <a:r>
              <a:rPr lang="en-US" sz="1200" dirty="0"/>
              <a:t>      } // end </a:t>
            </a:r>
            <a:r>
              <a:rPr lang="en-US" sz="1200" dirty="0" err="1"/>
              <a:t>isFull</a:t>
            </a:r>
            <a:r>
              <a:rPr lang="en-US" sz="1200" dirty="0"/>
              <a:t>()</a:t>
            </a:r>
          </a:p>
          <a:p>
            <a:r>
              <a:rPr lang="en-US" sz="1200" b="1" dirty="0"/>
              <a:t>   public </a:t>
            </a:r>
            <a:r>
              <a:rPr lang="en-US" sz="1200" b="1" dirty="0" err="1"/>
              <a:t>int</a:t>
            </a:r>
            <a:r>
              <a:rPr lang="en-US" sz="1200" b="1" dirty="0"/>
              <a:t> size()</a:t>
            </a:r>
            <a:r>
              <a:rPr lang="en-US" sz="1200" dirty="0"/>
              <a:t>           // number of items in queue</a:t>
            </a:r>
          </a:p>
          <a:p>
            <a:r>
              <a:rPr lang="en-US" sz="1200" dirty="0"/>
              <a:t>      return </a:t>
            </a:r>
            <a:r>
              <a:rPr lang="en-US" sz="1200" dirty="0" err="1"/>
              <a:t>nItems</a:t>
            </a:r>
            <a:r>
              <a:rPr lang="en-US" sz="1200" dirty="0"/>
              <a:t>;</a:t>
            </a:r>
          </a:p>
          <a:p>
            <a:r>
              <a:rPr lang="en-US" sz="1200" dirty="0"/>
              <a:t>      } // end size()</a:t>
            </a:r>
          </a:p>
          <a:p>
            <a:r>
              <a:rPr lang="en-US" sz="1200" b="1" dirty="0"/>
              <a:t> }  // end class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5C972-FCE6-496C-9A7D-81DF9B157FA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Application of Queues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sz="2400" dirty="0" smtClean="0"/>
              <a:t>Operating systems:</a:t>
            </a:r>
          </a:p>
          <a:p>
            <a:pPr lvl="1"/>
            <a:r>
              <a:rPr lang="en-US" sz="2000" dirty="0" smtClean="0"/>
              <a:t>queue of print jobs to send to the printer</a:t>
            </a:r>
          </a:p>
          <a:p>
            <a:pPr lvl="1"/>
            <a:r>
              <a:rPr lang="en-US" sz="2000" dirty="0" smtClean="0"/>
              <a:t>queue of programs / processes to be run</a:t>
            </a:r>
          </a:p>
          <a:p>
            <a:pPr lvl="1"/>
            <a:r>
              <a:rPr lang="en-US" sz="2000" dirty="0" smtClean="0"/>
              <a:t>queue of network data packets to send</a:t>
            </a:r>
          </a:p>
          <a:p>
            <a:r>
              <a:rPr lang="en-US" sz="2400" dirty="0" smtClean="0"/>
              <a:t>Programming:</a:t>
            </a:r>
          </a:p>
          <a:p>
            <a:pPr lvl="1"/>
            <a:r>
              <a:rPr lang="en-US" sz="2000" dirty="0" smtClean="0"/>
              <a:t>modeling a line of customers or clients</a:t>
            </a:r>
          </a:p>
          <a:p>
            <a:pPr lvl="1"/>
            <a:r>
              <a:rPr lang="en-US" sz="2000" dirty="0" smtClean="0"/>
              <a:t>storing a queue of computations to be performed in order</a:t>
            </a:r>
          </a:p>
          <a:p>
            <a:r>
              <a:rPr lang="en-US" sz="2400" dirty="0" smtClean="0"/>
              <a:t>Real world examples:</a:t>
            </a:r>
          </a:p>
          <a:p>
            <a:pPr lvl="1"/>
            <a:r>
              <a:rPr lang="en-US" sz="2000" dirty="0" smtClean="0"/>
              <a:t>people on an escalator or waiting in a line</a:t>
            </a:r>
          </a:p>
          <a:p>
            <a:pPr lvl="1"/>
            <a:r>
              <a:rPr lang="en-US" sz="2000" dirty="0" smtClean="0"/>
              <a:t>cars at a gas station (or on an assembly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/>
              <a:t>Stacks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70000"/>
              </a:lnSpc>
              <a:buFont typeface="Arial" charset="0"/>
              <a:buChar char="•"/>
            </a:pPr>
            <a:r>
              <a:rPr lang="en-US" sz="2400" dirty="0" smtClean="0"/>
              <a:t>A stack is a data structure of items such that items can be inserted and removed only at one end.</a:t>
            </a:r>
          </a:p>
          <a:p>
            <a:pPr marL="342900" lvl="1" indent="-342900" eaLnBrk="1" hangingPunct="1">
              <a:lnSpc>
                <a:spcPct val="70000"/>
              </a:lnSpc>
              <a:buFont typeface="Arial" charset="0"/>
              <a:buChar char="•"/>
            </a:pPr>
            <a:r>
              <a:rPr lang="en-US" sz="2400" dirty="0" smtClean="0"/>
              <a:t>Stacks allows access to only one item at a time.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It is a LIFO data structure.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Extremely useful tool in programming: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000" dirty="0" smtClean="0"/>
              <a:t>Evaluate arithmetic expressions even with lots of parentheses, 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000" dirty="0" smtClean="0"/>
              <a:t>Traversing binary trees, 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000" dirty="0" smtClean="0"/>
              <a:t>Searching vertices of a graph, and much more. </a:t>
            </a:r>
          </a:p>
          <a:p>
            <a:r>
              <a:rPr lang="en-US" sz="2400" dirty="0" smtClean="0"/>
              <a:t>There are two ways we can implement a stack:</a:t>
            </a:r>
          </a:p>
          <a:p>
            <a:pPr lvl="1"/>
            <a:r>
              <a:rPr lang="en-US" sz="2000" dirty="0" smtClean="0"/>
              <a:t>Using an array</a:t>
            </a:r>
          </a:p>
          <a:p>
            <a:pPr lvl="1"/>
            <a:r>
              <a:rPr lang="en-US" sz="2000" dirty="0" smtClean="0"/>
              <a:t>Using a linked list</a:t>
            </a:r>
          </a:p>
          <a:p>
            <a:pPr lvl="1"/>
            <a:r>
              <a:rPr lang="sv-SE" sz="2000" dirty="0" smtClean="0"/>
              <a:t>We will </a:t>
            </a:r>
            <a:r>
              <a:rPr lang="sv-SE" sz="2000" dirty="0" smtClean="0"/>
              <a:t>look at </a:t>
            </a:r>
            <a:r>
              <a:rPr lang="sv-SE" sz="2000" dirty="0" smtClean="0"/>
              <a:t>array implementation of stack only.</a:t>
            </a:r>
            <a:endParaRPr lang="en-US" sz="2000" dirty="0" smtClean="0"/>
          </a:p>
          <a:p>
            <a:pPr eaLnBrk="1" hangingPunct="1">
              <a:lnSpc>
                <a:spcPct val="77000"/>
              </a:lnSpc>
            </a:pP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297846-4759-4291-B996-349CA8CC31DC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Array implementation of stacks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To implement a stack, items are inserted and removed at the same end (called the </a:t>
            </a:r>
            <a:r>
              <a:rPr lang="en-US" sz="2400" dirty="0" smtClean="0">
                <a:solidFill>
                  <a:schemeClr val="tx2"/>
                </a:solidFill>
              </a:rPr>
              <a:t>top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400" dirty="0" smtClean="0"/>
              <a:t>To use an array to implement a stack, you need both the array itself and an integer</a:t>
            </a:r>
          </a:p>
          <a:p>
            <a:pPr eaLnBrk="1" hangingPunct="1"/>
            <a:r>
              <a:rPr lang="en-US" sz="2400" dirty="0" smtClean="0"/>
              <a:t>The integer tells you either: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en-US" sz="2000" dirty="0" smtClean="0"/>
              <a:t>Which location is currently the top of the stack, or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en-US" sz="2000" dirty="0" smtClean="0"/>
              <a:t>How many elements are in the stack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/>
              <a:t>Stacks Basic 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Push - place an item on the stack</a:t>
            </a:r>
          </a:p>
          <a:p>
            <a:r>
              <a:rPr lang="en-US" sz="2400" dirty="0" smtClean="0"/>
              <a:t>Peek - Look at the item on top of the stack, but do not remove it</a:t>
            </a:r>
          </a:p>
          <a:p>
            <a:r>
              <a:rPr lang="en-US" sz="2400" dirty="0" smtClean="0"/>
              <a:t>Pop - Look at the item on top of the stack and remove it</a:t>
            </a:r>
          </a:p>
          <a:p>
            <a:pPr lvl="1" eaLnBrk="1" hangingPunct="1">
              <a:lnSpc>
                <a:spcPct val="67000"/>
              </a:lnSpc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5C972-FCE6-496C-9A7D-81DF9B157FA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B4E752-B00F-43D4-9A8B-4680CD4036A1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467600" cy="914400"/>
          </a:xfrm>
        </p:spPr>
        <p:txBody>
          <a:bodyPr/>
          <a:lstStyle/>
          <a:p>
            <a:pPr eaLnBrk="1" hangingPunct="1"/>
            <a:r>
              <a:rPr lang="en-US" smtClean="0"/>
              <a:t>Pushing and popping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43200"/>
            <a:ext cx="8610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the </a:t>
            </a:r>
            <a:r>
              <a:rPr lang="en-US" sz="2800" dirty="0" smtClean="0">
                <a:solidFill>
                  <a:schemeClr val="tx2"/>
                </a:solidFill>
              </a:rPr>
              <a:t>bottom</a:t>
            </a:r>
            <a:r>
              <a:rPr lang="en-US" sz="2800" dirty="0" smtClean="0"/>
              <a:t> of the stack is at location </a:t>
            </a:r>
            <a:r>
              <a:rPr lang="en-US" sz="2000" dirty="0" smtClean="0">
                <a:solidFill>
                  <a:schemeClr val="accent2"/>
                </a:solidFill>
                <a:latin typeface="Consolas" pitchFamily="49" charset="0"/>
              </a:rPr>
              <a:t>0</a:t>
            </a:r>
            <a:r>
              <a:rPr lang="en-US" sz="2800" dirty="0" smtClean="0"/>
              <a:t>, then an empty stack is represented by </a:t>
            </a: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</a:rPr>
              <a:t>top = -1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</a:rPr>
              <a:t>count = 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 add (</a:t>
            </a:r>
            <a:r>
              <a:rPr lang="en-US" sz="2800" dirty="0" smtClean="0">
                <a:solidFill>
                  <a:schemeClr val="tx2"/>
                </a:solidFill>
              </a:rPr>
              <a:t>push</a:t>
            </a:r>
            <a:r>
              <a:rPr lang="en-US" sz="2800" dirty="0" smtClean="0"/>
              <a:t>) an element,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Increment 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top</a:t>
            </a:r>
            <a:r>
              <a:rPr lang="en-US" sz="1800" dirty="0" smtClean="0"/>
              <a:t> and store the element in</a:t>
            </a:r>
            <a:r>
              <a:rPr lang="en-US" sz="1800" dirty="0" smtClean="0">
                <a:solidFill>
                  <a:srgbClr val="FFFF99"/>
                </a:solidFill>
                <a:latin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stk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[top]</a:t>
            </a:r>
            <a:r>
              <a:rPr lang="en-US" sz="1800" dirty="0" smtClean="0"/>
              <a:t>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Store the element in</a:t>
            </a:r>
            <a:r>
              <a:rPr lang="en-US" sz="1800" dirty="0" smtClean="0">
                <a:solidFill>
                  <a:srgbClr val="FFFF99"/>
                </a:solidFill>
                <a:latin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stk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[count]</a:t>
            </a:r>
            <a:r>
              <a:rPr lang="en-US" sz="1800" dirty="0" smtClean="0">
                <a:solidFill>
                  <a:srgbClr val="FFFF99"/>
                </a:solidFill>
                <a:latin typeface="Consolas" pitchFamily="49" charset="0"/>
              </a:rPr>
              <a:t> </a:t>
            </a:r>
            <a:r>
              <a:rPr lang="en-US" sz="1800" dirty="0" smtClean="0"/>
              <a:t>and increment</a:t>
            </a:r>
            <a:r>
              <a:rPr lang="en-US" sz="1800" dirty="0" smtClean="0">
                <a:solidFill>
                  <a:srgbClr val="FFFF99"/>
                </a:solidFill>
                <a:latin typeface="Consolas" pitchFamily="49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count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 remove (</a:t>
            </a:r>
            <a:r>
              <a:rPr lang="en-US" sz="2800" dirty="0" smtClean="0">
                <a:solidFill>
                  <a:schemeClr val="tx2"/>
                </a:solidFill>
              </a:rPr>
              <a:t>pop</a:t>
            </a:r>
            <a:r>
              <a:rPr lang="en-US" sz="2800" dirty="0" smtClean="0"/>
              <a:t>) an element,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Get the element from</a:t>
            </a:r>
            <a:r>
              <a:rPr lang="en-US" sz="1800" dirty="0" smtClean="0">
                <a:solidFill>
                  <a:srgbClr val="FFFF99"/>
                </a:solidFill>
                <a:latin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stk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[top]</a:t>
            </a:r>
            <a:r>
              <a:rPr lang="en-US" sz="1800" dirty="0" smtClean="0">
                <a:solidFill>
                  <a:srgbClr val="FFFF99"/>
                </a:solidFill>
                <a:latin typeface="Consolas" pitchFamily="49" charset="0"/>
              </a:rPr>
              <a:t> </a:t>
            </a:r>
            <a:r>
              <a:rPr lang="en-US" sz="1800" dirty="0" smtClean="0"/>
              <a:t>and decrement</a:t>
            </a:r>
            <a:r>
              <a:rPr lang="en-US" sz="1800" dirty="0" smtClean="0">
                <a:solidFill>
                  <a:srgbClr val="FFFF99"/>
                </a:solidFill>
                <a:latin typeface="Consolas" pitchFamily="49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top</a:t>
            </a:r>
            <a:r>
              <a:rPr lang="en-US" sz="1800" dirty="0" smtClean="0"/>
              <a:t>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Get </a:t>
            </a:r>
            <a:r>
              <a:rPr lang="en-US" sz="1800" dirty="0" smtClean="0"/>
              <a:t>the element in</a:t>
            </a:r>
            <a:r>
              <a:rPr lang="en-US" sz="1800" dirty="0" smtClean="0">
                <a:solidFill>
                  <a:srgbClr val="FFFF99"/>
                </a:solidFill>
                <a:latin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stk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[count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] </a:t>
            </a:r>
            <a:r>
              <a:rPr lang="en-US" sz="1800" dirty="0"/>
              <a:t>and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1800" dirty="0" smtClean="0"/>
              <a:t>d</a:t>
            </a:r>
            <a:r>
              <a:rPr lang="en-US" sz="1800" dirty="0" smtClean="0"/>
              <a:t>ecrement 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count</a:t>
            </a:r>
            <a:endParaRPr lang="en-US" sz="1800" dirty="0" smtClean="0">
              <a:solidFill>
                <a:schemeClr val="accent2"/>
              </a:solidFill>
              <a:latin typeface="Consolas" pitchFamily="49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902075" y="2058988"/>
            <a:ext cx="2138363" cy="608012"/>
            <a:chOff x="2458" y="1489"/>
            <a:chExt cx="1347" cy="383"/>
          </a:xfrm>
        </p:grpSpPr>
        <p:sp>
          <p:nvSpPr>
            <p:cNvPr id="6165" name="Text Box 28"/>
            <p:cNvSpPr txBox="1">
              <a:spLocks noChangeArrowheads="1"/>
            </p:cNvSpPr>
            <p:nvPr/>
          </p:nvSpPr>
          <p:spPr bwMode="auto">
            <a:xfrm>
              <a:off x="2749" y="1584"/>
              <a:ext cx="10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top = 3</a:t>
              </a:r>
            </a:p>
          </p:txBody>
        </p:sp>
        <p:sp>
          <p:nvSpPr>
            <p:cNvPr id="6166" name="Freeform 29"/>
            <p:cNvSpPr>
              <a:spLocks/>
            </p:cNvSpPr>
            <p:nvPr/>
          </p:nvSpPr>
          <p:spPr bwMode="auto">
            <a:xfrm>
              <a:off x="2458" y="1489"/>
              <a:ext cx="242" cy="242"/>
            </a:xfrm>
            <a:custGeom>
              <a:avLst/>
              <a:gdLst>
                <a:gd name="T0" fmla="*/ 248 w 240"/>
                <a:gd name="T1" fmla="*/ 248 h 240"/>
                <a:gd name="T2" fmla="*/ 48 w 240"/>
                <a:gd name="T3" fmla="*/ 200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116638" y="2209800"/>
            <a:ext cx="2667000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or  </a:t>
            </a:r>
            <a:r>
              <a:rPr lang="en-US">
                <a:solidFill>
                  <a:schemeClr val="accent2"/>
                </a:solidFill>
                <a:latin typeface="Consolas" pitchFamily="49" charset="0"/>
              </a:rPr>
              <a:t>count = 4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62000" y="990600"/>
            <a:ext cx="8021638" cy="990600"/>
            <a:chOff x="480" y="816"/>
            <a:chExt cx="5053" cy="624"/>
          </a:xfrm>
        </p:grpSpPr>
        <p:sp>
          <p:nvSpPr>
            <p:cNvPr id="6152" name="Text Box 25"/>
            <p:cNvSpPr txBox="1">
              <a:spLocks noChangeArrowheads="1"/>
            </p:cNvSpPr>
            <p:nvPr/>
          </p:nvSpPr>
          <p:spPr bwMode="auto">
            <a:xfrm>
              <a:off x="1117" y="816"/>
              <a:ext cx="4416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nsolas" pitchFamily="49" charset="0"/>
                </a:rPr>
                <a:t>0    1    2   3    4    5    6    7    8    9</a:t>
              </a:r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80" y="1056"/>
              <a:ext cx="4813" cy="384"/>
              <a:chOff x="480" y="1056"/>
              <a:chExt cx="4813" cy="384"/>
            </a:xfrm>
          </p:grpSpPr>
          <p:sp>
            <p:nvSpPr>
              <p:cNvPr id="6154" name="Rectangle 15"/>
              <p:cNvSpPr>
                <a:spLocks noChangeArrowheads="1"/>
              </p:cNvSpPr>
              <p:nvPr/>
            </p:nvSpPr>
            <p:spPr bwMode="auto">
              <a:xfrm>
                <a:off x="973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17</a:t>
                </a:r>
              </a:p>
            </p:txBody>
          </p:sp>
          <p:sp>
            <p:nvSpPr>
              <p:cNvPr id="6155" name="Rectangle 16"/>
              <p:cNvSpPr>
                <a:spLocks noChangeArrowheads="1"/>
              </p:cNvSpPr>
              <p:nvPr/>
            </p:nvSpPr>
            <p:spPr bwMode="auto">
              <a:xfrm>
                <a:off x="1405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6156" name="Rectangle 17"/>
              <p:cNvSpPr>
                <a:spLocks noChangeArrowheads="1"/>
              </p:cNvSpPr>
              <p:nvPr/>
            </p:nvSpPr>
            <p:spPr bwMode="auto">
              <a:xfrm>
                <a:off x="1837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97</a:t>
                </a:r>
              </a:p>
            </p:txBody>
          </p:sp>
          <p:sp>
            <p:nvSpPr>
              <p:cNvPr id="6157" name="Rectangle 18"/>
              <p:cNvSpPr>
                <a:spLocks noChangeArrowheads="1"/>
              </p:cNvSpPr>
              <p:nvPr/>
            </p:nvSpPr>
            <p:spPr bwMode="auto">
              <a:xfrm>
                <a:off x="2269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44</a:t>
                </a:r>
              </a:p>
            </p:txBody>
          </p:sp>
          <p:sp>
            <p:nvSpPr>
              <p:cNvPr id="6158" name="Rectangle 19"/>
              <p:cNvSpPr>
                <a:spLocks noChangeArrowheads="1"/>
              </p:cNvSpPr>
              <p:nvPr/>
            </p:nvSpPr>
            <p:spPr bwMode="auto">
              <a:xfrm>
                <a:off x="270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" name="Rectangle 20"/>
              <p:cNvSpPr>
                <a:spLocks noChangeArrowheads="1"/>
              </p:cNvSpPr>
              <p:nvPr/>
            </p:nvSpPr>
            <p:spPr bwMode="auto">
              <a:xfrm>
                <a:off x="3133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" name="Rectangle 21"/>
              <p:cNvSpPr>
                <a:spLocks noChangeArrowheads="1"/>
              </p:cNvSpPr>
              <p:nvPr/>
            </p:nvSpPr>
            <p:spPr bwMode="auto">
              <a:xfrm>
                <a:off x="3565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" name="Rectangle 22"/>
              <p:cNvSpPr>
                <a:spLocks noChangeArrowheads="1"/>
              </p:cNvSpPr>
              <p:nvPr/>
            </p:nvSpPr>
            <p:spPr bwMode="auto">
              <a:xfrm>
                <a:off x="3997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Rectangle 23"/>
              <p:cNvSpPr>
                <a:spLocks noChangeArrowheads="1"/>
              </p:cNvSpPr>
              <p:nvPr/>
            </p:nvSpPr>
            <p:spPr bwMode="auto">
              <a:xfrm>
                <a:off x="4429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Rectangle 24"/>
              <p:cNvSpPr>
                <a:spLocks noChangeArrowheads="1"/>
              </p:cNvSpPr>
              <p:nvPr/>
            </p:nvSpPr>
            <p:spPr bwMode="auto">
              <a:xfrm>
                <a:off x="486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" name="Text Box 31"/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544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Consolas" pitchFamily="49" charset="0"/>
                  </a:rPr>
                  <a:t>stk:</a:t>
                </a:r>
              </a:p>
            </p:txBody>
          </p:sp>
        </p:grp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4" autoUpdateAnimBg="0"/>
      <p:bldP spid="1231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8172C6-99EB-48CB-ABF2-C209D8673C9C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checking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There are two stack errors that can occur: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</a:rPr>
              <a:t>Underflow</a:t>
            </a:r>
            <a:r>
              <a:rPr lang="en-US" sz="2000" dirty="0" smtClean="0"/>
              <a:t>: trying to pop (or peek at) an empty stack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</a:rPr>
              <a:t>Overflow</a:t>
            </a:r>
            <a:r>
              <a:rPr lang="en-US" sz="2000" dirty="0" smtClean="0"/>
              <a:t>: trying to push onto an already full stack</a:t>
            </a:r>
          </a:p>
          <a:p>
            <a:pPr eaLnBrk="1" hangingPunct="1"/>
            <a:r>
              <a:rPr lang="en-US" sz="2400" dirty="0" smtClean="0"/>
              <a:t>For underflow, you should throw an exception</a:t>
            </a:r>
          </a:p>
          <a:p>
            <a:pPr lvl="1" eaLnBrk="1" hangingPunct="1"/>
            <a:r>
              <a:rPr lang="en-US" sz="2000" dirty="0" smtClean="0"/>
              <a:t>If you don’t catch it yourself, Java will throw an </a:t>
            </a:r>
            <a:r>
              <a:rPr lang="en-US" sz="1600" dirty="0" err="1" smtClean="0">
                <a:solidFill>
                  <a:schemeClr val="accent2"/>
                </a:solidFill>
                <a:latin typeface="Consolas" pitchFamily="49" charset="0"/>
              </a:rPr>
              <a:t>ArrayIndexOutOfBounds</a:t>
            </a:r>
            <a:r>
              <a:rPr lang="en-US" sz="2000" dirty="0" smtClean="0"/>
              <a:t> exception</a:t>
            </a:r>
          </a:p>
          <a:p>
            <a:pPr lvl="1" eaLnBrk="1" hangingPunct="1"/>
            <a:r>
              <a:rPr lang="en-US" sz="2000" dirty="0" smtClean="0"/>
              <a:t>You could create your own, more informative exception</a:t>
            </a:r>
          </a:p>
          <a:p>
            <a:pPr eaLnBrk="1" hangingPunct="1"/>
            <a:r>
              <a:rPr lang="en-US" sz="2400" dirty="0" smtClean="0"/>
              <a:t>For overflow, you could do the same things</a:t>
            </a:r>
          </a:p>
          <a:p>
            <a:pPr lvl="1" eaLnBrk="1" hangingPunct="1"/>
            <a:r>
              <a:rPr lang="en-US" sz="2000" dirty="0" smtClean="0"/>
              <a:t>Or, you could check for the problem, and copy everything into a new, larger array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Error Checking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52513"/>
            <a:ext cx="8782050" cy="504348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Always check to see if there are items on the stack before popping the stack or if there is room before pushing the stack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400" dirty="0" err="1" smtClean="0"/>
              <a:t>isFull</a:t>
            </a:r>
            <a:r>
              <a:rPr lang="en-US" sz="2400" dirty="0" smtClean="0"/>
              <a:t>?  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400" dirty="0" err="1" smtClean="0"/>
              <a:t>isEmpty</a:t>
            </a:r>
            <a:r>
              <a:rPr lang="en-US" sz="2400" dirty="0" smtClean="0"/>
              <a:t>?  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400" dirty="0" smtClean="0"/>
              <a:t>Appropriate error routines are up to the developer / user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Best approach:  in Push() and Pop(), check for </a:t>
            </a:r>
            <a:r>
              <a:rPr lang="en-US" sz="2400" dirty="0" err="1" smtClean="0"/>
              <a:t>isEmpty</a:t>
            </a:r>
            <a:r>
              <a:rPr lang="en-US" sz="2400" dirty="0" smtClean="0"/>
              <a:t> and </a:t>
            </a:r>
            <a:r>
              <a:rPr lang="en-US" sz="2400" dirty="0" err="1" smtClean="0"/>
              <a:t>isFull</a:t>
            </a:r>
            <a:r>
              <a:rPr lang="en-US" sz="2400" dirty="0" smtClean="0"/>
              <a:t> within these methods.</a:t>
            </a:r>
          </a:p>
          <a:p>
            <a:pPr eaLnBrk="1" hangingPunct="1">
              <a:lnSpc>
                <a:spcPct val="77000"/>
              </a:lnSpc>
            </a:pPr>
            <a:r>
              <a:rPr lang="en-US" sz="2400" dirty="0" smtClean="0"/>
              <a:t>Regardless, they need to be specified.</a:t>
            </a:r>
          </a:p>
          <a:p>
            <a:pPr lvl="1" eaLnBrk="1" hangingPunct="1">
              <a:lnSpc>
                <a:spcPct val="77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81000" y="0"/>
            <a:ext cx="8763000" cy="694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r>
              <a:rPr lang="en-US" sz="1200" dirty="0"/>
              <a:t>// stack.java demonstrates </a:t>
            </a:r>
            <a:r>
              <a:rPr lang="en-US" sz="1200" dirty="0" smtClean="0"/>
              <a:t>stacks</a:t>
            </a:r>
            <a:endParaRPr lang="en-US" sz="1200" dirty="0"/>
          </a:p>
          <a:p>
            <a:r>
              <a:rPr lang="en-US" sz="1200" b="1" dirty="0"/>
              <a:t>class </a:t>
            </a:r>
            <a:r>
              <a:rPr lang="en-US" sz="1200" b="1" dirty="0" err="1"/>
              <a:t>StackX</a:t>
            </a:r>
            <a:endParaRPr lang="en-US" sz="1200" b="1" dirty="0"/>
          </a:p>
          <a:p>
            <a:r>
              <a:rPr lang="en-US" sz="1200" dirty="0"/>
              <a:t>   {</a:t>
            </a:r>
          </a:p>
          <a:p>
            <a:r>
              <a:rPr lang="en-US" sz="1200" dirty="0"/>
              <a:t>   private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maxSize</a:t>
            </a:r>
            <a:r>
              <a:rPr lang="en-US" sz="1200" dirty="0"/>
              <a:t>;        // size of stack array</a:t>
            </a:r>
          </a:p>
          <a:p>
            <a:r>
              <a:rPr lang="en-US" sz="1200" dirty="0"/>
              <a:t>   private long[] </a:t>
            </a:r>
            <a:r>
              <a:rPr lang="en-US" sz="1200" dirty="0" err="1"/>
              <a:t>stackArray</a:t>
            </a:r>
            <a:r>
              <a:rPr lang="en-US" sz="1200" dirty="0"/>
              <a:t>;                                                    //  </a:t>
            </a:r>
            <a:r>
              <a:rPr lang="en-US" sz="1200" b="1" dirty="0"/>
              <a:t>recall:  ‘instance variables’</a:t>
            </a:r>
          </a:p>
          <a:p>
            <a:r>
              <a:rPr lang="en-US" sz="1200" dirty="0"/>
              <a:t>   private </a:t>
            </a:r>
            <a:r>
              <a:rPr lang="en-US" sz="1200" dirty="0" err="1"/>
              <a:t>int</a:t>
            </a:r>
            <a:r>
              <a:rPr lang="en-US" sz="1200" dirty="0"/>
              <a:t> top;            // top of stack</a:t>
            </a:r>
          </a:p>
          <a:p>
            <a:r>
              <a:rPr lang="en-US" sz="1200" dirty="0"/>
              <a:t>//--------------------------------------------------------------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public </a:t>
            </a:r>
            <a:r>
              <a:rPr lang="en-US" sz="1200" b="1" dirty="0" err="1"/>
              <a:t>StackX</a:t>
            </a:r>
            <a:r>
              <a:rPr lang="en-US" sz="1200" b="1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s)</a:t>
            </a:r>
            <a:r>
              <a:rPr lang="en-US" sz="1200" dirty="0"/>
              <a:t>         // </a:t>
            </a:r>
            <a:r>
              <a:rPr lang="en-US" sz="1200" b="1" dirty="0"/>
              <a:t>constructor   //  (How can you tell this is the Constructor??)</a:t>
            </a:r>
          </a:p>
          <a:p>
            <a:r>
              <a:rPr lang="en-US" sz="1200" dirty="0"/>
              <a:t>      {			       // </a:t>
            </a:r>
            <a:r>
              <a:rPr lang="en-US" sz="1200" b="1" dirty="0"/>
              <a:t>ONLY </a:t>
            </a:r>
            <a:r>
              <a:rPr lang="en-US" sz="1200" b="1" u="sng" dirty="0"/>
              <a:t>NOW</a:t>
            </a:r>
            <a:r>
              <a:rPr lang="en-US" sz="1200" b="1" dirty="0"/>
              <a:t> CAN WE SEE STACK IS IMPLEMENTED AS AN ARRAY</a:t>
            </a:r>
            <a:r>
              <a:rPr lang="en-US" sz="1200" dirty="0"/>
              <a:t>	!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maxSize</a:t>
            </a:r>
            <a:r>
              <a:rPr lang="en-US" sz="1200" dirty="0"/>
              <a:t> = s;             // set array size	      //  </a:t>
            </a:r>
            <a:r>
              <a:rPr lang="en-US" sz="1200" b="1" dirty="0"/>
              <a:t>Recall:  ‘ local variables</a:t>
            </a:r>
            <a:r>
              <a:rPr lang="en-US" sz="1200" b="1" dirty="0" smtClean="0"/>
              <a:t>’</a:t>
            </a:r>
            <a:endParaRPr lang="en-US" sz="1200" b="1" dirty="0"/>
          </a:p>
          <a:p>
            <a:r>
              <a:rPr lang="en-US" sz="1200" dirty="0"/>
              <a:t>      </a:t>
            </a:r>
            <a:r>
              <a:rPr lang="en-US" sz="1200" dirty="0" err="1"/>
              <a:t>stackArray</a:t>
            </a:r>
            <a:r>
              <a:rPr lang="en-US" sz="1200" dirty="0"/>
              <a:t> = new long[</a:t>
            </a:r>
            <a:r>
              <a:rPr lang="en-US" sz="1200" dirty="0" err="1"/>
              <a:t>maxSize</a:t>
            </a:r>
            <a:r>
              <a:rPr lang="en-US" sz="1200" dirty="0"/>
              <a:t>];             </a:t>
            </a:r>
            <a:r>
              <a:rPr lang="en-US" sz="1200" b="1" dirty="0"/>
              <a:t>// Create array;  ARRAY IS OF ‘LONGS’ </a:t>
            </a:r>
          </a:p>
          <a:p>
            <a:r>
              <a:rPr lang="en-US" sz="1200" b="1" dirty="0"/>
              <a:t>			      //’long’ is a </a:t>
            </a:r>
            <a:r>
              <a:rPr lang="en-US" sz="1200" b="1" u="sng" dirty="0"/>
              <a:t>primitive data structure</a:t>
            </a:r>
            <a:r>
              <a:rPr lang="en-US" sz="1200" b="1" dirty="0"/>
              <a:t>;  how longs are implemented and 				      //        accessed are defined in system.  No need for separate class for this.</a:t>
            </a:r>
          </a:p>
          <a:p>
            <a:r>
              <a:rPr lang="en-US" sz="1200" dirty="0"/>
              <a:t>      top = -1;                // no items yet</a:t>
            </a:r>
          </a:p>
          <a:p>
            <a:r>
              <a:rPr lang="en-US" sz="1200" dirty="0"/>
              <a:t>      } // end </a:t>
            </a:r>
            <a:r>
              <a:rPr lang="en-US" sz="1200" dirty="0" err="1"/>
              <a:t>StackX</a:t>
            </a:r>
            <a:r>
              <a:rPr lang="en-US" sz="1200" dirty="0"/>
              <a:t>()					</a:t>
            </a:r>
            <a:endParaRPr lang="en-US" sz="1200" b="1" dirty="0"/>
          </a:p>
          <a:p>
            <a:r>
              <a:rPr lang="en-US" sz="1200" dirty="0"/>
              <a:t>//--------------------------------------------------------------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public void push(long j)</a:t>
            </a:r>
            <a:r>
              <a:rPr lang="en-US" sz="1200" dirty="0"/>
              <a:t>  </a:t>
            </a:r>
          </a:p>
          <a:p>
            <a:r>
              <a:rPr lang="en-US" sz="1200" dirty="0"/>
              <a:t>      {  				            // put item on top of stack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stackArray</a:t>
            </a:r>
            <a:r>
              <a:rPr lang="en-US" sz="1200" dirty="0"/>
              <a:t>[++top] = j;     // increment top, insert item          </a:t>
            </a:r>
            <a:endParaRPr lang="en-US" sz="1200" u="sng" dirty="0"/>
          </a:p>
          <a:p>
            <a:r>
              <a:rPr lang="en-US" sz="1200" dirty="0"/>
              <a:t>      } // end push()			            </a:t>
            </a:r>
            <a:endParaRPr lang="en-US" sz="1200" b="1" dirty="0"/>
          </a:p>
          <a:p>
            <a:r>
              <a:rPr lang="en-US" sz="1200" dirty="0"/>
              <a:t>//--------------------------------------------------------------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public long pop()</a:t>
            </a:r>
            <a:r>
              <a:rPr lang="en-US" sz="1200" dirty="0"/>
              <a:t> </a:t>
            </a:r>
          </a:p>
          <a:p>
            <a:r>
              <a:rPr lang="en-US" sz="1200" dirty="0"/>
              <a:t>       {         // take item from top of stack</a:t>
            </a:r>
          </a:p>
          <a:p>
            <a:r>
              <a:rPr lang="en-US" sz="1200" dirty="0"/>
              <a:t>      return </a:t>
            </a:r>
            <a:r>
              <a:rPr lang="en-US" sz="1200" dirty="0" err="1"/>
              <a:t>stackArray</a:t>
            </a:r>
            <a:r>
              <a:rPr lang="en-US" sz="1200" dirty="0"/>
              <a:t>[top--];  // access item, decrement top	</a:t>
            </a:r>
          </a:p>
          <a:p>
            <a:r>
              <a:rPr lang="en-US" sz="1200" dirty="0"/>
              <a:t>      }// end pop ()				</a:t>
            </a:r>
            <a:endParaRPr lang="en-US" sz="1200" b="1" dirty="0"/>
          </a:p>
          <a:p>
            <a:r>
              <a:rPr lang="en-US" sz="1200" dirty="0"/>
              <a:t>//--------------------------------------------------------------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public long peek()</a:t>
            </a:r>
            <a:r>
              <a:rPr lang="en-US" sz="1200" dirty="0"/>
              <a:t>  {        // peek at top of stack</a:t>
            </a:r>
          </a:p>
          <a:p>
            <a:r>
              <a:rPr lang="en-US" sz="1200" dirty="0"/>
              <a:t>      return </a:t>
            </a:r>
            <a:r>
              <a:rPr lang="en-US" sz="1200" dirty="0" err="1"/>
              <a:t>stackArray</a:t>
            </a:r>
            <a:r>
              <a:rPr lang="en-US" sz="1200" dirty="0"/>
              <a:t>[top];				</a:t>
            </a:r>
            <a:r>
              <a:rPr lang="en-US" sz="1200" b="1" dirty="0"/>
              <a:t>// when we come into this object, the pointer is </a:t>
            </a:r>
            <a:endParaRPr lang="en-US" sz="1200" dirty="0"/>
          </a:p>
          <a:p>
            <a:r>
              <a:rPr lang="en-US" sz="1200" dirty="0"/>
              <a:t>      }  // end peek()                                                                                                        // pointing to the topmost element.</a:t>
            </a:r>
          </a:p>
          <a:p>
            <a:r>
              <a:rPr lang="en-US" sz="1200" dirty="0"/>
              <a:t>//--------------------------------------------------------------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public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isEmpty</a:t>
            </a:r>
            <a:r>
              <a:rPr lang="en-US" sz="1200" b="1" dirty="0"/>
              <a:t>()</a:t>
            </a:r>
            <a:r>
              <a:rPr lang="en-US" sz="1200" dirty="0"/>
              <a:t>  {  // true if stack is empty</a:t>
            </a:r>
          </a:p>
          <a:p>
            <a:r>
              <a:rPr lang="en-US" sz="1200" dirty="0"/>
              <a:t>      return (top == -1);				</a:t>
            </a:r>
          </a:p>
          <a:p>
            <a:r>
              <a:rPr lang="en-US" sz="1200" dirty="0"/>
              <a:t>      } // end </a:t>
            </a:r>
            <a:r>
              <a:rPr lang="en-US" sz="1200" dirty="0" err="1"/>
              <a:t>isEmpty</a:t>
            </a:r>
            <a:r>
              <a:rPr lang="en-US" sz="1200" dirty="0"/>
              <a:t>()</a:t>
            </a:r>
          </a:p>
          <a:p>
            <a:r>
              <a:rPr lang="en-US" sz="1200" dirty="0"/>
              <a:t>//--------------------------------------------------------------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public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isFull</a:t>
            </a:r>
            <a:r>
              <a:rPr lang="en-US" sz="1200" b="1" dirty="0"/>
              <a:t>()</a:t>
            </a:r>
            <a:r>
              <a:rPr lang="en-US" sz="1200" dirty="0"/>
              <a:t>   {  // true if stack is </a:t>
            </a:r>
            <a:r>
              <a:rPr lang="en-US" sz="1200" dirty="0" smtClean="0"/>
              <a:t>full</a:t>
            </a:r>
            <a:endParaRPr lang="en-US" sz="1200" dirty="0"/>
          </a:p>
          <a:p>
            <a:r>
              <a:rPr lang="en-US" sz="1200" dirty="0"/>
              <a:t>      return (top == maxSize-1</a:t>
            </a:r>
            <a:r>
              <a:rPr lang="en-US" sz="1200" dirty="0" smtClean="0"/>
              <a:t>);}</a:t>
            </a:r>
            <a:endParaRPr lang="en-US" sz="1200" dirty="0"/>
          </a:p>
          <a:p>
            <a:r>
              <a:rPr lang="en-US" sz="1200" dirty="0"/>
              <a:t>}  // end class </a:t>
            </a:r>
            <a:r>
              <a:rPr lang="en-US" sz="1200" dirty="0" err="1"/>
              <a:t>StackX</a:t>
            </a:r>
            <a:r>
              <a:rPr lang="en-US" sz="1200" dirty="0"/>
              <a:t>			</a:t>
            </a:r>
            <a:r>
              <a:rPr lang="en-US" sz="1200" dirty="0">
                <a:solidFill>
                  <a:schemeClr val="bg2"/>
                </a:solidFill>
              </a:rPr>
              <a:t>// </a:t>
            </a:r>
            <a:r>
              <a:rPr lang="en-US" sz="1200" b="1" dirty="0">
                <a:solidFill>
                  <a:schemeClr val="bg2"/>
                </a:solidFill>
              </a:rPr>
              <a:t>Storage structure transparent to client.  Good!!!  Why???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 smtClean="0"/>
              <a:t>Programming languages and compilers:</a:t>
            </a:r>
          </a:p>
          <a:p>
            <a:pPr lvl="1"/>
            <a:r>
              <a:rPr lang="en-US" sz="2000" dirty="0" smtClean="0"/>
              <a:t>method calls are placed onto a stack </a:t>
            </a:r>
            <a:r>
              <a:rPr lang="en-US" sz="2000" i="1" dirty="0" smtClean="0"/>
              <a:t>(call=push, return=pop)</a:t>
            </a:r>
            <a:endParaRPr lang="en-US" sz="2000" dirty="0" smtClean="0"/>
          </a:p>
          <a:p>
            <a:pPr lvl="1"/>
            <a:r>
              <a:rPr lang="en-US" sz="2000" dirty="0" smtClean="0"/>
              <a:t>compilers use stacks to evaluate expressions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Matching up related pairs of things:</a:t>
            </a:r>
          </a:p>
          <a:p>
            <a:pPr lvl="1"/>
            <a:r>
              <a:rPr lang="en-US" sz="2000" dirty="0" smtClean="0"/>
              <a:t>find out whether a string is a palindrome</a:t>
            </a:r>
          </a:p>
          <a:p>
            <a:pPr lvl="1"/>
            <a:r>
              <a:rPr lang="en-US" sz="2000" dirty="0" smtClean="0"/>
              <a:t>convert "infix" expressions to pre/postfix</a:t>
            </a:r>
          </a:p>
          <a:p>
            <a:endParaRPr lang="en-US" sz="2400" dirty="0" smtClean="0"/>
          </a:p>
          <a:p>
            <a:r>
              <a:rPr lang="en-US" sz="2400" dirty="0" smtClean="0"/>
              <a:t>Sophisticated algorithms:</a:t>
            </a:r>
          </a:p>
          <a:p>
            <a:pPr lvl="1"/>
            <a:r>
              <a:rPr lang="en-US" sz="2000" dirty="0" smtClean="0"/>
              <a:t>many programs use an "undo stack" of previous operations</a:t>
            </a:r>
            <a:endParaRPr lang="en-US" dirty="0" smtClean="0"/>
          </a:p>
        </p:txBody>
      </p:sp>
      <p:graphicFrame>
        <p:nvGraphicFramePr>
          <p:cNvPr id="215073" name="Group 33"/>
          <p:cNvGraphicFramePr>
            <a:graphicFrameLocks noGrp="1"/>
          </p:cNvGraphicFramePr>
          <p:nvPr/>
        </p:nvGraphicFramePr>
        <p:xfrm>
          <a:off x="6823075" y="2651125"/>
          <a:ext cx="2092325" cy="1539876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method3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return var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local vars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method2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return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vars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method1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return var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local vars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A6EB-FA24-4157-90E2-0ED5AF9F71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4420</TotalTime>
  <Pages>13</Pages>
  <Words>1877</Words>
  <Application>Microsoft Office PowerPoint</Application>
  <PresentationFormat>On-screen Show (4:3)</PresentationFormat>
  <Paragraphs>237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Arial Narrow</vt:lpstr>
      <vt:lpstr>Calibri</vt:lpstr>
      <vt:lpstr>Consolas</vt:lpstr>
      <vt:lpstr>Tahoma</vt:lpstr>
      <vt:lpstr>Times New Roman</vt:lpstr>
      <vt:lpstr>Wingdings</vt:lpstr>
      <vt:lpstr>ZapfHumnst BT</vt:lpstr>
      <vt:lpstr>Office Theme</vt:lpstr>
      <vt:lpstr>Stacks</vt:lpstr>
      <vt:lpstr>Stacks</vt:lpstr>
      <vt:lpstr>Array implementation of stacks</vt:lpstr>
      <vt:lpstr>Stacks Basic Operations</vt:lpstr>
      <vt:lpstr>Pushing and popping</vt:lpstr>
      <vt:lpstr>Error checking</vt:lpstr>
      <vt:lpstr>Error Checking</vt:lpstr>
      <vt:lpstr>PowerPoint Presentation</vt:lpstr>
      <vt:lpstr>Stack Applications</vt:lpstr>
      <vt:lpstr>Queues</vt:lpstr>
      <vt:lpstr>Introduction</vt:lpstr>
      <vt:lpstr>Queues - terminology</vt:lpstr>
      <vt:lpstr>Circular arrays</vt:lpstr>
      <vt:lpstr>Queues Potential Errors</vt:lpstr>
      <vt:lpstr>Java Code for Queue</vt:lpstr>
      <vt:lpstr>PowerPoint Presentation</vt:lpstr>
      <vt:lpstr>Application of Queues</vt:lpstr>
    </vt:vector>
  </TitlesOfParts>
  <Company>Rational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  Using the UML Version 4.2</dc:title>
  <dc:subject>RU_SlideStandard</dc:subject>
  <dc:creator>Kellih</dc:creator>
  <dc:description>Revised Power Point master slide using the "standard" Rational Software logo</dc:description>
  <cp:lastModifiedBy>Kennedy Kibet Ronoh</cp:lastModifiedBy>
  <cp:revision>276</cp:revision>
  <cp:lastPrinted>1999-09-03T18:35:49Z</cp:lastPrinted>
  <dcterms:created xsi:type="dcterms:W3CDTF">1999-07-20T01:08:26Z</dcterms:created>
  <dcterms:modified xsi:type="dcterms:W3CDTF">2022-05-19T07:05:50Z</dcterms:modified>
</cp:coreProperties>
</file>