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257" r:id="rId3"/>
    <p:sldId id="312" r:id="rId4"/>
    <p:sldId id="258" r:id="rId5"/>
    <p:sldId id="301" r:id="rId6"/>
    <p:sldId id="262" r:id="rId7"/>
    <p:sldId id="263" r:id="rId8"/>
    <p:sldId id="308" r:id="rId9"/>
    <p:sldId id="309" r:id="rId10"/>
    <p:sldId id="264" r:id="rId11"/>
    <p:sldId id="266" r:id="rId12"/>
    <p:sldId id="267" r:id="rId13"/>
    <p:sldId id="304" r:id="rId14"/>
    <p:sldId id="302" r:id="rId15"/>
    <p:sldId id="269" r:id="rId16"/>
    <p:sldId id="307" r:id="rId17"/>
    <p:sldId id="270" r:id="rId18"/>
    <p:sldId id="271" r:id="rId19"/>
    <p:sldId id="272" r:id="rId20"/>
    <p:sldId id="273" r:id="rId21"/>
    <p:sldId id="274" r:id="rId22"/>
    <p:sldId id="275" r:id="rId23"/>
    <p:sldId id="276" r:id="rId24"/>
    <p:sldId id="277" r:id="rId25"/>
    <p:sldId id="278" r:id="rId26"/>
    <p:sldId id="280" r:id="rId27"/>
    <p:sldId id="284" r:id="rId28"/>
    <p:sldId id="281" r:id="rId29"/>
    <p:sldId id="282" r:id="rId30"/>
    <p:sldId id="283" r:id="rId31"/>
    <p:sldId id="285" r:id="rId32"/>
    <p:sldId id="286" r:id="rId33"/>
    <p:sldId id="311" r:id="rId34"/>
    <p:sldId id="310" r:id="rId35"/>
    <p:sldId id="289" r:id="rId36"/>
    <p:sldId id="290" r:id="rId37"/>
    <p:sldId id="291" r:id="rId38"/>
    <p:sldId id="293" r:id="rId39"/>
    <p:sldId id="297" r:id="rId40"/>
    <p:sldId id="292" r:id="rId41"/>
    <p:sldId id="294" r:id="rId42"/>
    <p:sldId id="295" r:id="rId43"/>
    <p:sldId id="296" r:id="rId4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r>
              <a:rPr lang="en-US"/>
              <a:t>ICS 1201</a:t>
            </a:r>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52561900-1CD5-4DFB-8ABF-5AE6F3916433}" type="datetimeFigureOut">
              <a:rPr lang="en-US" smtClean="0"/>
              <a:t>7/7/2022</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57E2CFA6-BF11-4D19-9D5C-B26F2FE5783E}" type="slidenum">
              <a:rPr lang="en-US" smtClean="0"/>
              <a:t>‹#›</a:t>
            </a:fld>
            <a:endParaRPr lang="en-US"/>
          </a:p>
        </p:txBody>
      </p:sp>
    </p:spTree>
    <p:extLst>
      <p:ext uri="{BB962C8B-B14F-4D97-AF65-F5344CB8AC3E}">
        <p14:creationId xmlns:p14="http://schemas.microsoft.com/office/powerpoint/2010/main" val="392809799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r>
              <a:rPr lang="en-US"/>
              <a:t>ICS 1201</a:t>
            </a:r>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84BA9165-5780-4816-9019-A98DBC47D38C}" type="datetimeFigureOut">
              <a:rPr lang="en-US" smtClean="0"/>
              <a:t>7/7/2022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6441C8C0-3776-400C-952C-00920D6A78F1}" type="slidenum">
              <a:rPr lang="en-US" smtClean="0"/>
              <a:t>‹#›</a:t>
            </a:fld>
            <a:endParaRPr lang="en-US"/>
          </a:p>
        </p:txBody>
      </p:sp>
    </p:spTree>
    <p:extLst>
      <p:ext uri="{BB962C8B-B14F-4D97-AF65-F5344CB8AC3E}">
        <p14:creationId xmlns:p14="http://schemas.microsoft.com/office/powerpoint/2010/main" val="377321873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8BA42-08BD-4EED-C7DF-25CDD584D2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A198E2-4A49-A359-A848-3C7E0A8D39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75CA61-FB2D-8E59-47EE-AAA347395B59}"/>
              </a:ext>
            </a:extLst>
          </p:cNvPr>
          <p:cNvSpPr>
            <a:spLocks noGrp="1"/>
          </p:cNvSpPr>
          <p:nvPr>
            <p:ph type="dt" sz="half" idx="10"/>
          </p:nvPr>
        </p:nvSpPr>
        <p:spPr/>
        <p:txBody>
          <a:bodyPr/>
          <a:lstStyle/>
          <a:p>
            <a:fld id="{A6A88634-DFCC-4D23-93C4-DBC2A641886D}" type="datetimeFigureOut">
              <a:rPr lang="en-US" smtClean="0"/>
              <a:t>7/7/2022</a:t>
            </a:fld>
            <a:endParaRPr lang="en-US"/>
          </a:p>
        </p:txBody>
      </p:sp>
      <p:sp>
        <p:nvSpPr>
          <p:cNvPr id="5" name="Footer Placeholder 4">
            <a:extLst>
              <a:ext uri="{FF2B5EF4-FFF2-40B4-BE49-F238E27FC236}">
                <a16:creationId xmlns:a16="http://schemas.microsoft.com/office/drawing/2014/main" id="{68295C00-A26E-ACD9-E3B2-1574DCEAD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12AD4A-E5F2-A49C-A6CD-231769218091}"/>
              </a:ext>
            </a:extLst>
          </p:cNvPr>
          <p:cNvSpPr>
            <a:spLocks noGrp="1"/>
          </p:cNvSpPr>
          <p:nvPr>
            <p:ph type="sldNum" sz="quarter" idx="12"/>
          </p:nvPr>
        </p:nvSpPr>
        <p:spPr/>
        <p:txBody>
          <a:bodyPr/>
          <a:lstStyle/>
          <a:p>
            <a:fld id="{76EDFD78-C4DF-4ABB-A694-056680988F19}" type="slidenum">
              <a:rPr lang="en-US" smtClean="0"/>
              <a:t>‹#›</a:t>
            </a:fld>
            <a:endParaRPr lang="en-US"/>
          </a:p>
        </p:txBody>
      </p:sp>
    </p:spTree>
    <p:extLst>
      <p:ext uri="{BB962C8B-B14F-4D97-AF65-F5344CB8AC3E}">
        <p14:creationId xmlns:p14="http://schemas.microsoft.com/office/powerpoint/2010/main" val="1877168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2D1D0-1308-3295-5741-3EED15FF07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4E5F08-7A8D-B04B-B7ED-F732347B26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F9AD8-B778-DCBE-73F9-A8AB0A93A5E0}"/>
              </a:ext>
            </a:extLst>
          </p:cNvPr>
          <p:cNvSpPr>
            <a:spLocks noGrp="1"/>
          </p:cNvSpPr>
          <p:nvPr>
            <p:ph type="dt" sz="half" idx="10"/>
          </p:nvPr>
        </p:nvSpPr>
        <p:spPr/>
        <p:txBody>
          <a:bodyPr/>
          <a:lstStyle/>
          <a:p>
            <a:fld id="{A6A88634-DFCC-4D23-93C4-DBC2A641886D}" type="datetimeFigureOut">
              <a:rPr lang="en-US" smtClean="0"/>
              <a:t>7/7/2022</a:t>
            </a:fld>
            <a:endParaRPr lang="en-US"/>
          </a:p>
        </p:txBody>
      </p:sp>
      <p:sp>
        <p:nvSpPr>
          <p:cNvPr id="5" name="Footer Placeholder 4">
            <a:extLst>
              <a:ext uri="{FF2B5EF4-FFF2-40B4-BE49-F238E27FC236}">
                <a16:creationId xmlns:a16="http://schemas.microsoft.com/office/drawing/2014/main" id="{7C11189D-B0BB-FE76-D1F5-43BFA8542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2C2B6-459B-D5F1-8E61-E33363884198}"/>
              </a:ext>
            </a:extLst>
          </p:cNvPr>
          <p:cNvSpPr>
            <a:spLocks noGrp="1"/>
          </p:cNvSpPr>
          <p:nvPr>
            <p:ph type="sldNum" sz="quarter" idx="12"/>
          </p:nvPr>
        </p:nvSpPr>
        <p:spPr/>
        <p:txBody>
          <a:bodyPr/>
          <a:lstStyle/>
          <a:p>
            <a:fld id="{76EDFD78-C4DF-4ABB-A694-056680988F19}" type="slidenum">
              <a:rPr lang="en-US" smtClean="0"/>
              <a:t>‹#›</a:t>
            </a:fld>
            <a:endParaRPr lang="en-US"/>
          </a:p>
        </p:txBody>
      </p:sp>
    </p:spTree>
    <p:extLst>
      <p:ext uri="{BB962C8B-B14F-4D97-AF65-F5344CB8AC3E}">
        <p14:creationId xmlns:p14="http://schemas.microsoft.com/office/powerpoint/2010/main" val="3482609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4B0F4B-A9ED-AD7D-ED85-D8DADBE815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BCAD35-207D-C04B-DBBA-9B4FF5FAF9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390DF5-9626-1CED-D03B-4C776B6232EF}"/>
              </a:ext>
            </a:extLst>
          </p:cNvPr>
          <p:cNvSpPr>
            <a:spLocks noGrp="1"/>
          </p:cNvSpPr>
          <p:nvPr>
            <p:ph type="dt" sz="half" idx="10"/>
          </p:nvPr>
        </p:nvSpPr>
        <p:spPr/>
        <p:txBody>
          <a:bodyPr/>
          <a:lstStyle/>
          <a:p>
            <a:fld id="{A6A88634-DFCC-4D23-93C4-DBC2A641886D}" type="datetimeFigureOut">
              <a:rPr lang="en-US" smtClean="0"/>
              <a:t>7/7/2022</a:t>
            </a:fld>
            <a:endParaRPr lang="en-US"/>
          </a:p>
        </p:txBody>
      </p:sp>
      <p:sp>
        <p:nvSpPr>
          <p:cNvPr id="5" name="Footer Placeholder 4">
            <a:extLst>
              <a:ext uri="{FF2B5EF4-FFF2-40B4-BE49-F238E27FC236}">
                <a16:creationId xmlns:a16="http://schemas.microsoft.com/office/drawing/2014/main" id="{492BC41C-D637-D0E2-FA5C-AB59FE71B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A7481A-336A-EDF6-C2EB-712D04CF5A0A}"/>
              </a:ext>
            </a:extLst>
          </p:cNvPr>
          <p:cNvSpPr>
            <a:spLocks noGrp="1"/>
          </p:cNvSpPr>
          <p:nvPr>
            <p:ph type="sldNum" sz="quarter" idx="12"/>
          </p:nvPr>
        </p:nvSpPr>
        <p:spPr/>
        <p:txBody>
          <a:bodyPr/>
          <a:lstStyle/>
          <a:p>
            <a:fld id="{76EDFD78-C4DF-4ABB-A694-056680988F19}" type="slidenum">
              <a:rPr lang="en-US" smtClean="0"/>
              <a:t>‹#›</a:t>
            </a:fld>
            <a:endParaRPr lang="en-US"/>
          </a:p>
        </p:txBody>
      </p:sp>
    </p:spTree>
    <p:extLst>
      <p:ext uri="{BB962C8B-B14F-4D97-AF65-F5344CB8AC3E}">
        <p14:creationId xmlns:p14="http://schemas.microsoft.com/office/powerpoint/2010/main" val="3523200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8C31-6AE9-865C-202D-78203E4B41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6C29B-7BF3-BA69-936B-9ED7700953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DC029-6C63-CF51-77F9-A88CD4CB0D35}"/>
              </a:ext>
            </a:extLst>
          </p:cNvPr>
          <p:cNvSpPr>
            <a:spLocks noGrp="1"/>
          </p:cNvSpPr>
          <p:nvPr>
            <p:ph type="dt" sz="half" idx="10"/>
          </p:nvPr>
        </p:nvSpPr>
        <p:spPr/>
        <p:txBody>
          <a:bodyPr/>
          <a:lstStyle/>
          <a:p>
            <a:fld id="{A6A88634-DFCC-4D23-93C4-DBC2A641886D}" type="datetimeFigureOut">
              <a:rPr lang="en-US" smtClean="0"/>
              <a:t>7/7/2022</a:t>
            </a:fld>
            <a:endParaRPr lang="en-US"/>
          </a:p>
        </p:txBody>
      </p:sp>
      <p:sp>
        <p:nvSpPr>
          <p:cNvPr id="5" name="Footer Placeholder 4">
            <a:extLst>
              <a:ext uri="{FF2B5EF4-FFF2-40B4-BE49-F238E27FC236}">
                <a16:creationId xmlns:a16="http://schemas.microsoft.com/office/drawing/2014/main" id="{4BEB7D62-51ED-F32A-1D4B-7DA2F20D1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50F9A-D8FD-A328-945B-F629ABDB56DB}"/>
              </a:ext>
            </a:extLst>
          </p:cNvPr>
          <p:cNvSpPr>
            <a:spLocks noGrp="1"/>
          </p:cNvSpPr>
          <p:nvPr>
            <p:ph type="sldNum" sz="quarter" idx="12"/>
          </p:nvPr>
        </p:nvSpPr>
        <p:spPr/>
        <p:txBody>
          <a:bodyPr/>
          <a:lstStyle/>
          <a:p>
            <a:fld id="{76EDFD78-C4DF-4ABB-A694-056680988F19}" type="slidenum">
              <a:rPr lang="en-US" smtClean="0"/>
              <a:t>‹#›</a:t>
            </a:fld>
            <a:endParaRPr lang="en-US"/>
          </a:p>
        </p:txBody>
      </p:sp>
    </p:spTree>
    <p:extLst>
      <p:ext uri="{BB962C8B-B14F-4D97-AF65-F5344CB8AC3E}">
        <p14:creationId xmlns:p14="http://schemas.microsoft.com/office/powerpoint/2010/main" val="212578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AA4B-FF13-3BFA-86BA-8790042A53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27F82-3505-C50C-5F9E-0A1B8947A7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617A1A-77FD-8BA1-CFC0-541B48F95ED5}"/>
              </a:ext>
            </a:extLst>
          </p:cNvPr>
          <p:cNvSpPr>
            <a:spLocks noGrp="1"/>
          </p:cNvSpPr>
          <p:nvPr>
            <p:ph type="dt" sz="half" idx="10"/>
          </p:nvPr>
        </p:nvSpPr>
        <p:spPr/>
        <p:txBody>
          <a:bodyPr/>
          <a:lstStyle/>
          <a:p>
            <a:fld id="{A6A88634-DFCC-4D23-93C4-DBC2A641886D}" type="datetimeFigureOut">
              <a:rPr lang="en-US" smtClean="0"/>
              <a:t>7/7/2022</a:t>
            </a:fld>
            <a:endParaRPr lang="en-US"/>
          </a:p>
        </p:txBody>
      </p:sp>
      <p:sp>
        <p:nvSpPr>
          <p:cNvPr id="5" name="Footer Placeholder 4">
            <a:extLst>
              <a:ext uri="{FF2B5EF4-FFF2-40B4-BE49-F238E27FC236}">
                <a16:creationId xmlns:a16="http://schemas.microsoft.com/office/drawing/2014/main" id="{6046784E-B885-3618-F502-86305D481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83986-1E6B-F81A-EBC9-4424C73B8360}"/>
              </a:ext>
            </a:extLst>
          </p:cNvPr>
          <p:cNvSpPr>
            <a:spLocks noGrp="1"/>
          </p:cNvSpPr>
          <p:nvPr>
            <p:ph type="sldNum" sz="quarter" idx="12"/>
          </p:nvPr>
        </p:nvSpPr>
        <p:spPr/>
        <p:txBody>
          <a:bodyPr/>
          <a:lstStyle/>
          <a:p>
            <a:fld id="{76EDFD78-C4DF-4ABB-A694-056680988F19}" type="slidenum">
              <a:rPr lang="en-US" smtClean="0"/>
              <a:t>‹#›</a:t>
            </a:fld>
            <a:endParaRPr lang="en-US"/>
          </a:p>
        </p:txBody>
      </p:sp>
    </p:spTree>
    <p:extLst>
      <p:ext uri="{BB962C8B-B14F-4D97-AF65-F5344CB8AC3E}">
        <p14:creationId xmlns:p14="http://schemas.microsoft.com/office/powerpoint/2010/main" val="366555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59AC-F53F-F466-23C7-BA73EF2DCC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78882D-5BC2-9F34-0282-D7F9A34CEE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907DEF-064D-CA48-BC53-F8BA04B805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F8DF4-28DD-CDB9-AC32-10D3AEAD74E7}"/>
              </a:ext>
            </a:extLst>
          </p:cNvPr>
          <p:cNvSpPr>
            <a:spLocks noGrp="1"/>
          </p:cNvSpPr>
          <p:nvPr>
            <p:ph type="dt" sz="half" idx="10"/>
          </p:nvPr>
        </p:nvSpPr>
        <p:spPr/>
        <p:txBody>
          <a:bodyPr/>
          <a:lstStyle/>
          <a:p>
            <a:fld id="{A6A88634-DFCC-4D23-93C4-DBC2A641886D}" type="datetimeFigureOut">
              <a:rPr lang="en-US" smtClean="0"/>
              <a:t>7/7/2022</a:t>
            </a:fld>
            <a:endParaRPr lang="en-US"/>
          </a:p>
        </p:txBody>
      </p:sp>
      <p:sp>
        <p:nvSpPr>
          <p:cNvPr id="6" name="Footer Placeholder 5">
            <a:extLst>
              <a:ext uri="{FF2B5EF4-FFF2-40B4-BE49-F238E27FC236}">
                <a16:creationId xmlns:a16="http://schemas.microsoft.com/office/drawing/2014/main" id="{96D8BB13-F5BD-428F-9447-B1EA6590B5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5F10C-9BEB-8DF5-F3B4-839D079B9040}"/>
              </a:ext>
            </a:extLst>
          </p:cNvPr>
          <p:cNvSpPr>
            <a:spLocks noGrp="1"/>
          </p:cNvSpPr>
          <p:nvPr>
            <p:ph type="sldNum" sz="quarter" idx="12"/>
          </p:nvPr>
        </p:nvSpPr>
        <p:spPr/>
        <p:txBody>
          <a:bodyPr/>
          <a:lstStyle/>
          <a:p>
            <a:fld id="{76EDFD78-C4DF-4ABB-A694-056680988F19}" type="slidenum">
              <a:rPr lang="en-US" smtClean="0"/>
              <a:t>‹#›</a:t>
            </a:fld>
            <a:endParaRPr lang="en-US"/>
          </a:p>
        </p:txBody>
      </p:sp>
    </p:spTree>
    <p:extLst>
      <p:ext uri="{BB962C8B-B14F-4D97-AF65-F5344CB8AC3E}">
        <p14:creationId xmlns:p14="http://schemas.microsoft.com/office/powerpoint/2010/main" val="729085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904B-1A88-2F06-CF5B-A60C2DBF0D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0AF213-EF7F-38F1-912E-E76BBB1729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A811C5-F326-6E30-504B-E889FA65B6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EC0299-8B2A-89F2-A292-00E3871C59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B67C48-D1CE-EED0-9BF6-2A501414A0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0A6D32-61CE-180B-5199-A66E1FCDFAF3}"/>
              </a:ext>
            </a:extLst>
          </p:cNvPr>
          <p:cNvSpPr>
            <a:spLocks noGrp="1"/>
          </p:cNvSpPr>
          <p:nvPr>
            <p:ph type="dt" sz="half" idx="10"/>
          </p:nvPr>
        </p:nvSpPr>
        <p:spPr/>
        <p:txBody>
          <a:bodyPr/>
          <a:lstStyle/>
          <a:p>
            <a:fld id="{A6A88634-DFCC-4D23-93C4-DBC2A641886D}" type="datetimeFigureOut">
              <a:rPr lang="en-US" smtClean="0"/>
              <a:t>7/7/2022</a:t>
            </a:fld>
            <a:endParaRPr lang="en-US"/>
          </a:p>
        </p:txBody>
      </p:sp>
      <p:sp>
        <p:nvSpPr>
          <p:cNvPr id="8" name="Footer Placeholder 7">
            <a:extLst>
              <a:ext uri="{FF2B5EF4-FFF2-40B4-BE49-F238E27FC236}">
                <a16:creationId xmlns:a16="http://schemas.microsoft.com/office/drawing/2014/main" id="{7C2B6916-FFB4-E056-41F1-930895E6D9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0B07B4-02AE-A411-1160-BCCD72CEED46}"/>
              </a:ext>
            </a:extLst>
          </p:cNvPr>
          <p:cNvSpPr>
            <a:spLocks noGrp="1"/>
          </p:cNvSpPr>
          <p:nvPr>
            <p:ph type="sldNum" sz="quarter" idx="12"/>
          </p:nvPr>
        </p:nvSpPr>
        <p:spPr/>
        <p:txBody>
          <a:bodyPr/>
          <a:lstStyle/>
          <a:p>
            <a:fld id="{76EDFD78-C4DF-4ABB-A694-056680988F19}" type="slidenum">
              <a:rPr lang="en-US" smtClean="0"/>
              <a:t>‹#›</a:t>
            </a:fld>
            <a:endParaRPr lang="en-US"/>
          </a:p>
        </p:txBody>
      </p:sp>
    </p:spTree>
    <p:extLst>
      <p:ext uri="{BB962C8B-B14F-4D97-AF65-F5344CB8AC3E}">
        <p14:creationId xmlns:p14="http://schemas.microsoft.com/office/powerpoint/2010/main" val="4101499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C747-EDDB-82BB-221B-AE72C0AC10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A3EE95-F5B8-90D2-D022-E4F3AEDDAD82}"/>
              </a:ext>
            </a:extLst>
          </p:cNvPr>
          <p:cNvSpPr>
            <a:spLocks noGrp="1"/>
          </p:cNvSpPr>
          <p:nvPr>
            <p:ph type="dt" sz="half" idx="10"/>
          </p:nvPr>
        </p:nvSpPr>
        <p:spPr/>
        <p:txBody>
          <a:bodyPr/>
          <a:lstStyle/>
          <a:p>
            <a:fld id="{A6A88634-DFCC-4D23-93C4-DBC2A641886D}" type="datetimeFigureOut">
              <a:rPr lang="en-US" smtClean="0"/>
              <a:t>7/7/2022</a:t>
            </a:fld>
            <a:endParaRPr lang="en-US"/>
          </a:p>
        </p:txBody>
      </p:sp>
      <p:sp>
        <p:nvSpPr>
          <p:cNvPr id="4" name="Footer Placeholder 3">
            <a:extLst>
              <a:ext uri="{FF2B5EF4-FFF2-40B4-BE49-F238E27FC236}">
                <a16:creationId xmlns:a16="http://schemas.microsoft.com/office/drawing/2014/main" id="{8B6F2A03-4EDE-7774-C792-EC12954850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6058FF-996A-9A91-CF50-710EB1A98E14}"/>
              </a:ext>
            </a:extLst>
          </p:cNvPr>
          <p:cNvSpPr>
            <a:spLocks noGrp="1"/>
          </p:cNvSpPr>
          <p:nvPr>
            <p:ph type="sldNum" sz="quarter" idx="12"/>
          </p:nvPr>
        </p:nvSpPr>
        <p:spPr/>
        <p:txBody>
          <a:bodyPr/>
          <a:lstStyle/>
          <a:p>
            <a:fld id="{76EDFD78-C4DF-4ABB-A694-056680988F19}" type="slidenum">
              <a:rPr lang="en-US" smtClean="0"/>
              <a:t>‹#›</a:t>
            </a:fld>
            <a:endParaRPr lang="en-US"/>
          </a:p>
        </p:txBody>
      </p:sp>
    </p:spTree>
    <p:extLst>
      <p:ext uri="{BB962C8B-B14F-4D97-AF65-F5344CB8AC3E}">
        <p14:creationId xmlns:p14="http://schemas.microsoft.com/office/powerpoint/2010/main" val="250264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A68C6E-B19B-C4D7-E266-D4A8C7E78E0E}"/>
              </a:ext>
            </a:extLst>
          </p:cNvPr>
          <p:cNvSpPr>
            <a:spLocks noGrp="1"/>
          </p:cNvSpPr>
          <p:nvPr>
            <p:ph type="dt" sz="half" idx="10"/>
          </p:nvPr>
        </p:nvSpPr>
        <p:spPr/>
        <p:txBody>
          <a:bodyPr/>
          <a:lstStyle/>
          <a:p>
            <a:fld id="{A6A88634-DFCC-4D23-93C4-DBC2A641886D}" type="datetimeFigureOut">
              <a:rPr lang="en-US" smtClean="0"/>
              <a:t>7/7/2022</a:t>
            </a:fld>
            <a:endParaRPr lang="en-US"/>
          </a:p>
        </p:txBody>
      </p:sp>
      <p:sp>
        <p:nvSpPr>
          <p:cNvPr id="3" name="Footer Placeholder 2">
            <a:extLst>
              <a:ext uri="{FF2B5EF4-FFF2-40B4-BE49-F238E27FC236}">
                <a16:creationId xmlns:a16="http://schemas.microsoft.com/office/drawing/2014/main" id="{5FFD60C6-B1F6-4D15-26B7-98F695E53A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C9F0DC-F4BE-8AE6-7125-854E7A0538BA}"/>
              </a:ext>
            </a:extLst>
          </p:cNvPr>
          <p:cNvSpPr>
            <a:spLocks noGrp="1"/>
          </p:cNvSpPr>
          <p:nvPr>
            <p:ph type="sldNum" sz="quarter" idx="12"/>
          </p:nvPr>
        </p:nvSpPr>
        <p:spPr/>
        <p:txBody>
          <a:bodyPr/>
          <a:lstStyle/>
          <a:p>
            <a:fld id="{76EDFD78-C4DF-4ABB-A694-056680988F19}" type="slidenum">
              <a:rPr lang="en-US" smtClean="0"/>
              <a:t>‹#›</a:t>
            </a:fld>
            <a:endParaRPr lang="en-US"/>
          </a:p>
        </p:txBody>
      </p:sp>
    </p:spTree>
    <p:extLst>
      <p:ext uri="{BB962C8B-B14F-4D97-AF65-F5344CB8AC3E}">
        <p14:creationId xmlns:p14="http://schemas.microsoft.com/office/powerpoint/2010/main" val="1051116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CC63-B418-4134-37FB-03E1A3899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C0ED13-F7B0-7965-37A9-8663E1E0BC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24A67A-8524-E0A5-C932-0F85DE1C0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CCE4E-8BE6-52BF-316D-D2C76C7F7D67}"/>
              </a:ext>
            </a:extLst>
          </p:cNvPr>
          <p:cNvSpPr>
            <a:spLocks noGrp="1"/>
          </p:cNvSpPr>
          <p:nvPr>
            <p:ph type="dt" sz="half" idx="10"/>
          </p:nvPr>
        </p:nvSpPr>
        <p:spPr/>
        <p:txBody>
          <a:bodyPr/>
          <a:lstStyle/>
          <a:p>
            <a:fld id="{A6A88634-DFCC-4D23-93C4-DBC2A641886D}" type="datetimeFigureOut">
              <a:rPr lang="en-US" smtClean="0"/>
              <a:t>7/7/2022</a:t>
            </a:fld>
            <a:endParaRPr lang="en-US"/>
          </a:p>
        </p:txBody>
      </p:sp>
      <p:sp>
        <p:nvSpPr>
          <p:cNvPr id="6" name="Footer Placeholder 5">
            <a:extLst>
              <a:ext uri="{FF2B5EF4-FFF2-40B4-BE49-F238E27FC236}">
                <a16:creationId xmlns:a16="http://schemas.microsoft.com/office/drawing/2014/main" id="{0A3781DF-570B-291A-BA1C-3D42A763C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E2F750-30EE-E60A-3508-0AC59918394E}"/>
              </a:ext>
            </a:extLst>
          </p:cNvPr>
          <p:cNvSpPr>
            <a:spLocks noGrp="1"/>
          </p:cNvSpPr>
          <p:nvPr>
            <p:ph type="sldNum" sz="quarter" idx="12"/>
          </p:nvPr>
        </p:nvSpPr>
        <p:spPr/>
        <p:txBody>
          <a:bodyPr/>
          <a:lstStyle/>
          <a:p>
            <a:fld id="{76EDFD78-C4DF-4ABB-A694-056680988F19}" type="slidenum">
              <a:rPr lang="en-US" smtClean="0"/>
              <a:t>‹#›</a:t>
            </a:fld>
            <a:endParaRPr lang="en-US"/>
          </a:p>
        </p:txBody>
      </p:sp>
    </p:spTree>
    <p:extLst>
      <p:ext uri="{BB962C8B-B14F-4D97-AF65-F5344CB8AC3E}">
        <p14:creationId xmlns:p14="http://schemas.microsoft.com/office/powerpoint/2010/main" val="88050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734E-7608-FD06-A36F-4119489D8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44AAB2-E957-06C8-47DF-8AD1E46188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1376BF-6B63-7FC4-95FE-F0A3ABFAF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E2FF3B-0BE0-E023-CD26-A9A42C210836}"/>
              </a:ext>
            </a:extLst>
          </p:cNvPr>
          <p:cNvSpPr>
            <a:spLocks noGrp="1"/>
          </p:cNvSpPr>
          <p:nvPr>
            <p:ph type="dt" sz="half" idx="10"/>
          </p:nvPr>
        </p:nvSpPr>
        <p:spPr/>
        <p:txBody>
          <a:bodyPr/>
          <a:lstStyle/>
          <a:p>
            <a:fld id="{A6A88634-DFCC-4D23-93C4-DBC2A641886D}" type="datetimeFigureOut">
              <a:rPr lang="en-US" smtClean="0"/>
              <a:t>7/7/2022</a:t>
            </a:fld>
            <a:endParaRPr lang="en-US"/>
          </a:p>
        </p:txBody>
      </p:sp>
      <p:sp>
        <p:nvSpPr>
          <p:cNvPr id="6" name="Footer Placeholder 5">
            <a:extLst>
              <a:ext uri="{FF2B5EF4-FFF2-40B4-BE49-F238E27FC236}">
                <a16:creationId xmlns:a16="http://schemas.microsoft.com/office/drawing/2014/main" id="{E1A0468D-3AE9-4DB7-37F7-4C44EE792D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8EA87F-59A1-8A8B-6E7D-E02A965F2D78}"/>
              </a:ext>
            </a:extLst>
          </p:cNvPr>
          <p:cNvSpPr>
            <a:spLocks noGrp="1"/>
          </p:cNvSpPr>
          <p:nvPr>
            <p:ph type="sldNum" sz="quarter" idx="12"/>
          </p:nvPr>
        </p:nvSpPr>
        <p:spPr/>
        <p:txBody>
          <a:bodyPr/>
          <a:lstStyle/>
          <a:p>
            <a:fld id="{76EDFD78-C4DF-4ABB-A694-056680988F19}" type="slidenum">
              <a:rPr lang="en-US" smtClean="0"/>
              <a:t>‹#›</a:t>
            </a:fld>
            <a:endParaRPr lang="en-US"/>
          </a:p>
        </p:txBody>
      </p:sp>
    </p:spTree>
    <p:extLst>
      <p:ext uri="{BB962C8B-B14F-4D97-AF65-F5344CB8AC3E}">
        <p14:creationId xmlns:p14="http://schemas.microsoft.com/office/powerpoint/2010/main" val="156798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44F0DD-D140-816C-6CA3-2F9EF4CDBD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BA87AE-E4CD-F855-8038-C3190C0C28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FE12D1-7376-7361-2F8C-4A7055AFA0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88634-DFCC-4D23-93C4-DBC2A641886D}" type="datetimeFigureOut">
              <a:rPr lang="en-US" smtClean="0"/>
              <a:t>7/7/2022</a:t>
            </a:fld>
            <a:endParaRPr lang="en-US"/>
          </a:p>
        </p:txBody>
      </p:sp>
      <p:sp>
        <p:nvSpPr>
          <p:cNvPr id="5" name="Footer Placeholder 4">
            <a:extLst>
              <a:ext uri="{FF2B5EF4-FFF2-40B4-BE49-F238E27FC236}">
                <a16:creationId xmlns:a16="http://schemas.microsoft.com/office/drawing/2014/main" id="{39691E19-8624-AD00-4C32-3B94C248B3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8D492A-3F7A-1836-226C-895884F223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DFD78-C4DF-4ABB-A694-056680988F19}" type="slidenum">
              <a:rPr lang="en-US" smtClean="0"/>
              <a:t>‹#›</a:t>
            </a:fld>
            <a:endParaRPr lang="en-US"/>
          </a:p>
        </p:txBody>
      </p:sp>
    </p:spTree>
    <p:extLst>
      <p:ext uri="{BB962C8B-B14F-4D97-AF65-F5344CB8AC3E}">
        <p14:creationId xmlns:p14="http://schemas.microsoft.com/office/powerpoint/2010/main" val="1717989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14F8A-411C-C76A-7E2C-D8D90AD4FA25}"/>
              </a:ext>
            </a:extLst>
          </p:cNvPr>
          <p:cNvSpPr>
            <a:spLocks noGrp="1"/>
          </p:cNvSpPr>
          <p:nvPr>
            <p:ph type="ctrTitle"/>
          </p:nvPr>
        </p:nvSpPr>
        <p:spPr/>
        <p:txBody>
          <a:bodyPr/>
          <a:lstStyle/>
          <a:p>
            <a:r>
              <a:rPr lang="en-US" dirty="0"/>
              <a:t>Graphs</a:t>
            </a:r>
          </a:p>
        </p:txBody>
      </p:sp>
      <p:sp>
        <p:nvSpPr>
          <p:cNvPr id="3" name="Subtitle 2">
            <a:extLst>
              <a:ext uri="{FF2B5EF4-FFF2-40B4-BE49-F238E27FC236}">
                <a16:creationId xmlns:a16="http://schemas.microsoft.com/office/drawing/2014/main" id="{29F8D618-2A21-BCF5-607C-D672DA38B17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0069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DA78-AE6F-134B-CBF2-D79E34C7F127}"/>
              </a:ext>
            </a:extLst>
          </p:cNvPr>
          <p:cNvSpPr>
            <a:spLocks noGrp="1"/>
          </p:cNvSpPr>
          <p:nvPr>
            <p:ph type="title"/>
          </p:nvPr>
        </p:nvSpPr>
        <p:spPr/>
        <p:txBody>
          <a:bodyPr/>
          <a:lstStyle/>
          <a:p>
            <a:r>
              <a:rPr lang="en-US" dirty="0"/>
              <a:t>Graph Applications</a:t>
            </a:r>
          </a:p>
        </p:txBody>
      </p:sp>
      <p:sp>
        <p:nvSpPr>
          <p:cNvPr id="3" name="Content Placeholder 2">
            <a:extLst>
              <a:ext uri="{FF2B5EF4-FFF2-40B4-BE49-F238E27FC236}">
                <a16:creationId xmlns:a16="http://schemas.microsoft.com/office/drawing/2014/main" id="{7B9A87CB-F666-71B0-8A8D-91F8E63AE0C4}"/>
              </a:ext>
            </a:extLst>
          </p:cNvPr>
          <p:cNvSpPr>
            <a:spLocks noGrp="1"/>
          </p:cNvSpPr>
          <p:nvPr>
            <p:ph idx="1"/>
          </p:nvPr>
        </p:nvSpPr>
        <p:spPr/>
        <p:txBody>
          <a:bodyPr>
            <a:normAutofit/>
          </a:bodyPr>
          <a:lstStyle/>
          <a:p>
            <a:r>
              <a:rPr lang="en-US" dirty="0"/>
              <a:t>Graphs serve as models of a wide range of objects:</a:t>
            </a:r>
          </a:p>
          <a:p>
            <a:pPr lvl="1"/>
            <a:r>
              <a:rPr lang="en-US" dirty="0"/>
              <a:t>A roadmap</a:t>
            </a:r>
          </a:p>
          <a:p>
            <a:pPr lvl="1"/>
            <a:r>
              <a:rPr lang="en-US" dirty="0"/>
              <a:t>A map of airline routes</a:t>
            </a:r>
          </a:p>
          <a:p>
            <a:pPr lvl="1"/>
            <a:r>
              <a:rPr lang="en-US" dirty="0"/>
              <a:t>A schematic of the computers and connections that make up the Internet</a:t>
            </a:r>
          </a:p>
          <a:p>
            <a:pPr lvl="1"/>
            <a:r>
              <a:rPr lang="en-US" dirty="0"/>
              <a:t>The links between pages on the Web</a:t>
            </a:r>
          </a:p>
          <a:p>
            <a:pPr lvl="1"/>
            <a:r>
              <a:rPr lang="en-US" dirty="0"/>
              <a:t>The relationship between students and courses </a:t>
            </a:r>
            <a:r>
              <a:rPr lang="en-US" dirty="0" err="1"/>
              <a:t>i.e</a:t>
            </a:r>
            <a:r>
              <a:rPr lang="en-US" dirty="0"/>
              <a:t> courses and their pre-requisites</a:t>
            </a:r>
          </a:p>
          <a:p>
            <a:pPr lvl="1"/>
            <a:r>
              <a:rPr lang="en-US" dirty="0"/>
              <a:t>A diagram of the flow capacities in a communications or transportation network</a:t>
            </a:r>
          </a:p>
          <a:p>
            <a:endParaRPr lang="en-US" dirty="0"/>
          </a:p>
        </p:txBody>
      </p:sp>
    </p:spTree>
    <p:extLst>
      <p:ext uri="{BB962C8B-B14F-4D97-AF65-F5344CB8AC3E}">
        <p14:creationId xmlns:p14="http://schemas.microsoft.com/office/powerpoint/2010/main" val="272405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EFA2-0B9A-E994-C114-DE165D14700A}"/>
              </a:ext>
            </a:extLst>
          </p:cNvPr>
          <p:cNvSpPr>
            <a:spLocks noGrp="1"/>
          </p:cNvSpPr>
          <p:nvPr>
            <p:ph type="title"/>
          </p:nvPr>
        </p:nvSpPr>
        <p:spPr/>
        <p:txBody>
          <a:bodyPr/>
          <a:lstStyle/>
          <a:p>
            <a:r>
              <a:rPr lang="en-US" dirty="0"/>
              <a:t>Representing Graphs</a:t>
            </a:r>
          </a:p>
        </p:txBody>
      </p:sp>
      <p:sp>
        <p:nvSpPr>
          <p:cNvPr id="3" name="Content Placeholder 2">
            <a:extLst>
              <a:ext uri="{FF2B5EF4-FFF2-40B4-BE49-F238E27FC236}">
                <a16:creationId xmlns:a16="http://schemas.microsoft.com/office/drawing/2014/main" id="{1071CFC7-D4CB-44EF-2F38-0BE9F4BBD079}"/>
              </a:ext>
            </a:extLst>
          </p:cNvPr>
          <p:cNvSpPr>
            <a:spLocks noGrp="1"/>
          </p:cNvSpPr>
          <p:nvPr>
            <p:ph idx="1"/>
          </p:nvPr>
        </p:nvSpPr>
        <p:spPr/>
        <p:txBody>
          <a:bodyPr/>
          <a:lstStyle/>
          <a:p>
            <a:r>
              <a:rPr lang="en-US" dirty="0"/>
              <a:t>To represent graphs, you need a convenient way to store the vertices and the edges that connect them</a:t>
            </a:r>
          </a:p>
          <a:p>
            <a:r>
              <a:rPr lang="en-US" dirty="0"/>
              <a:t>Two commonly used representations of graphs:</a:t>
            </a:r>
          </a:p>
          <a:p>
            <a:pPr lvl="1"/>
            <a:r>
              <a:rPr lang="en-US" dirty="0"/>
              <a:t>The adjacency matrix</a:t>
            </a:r>
          </a:p>
          <a:p>
            <a:pPr lvl="1"/>
            <a:r>
              <a:rPr lang="en-US" dirty="0"/>
              <a:t>The adjacency list</a:t>
            </a:r>
          </a:p>
          <a:p>
            <a:endParaRPr lang="en-US" dirty="0"/>
          </a:p>
        </p:txBody>
      </p:sp>
    </p:spTree>
    <p:extLst>
      <p:ext uri="{BB962C8B-B14F-4D97-AF65-F5344CB8AC3E}">
        <p14:creationId xmlns:p14="http://schemas.microsoft.com/office/powerpoint/2010/main" val="98769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93B1-C0AF-C11C-7834-D06049BCA87A}"/>
              </a:ext>
            </a:extLst>
          </p:cNvPr>
          <p:cNvSpPr>
            <a:spLocks noGrp="1"/>
          </p:cNvSpPr>
          <p:nvPr>
            <p:ph type="title"/>
          </p:nvPr>
        </p:nvSpPr>
        <p:spPr/>
        <p:txBody>
          <a:bodyPr/>
          <a:lstStyle/>
          <a:p>
            <a:r>
              <a:rPr lang="en-US" dirty="0"/>
              <a:t>Adjacency Matrix</a:t>
            </a:r>
          </a:p>
        </p:txBody>
      </p:sp>
      <p:sp>
        <p:nvSpPr>
          <p:cNvPr id="3" name="Content Placeholder 2">
            <a:extLst>
              <a:ext uri="{FF2B5EF4-FFF2-40B4-BE49-F238E27FC236}">
                <a16:creationId xmlns:a16="http://schemas.microsoft.com/office/drawing/2014/main" id="{13C4A3C4-2AC5-80C0-819F-17E9B885E4AE}"/>
              </a:ext>
            </a:extLst>
          </p:cNvPr>
          <p:cNvSpPr>
            <a:spLocks noGrp="1"/>
          </p:cNvSpPr>
          <p:nvPr>
            <p:ph idx="1"/>
          </p:nvPr>
        </p:nvSpPr>
        <p:spPr/>
        <p:txBody>
          <a:bodyPr/>
          <a:lstStyle/>
          <a:p>
            <a:r>
              <a:rPr lang="en-US" dirty="0"/>
              <a:t>If a graph has N vertices labeled 0, 1, . . . , N – 1:</a:t>
            </a:r>
          </a:p>
          <a:p>
            <a:r>
              <a:rPr lang="en-US" dirty="0"/>
              <a:t>The adjacency matrix for the graph is a grid G with N rows and N columns</a:t>
            </a:r>
          </a:p>
          <a:p>
            <a:r>
              <a:rPr lang="en-US" dirty="0"/>
              <a:t>Cell G[</a:t>
            </a:r>
            <a:r>
              <a:rPr lang="en-US" dirty="0" err="1"/>
              <a:t>i</a:t>
            </a:r>
            <a:r>
              <a:rPr lang="en-US" dirty="0"/>
              <a:t>][ j] = 1 (or F) if there’s an edge from vertex </a:t>
            </a:r>
            <a:r>
              <a:rPr lang="en-US" dirty="0" err="1"/>
              <a:t>i</a:t>
            </a:r>
            <a:r>
              <a:rPr lang="en-US" dirty="0"/>
              <a:t> to j</a:t>
            </a:r>
          </a:p>
          <a:p>
            <a:r>
              <a:rPr lang="en-US" dirty="0"/>
              <a:t>Otherwise, there is no edge and that cell contains 0</a:t>
            </a:r>
          </a:p>
          <a:p>
            <a:endParaRPr lang="en-US" dirty="0"/>
          </a:p>
        </p:txBody>
      </p:sp>
    </p:spTree>
    <p:extLst>
      <p:ext uri="{BB962C8B-B14F-4D97-AF65-F5344CB8AC3E}">
        <p14:creationId xmlns:p14="http://schemas.microsoft.com/office/powerpoint/2010/main" val="178133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p:txBody>
          <a:bodyPr/>
          <a:lstStyle/>
          <a:p>
            <a:r>
              <a:rPr lang="en-US" dirty="0"/>
              <a:t>Adjacency Matrix – </a:t>
            </a:r>
            <a:r>
              <a:rPr lang="en-US" altLang="en-US" dirty="0"/>
              <a:t>A Directed Graph</a:t>
            </a:r>
          </a:p>
        </p:txBody>
      </p:sp>
      <p:sp>
        <p:nvSpPr>
          <p:cNvPr id="4" name="Slide Number Placeholder 2"/>
          <p:cNvSpPr>
            <a:spLocks noGrp="1"/>
          </p:cNvSpPr>
          <p:nvPr>
            <p:ph type="sldNum" sz="quarter" idx="12"/>
          </p:nvPr>
        </p:nvSpPr>
        <p:spPr/>
        <p:txBody>
          <a:bodyPr/>
          <a:lstStyle>
            <a:lvl1pPr eaLnBrk="0" hangingPunct="0">
              <a:defRPr sz="2400">
                <a:solidFill>
                  <a:schemeClr val="tx1"/>
                </a:solidFill>
                <a:latin typeface="Tahoma" panose="020B0604030504040204" pitchFamily="34" charset="0"/>
                <a:ea typeface="ヒラギノ角ゴ Pro W3" pitchFamily="-108" charset="-128"/>
              </a:defRPr>
            </a:lvl1pPr>
            <a:lvl2pPr marL="742950" indent="-285750" eaLnBrk="0" hangingPunct="0">
              <a:defRPr sz="2400">
                <a:solidFill>
                  <a:schemeClr val="tx1"/>
                </a:solidFill>
                <a:latin typeface="Tahoma" panose="020B0604030504040204" pitchFamily="34" charset="0"/>
                <a:ea typeface="ヒラギノ角ゴ Pro W3" pitchFamily="-108" charset="-128"/>
              </a:defRPr>
            </a:lvl2pPr>
            <a:lvl3pPr marL="1143000" indent="-228600" eaLnBrk="0" hangingPunct="0">
              <a:defRPr sz="2400">
                <a:solidFill>
                  <a:schemeClr val="tx1"/>
                </a:solidFill>
                <a:latin typeface="Tahoma" panose="020B0604030504040204" pitchFamily="34" charset="0"/>
                <a:ea typeface="ヒラギノ角ゴ Pro W3" pitchFamily="-108" charset="-128"/>
              </a:defRPr>
            </a:lvl3pPr>
            <a:lvl4pPr marL="1600200" indent="-228600" eaLnBrk="0" hangingPunct="0">
              <a:defRPr sz="2400">
                <a:solidFill>
                  <a:schemeClr val="tx1"/>
                </a:solidFill>
                <a:latin typeface="Tahoma" panose="020B0604030504040204" pitchFamily="34" charset="0"/>
                <a:ea typeface="ヒラギノ角ゴ Pro W3" pitchFamily="-108" charset="-128"/>
              </a:defRPr>
            </a:lvl4pPr>
            <a:lvl5pPr marL="2057400" indent="-228600" eaLnBrk="0" hangingPunct="0">
              <a:defRPr sz="2400">
                <a:solidFill>
                  <a:schemeClr val="tx1"/>
                </a:solidFill>
                <a:latin typeface="Tahoma" panose="020B0604030504040204" pitchFamily="34" charset="0"/>
                <a:ea typeface="ヒラギノ角ゴ Pro W3" pitchFamily="-108"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ヒラギノ角ゴ Pro W3" pitchFamily="-108"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ヒラギノ角ゴ Pro W3" pitchFamily="-108"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ヒラギノ角ゴ Pro W3" pitchFamily="-108"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ヒラギノ角ゴ Pro W3" pitchFamily="-108" charset="-128"/>
              </a:defRPr>
            </a:lvl9pPr>
          </a:lstStyle>
          <a:p>
            <a:pPr eaLnBrk="1" hangingPunct="1"/>
            <a:r>
              <a:rPr lang="en-US" altLang="en-US" sz="1200">
                <a:solidFill>
                  <a:srgbClr val="898989"/>
                </a:solidFill>
              </a:rPr>
              <a:t>1-</a:t>
            </a:r>
            <a:fld id="{70DF69CF-2133-4046-928A-32BC81EFF40E}" type="slidenum">
              <a:rPr lang="en-US" altLang="en-US" sz="1200">
                <a:solidFill>
                  <a:srgbClr val="898989"/>
                </a:solidFill>
              </a:rPr>
              <a:pPr eaLnBrk="1" hangingPunct="1"/>
              <a:t>13</a:t>
            </a:fld>
            <a:endParaRPr lang="en-US" altLang="en-US" sz="1200">
              <a:solidFill>
                <a:srgbClr val="898989"/>
              </a:solidFill>
            </a:endParaRPr>
          </a:p>
        </p:txBody>
      </p:sp>
      <p:pic>
        <p:nvPicPr>
          <p:cNvPr id="6144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7637" y="2133759"/>
            <a:ext cx="2806151" cy="1889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30670" y="1887551"/>
            <a:ext cx="4526280" cy="213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3E69AD33-C765-C2DF-FE82-4F0E8A2E796C}"/>
              </a:ext>
            </a:extLst>
          </p:cNvPr>
          <p:cNvSpPr/>
          <p:nvPr/>
        </p:nvSpPr>
        <p:spPr>
          <a:xfrm>
            <a:off x="2365836" y="5460280"/>
            <a:ext cx="4776116" cy="646331"/>
          </a:xfrm>
          <a:prstGeom prst="rect">
            <a:avLst/>
          </a:prstGeom>
        </p:spPr>
        <p:txBody>
          <a:bodyPr wrap="none">
            <a:spAutoFit/>
          </a:bodyPr>
          <a:lstStyle/>
          <a:p>
            <a:r>
              <a:rPr lang="en-US" dirty="0"/>
              <a:t>Cell G[</a:t>
            </a:r>
            <a:r>
              <a:rPr lang="en-US" dirty="0" err="1"/>
              <a:t>i</a:t>
            </a:r>
            <a:r>
              <a:rPr lang="en-US" dirty="0"/>
              <a:t>][ j] = T if there’s an edge from vertex </a:t>
            </a:r>
            <a:r>
              <a:rPr lang="en-US" dirty="0" err="1"/>
              <a:t>i</a:t>
            </a:r>
            <a:r>
              <a:rPr lang="en-US" dirty="0"/>
              <a:t> to j</a:t>
            </a:r>
          </a:p>
          <a:p>
            <a:r>
              <a:rPr lang="en-US" dirty="0"/>
              <a:t>Cell G[</a:t>
            </a:r>
            <a:r>
              <a:rPr lang="en-US" dirty="0" err="1"/>
              <a:t>i</a:t>
            </a:r>
            <a:r>
              <a:rPr lang="en-US" dirty="0"/>
              <a:t>][ j] = F if there’s no edge from vertex </a:t>
            </a:r>
            <a:r>
              <a:rPr lang="en-US" dirty="0" err="1"/>
              <a:t>i</a:t>
            </a:r>
            <a:r>
              <a:rPr lang="en-US" dirty="0"/>
              <a:t> to j</a:t>
            </a:r>
          </a:p>
        </p:txBody>
      </p:sp>
    </p:spTree>
    <p:extLst>
      <p:ext uri="{BB962C8B-B14F-4D97-AF65-F5344CB8AC3E}">
        <p14:creationId xmlns:p14="http://schemas.microsoft.com/office/powerpoint/2010/main" val="1548099535"/>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8"/>
          <p:cNvSpPr>
            <a:spLocks noGrp="1" noChangeArrowheads="1"/>
          </p:cNvSpPr>
          <p:nvPr>
            <p:ph type="title"/>
          </p:nvPr>
        </p:nvSpPr>
        <p:spPr/>
        <p:txBody>
          <a:bodyPr/>
          <a:lstStyle/>
          <a:p>
            <a:r>
              <a:rPr lang="en-US" sz="3200" dirty="0"/>
              <a:t>Adjacency Matrix - </a:t>
            </a:r>
            <a:r>
              <a:rPr lang="en-US" altLang="en-US" sz="3200" dirty="0"/>
              <a:t>An Undirected Graph</a:t>
            </a:r>
            <a:endParaRPr lang="en-US" altLang="en-US" dirty="0"/>
          </a:p>
        </p:txBody>
      </p:sp>
      <p:sp>
        <p:nvSpPr>
          <p:cNvPr id="4" name="Slide Number Placeholder 2"/>
          <p:cNvSpPr>
            <a:spLocks noGrp="1"/>
          </p:cNvSpPr>
          <p:nvPr>
            <p:ph type="sldNum" sz="quarter" idx="12"/>
          </p:nvPr>
        </p:nvSpPr>
        <p:spPr/>
        <p:txBody>
          <a:bodyPr/>
          <a:lstStyle>
            <a:lvl1pPr eaLnBrk="0" hangingPunct="0">
              <a:defRPr sz="2400">
                <a:solidFill>
                  <a:schemeClr val="tx1"/>
                </a:solidFill>
                <a:latin typeface="Tahoma" panose="020B0604030504040204" pitchFamily="34" charset="0"/>
                <a:ea typeface="ヒラギノ角ゴ Pro W3" pitchFamily="-108" charset="-128"/>
              </a:defRPr>
            </a:lvl1pPr>
            <a:lvl2pPr marL="742950" indent="-285750" eaLnBrk="0" hangingPunct="0">
              <a:defRPr sz="2400">
                <a:solidFill>
                  <a:schemeClr val="tx1"/>
                </a:solidFill>
                <a:latin typeface="Tahoma" panose="020B0604030504040204" pitchFamily="34" charset="0"/>
                <a:ea typeface="ヒラギノ角ゴ Pro W3" pitchFamily="-108" charset="-128"/>
              </a:defRPr>
            </a:lvl2pPr>
            <a:lvl3pPr marL="1143000" indent="-228600" eaLnBrk="0" hangingPunct="0">
              <a:defRPr sz="2400">
                <a:solidFill>
                  <a:schemeClr val="tx1"/>
                </a:solidFill>
                <a:latin typeface="Tahoma" panose="020B0604030504040204" pitchFamily="34" charset="0"/>
                <a:ea typeface="ヒラギノ角ゴ Pro W3" pitchFamily="-108" charset="-128"/>
              </a:defRPr>
            </a:lvl3pPr>
            <a:lvl4pPr marL="1600200" indent="-228600" eaLnBrk="0" hangingPunct="0">
              <a:defRPr sz="2400">
                <a:solidFill>
                  <a:schemeClr val="tx1"/>
                </a:solidFill>
                <a:latin typeface="Tahoma" panose="020B0604030504040204" pitchFamily="34" charset="0"/>
                <a:ea typeface="ヒラギノ角ゴ Pro W3" pitchFamily="-108" charset="-128"/>
              </a:defRPr>
            </a:lvl4pPr>
            <a:lvl5pPr marL="2057400" indent="-228600" eaLnBrk="0" hangingPunct="0">
              <a:defRPr sz="2400">
                <a:solidFill>
                  <a:schemeClr val="tx1"/>
                </a:solidFill>
                <a:latin typeface="Tahoma" panose="020B0604030504040204" pitchFamily="34" charset="0"/>
                <a:ea typeface="ヒラギノ角ゴ Pro W3" pitchFamily="-108"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ヒラギノ角ゴ Pro W3" pitchFamily="-108"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ヒラギノ角ゴ Pro W3" pitchFamily="-108"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ヒラギノ角ゴ Pro W3" pitchFamily="-108"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ヒラギノ角ゴ Pro W3" pitchFamily="-108" charset="-128"/>
              </a:defRPr>
            </a:lvl9pPr>
          </a:lstStyle>
          <a:p>
            <a:pPr eaLnBrk="1" hangingPunct="1"/>
            <a:r>
              <a:rPr lang="en-US" altLang="en-US" sz="1200">
                <a:solidFill>
                  <a:srgbClr val="898989"/>
                </a:solidFill>
              </a:rPr>
              <a:t>1-</a:t>
            </a:r>
            <a:fld id="{350116B2-918B-4188-8E2C-E0E06E9F4460}" type="slidenum">
              <a:rPr lang="en-US" altLang="en-US" sz="1200">
                <a:solidFill>
                  <a:srgbClr val="898989"/>
                </a:solidFill>
              </a:rPr>
              <a:pPr eaLnBrk="1" hangingPunct="1"/>
              <a:t>14</a:t>
            </a:fld>
            <a:endParaRPr lang="en-US" altLang="en-US" sz="1200">
              <a:solidFill>
                <a:srgbClr val="898989"/>
              </a:solidFill>
            </a:endParaRPr>
          </a:p>
        </p:txBody>
      </p:sp>
      <p:pic>
        <p:nvPicPr>
          <p:cNvPr id="5939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3152" y="1890309"/>
            <a:ext cx="3054701" cy="1850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42804" y="1585914"/>
            <a:ext cx="6044195" cy="2653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365836" y="5460280"/>
            <a:ext cx="4776116" cy="646331"/>
          </a:xfrm>
          <a:prstGeom prst="rect">
            <a:avLst/>
          </a:prstGeom>
        </p:spPr>
        <p:txBody>
          <a:bodyPr wrap="none">
            <a:spAutoFit/>
          </a:bodyPr>
          <a:lstStyle/>
          <a:p>
            <a:r>
              <a:rPr lang="en-US" dirty="0"/>
              <a:t>Cell G[</a:t>
            </a:r>
            <a:r>
              <a:rPr lang="en-US" dirty="0" err="1"/>
              <a:t>i</a:t>
            </a:r>
            <a:r>
              <a:rPr lang="en-US" dirty="0"/>
              <a:t>][ j] = T if there’s an edge from vertex </a:t>
            </a:r>
            <a:r>
              <a:rPr lang="en-US" dirty="0" err="1"/>
              <a:t>i</a:t>
            </a:r>
            <a:r>
              <a:rPr lang="en-US" dirty="0"/>
              <a:t> to j</a:t>
            </a:r>
          </a:p>
          <a:p>
            <a:r>
              <a:rPr lang="en-US" dirty="0"/>
              <a:t>Cell G[</a:t>
            </a:r>
            <a:r>
              <a:rPr lang="en-US" dirty="0" err="1"/>
              <a:t>i</a:t>
            </a:r>
            <a:r>
              <a:rPr lang="en-US" dirty="0"/>
              <a:t>][ j] = F if there’s no edge from vertex </a:t>
            </a:r>
            <a:r>
              <a:rPr lang="en-US" dirty="0" err="1"/>
              <a:t>i</a:t>
            </a:r>
            <a:r>
              <a:rPr lang="en-US"/>
              <a:t> to j</a:t>
            </a:r>
            <a:endParaRPr lang="en-US" dirty="0"/>
          </a:p>
        </p:txBody>
      </p:sp>
    </p:spTree>
    <p:extLst>
      <p:ext uri="{BB962C8B-B14F-4D97-AF65-F5344CB8AC3E}">
        <p14:creationId xmlns:p14="http://schemas.microsoft.com/office/powerpoint/2010/main" val="198333135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D738-FBB0-D8FD-4511-72E6ABF20ED3}"/>
              </a:ext>
            </a:extLst>
          </p:cNvPr>
          <p:cNvSpPr>
            <a:spLocks noGrp="1"/>
          </p:cNvSpPr>
          <p:nvPr>
            <p:ph type="title"/>
          </p:nvPr>
        </p:nvSpPr>
        <p:spPr/>
        <p:txBody>
          <a:bodyPr/>
          <a:lstStyle/>
          <a:p>
            <a:r>
              <a:rPr lang="en-US" dirty="0"/>
              <a:t>Adjacency List</a:t>
            </a:r>
          </a:p>
        </p:txBody>
      </p:sp>
      <p:sp>
        <p:nvSpPr>
          <p:cNvPr id="3" name="Content Placeholder 2">
            <a:extLst>
              <a:ext uri="{FF2B5EF4-FFF2-40B4-BE49-F238E27FC236}">
                <a16:creationId xmlns:a16="http://schemas.microsoft.com/office/drawing/2014/main" id="{2F64DB16-01A5-B806-6F09-DCC3E1367977}"/>
              </a:ext>
            </a:extLst>
          </p:cNvPr>
          <p:cNvSpPr>
            <a:spLocks noGrp="1"/>
          </p:cNvSpPr>
          <p:nvPr>
            <p:ph idx="1"/>
          </p:nvPr>
        </p:nvSpPr>
        <p:spPr/>
        <p:txBody>
          <a:bodyPr/>
          <a:lstStyle/>
          <a:p>
            <a:r>
              <a:rPr lang="en-US" dirty="0"/>
              <a:t>If a graph has N vertices labeled 0, 1, . . . , N – 1,</a:t>
            </a:r>
          </a:p>
          <a:p>
            <a:r>
              <a:rPr lang="en-US" dirty="0"/>
              <a:t>The adjacency list for the graph is an array of N linked lists</a:t>
            </a:r>
          </a:p>
          <a:p>
            <a:r>
              <a:rPr lang="en-US" dirty="0"/>
              <a:t>Each individual list shows what vertices a given vertex is adjacent to.</a:t>
            </a:r>
          </a:p>
          <a:p>
            <a:r>
              <a:rPr lang="en-US" dirty="0"/>
              <a:t>Adjacency list shows which vertices are adjacent to—that is, one edge away from—a given vertex, not paths from vertex to vertex.</a:t>
            </a:r>
          </a:p>
          <a:p>
            <a:endParaRPr lang="en-US" dirty="0"/>
          </a:p>
        </p:txBody>
      </p:sp>
      <p:pic>
        <p:nvPicPr>
          <p:cNvPr id="5" name="Picture 4">
            <a:extLst>
              <a:ext uri="{FF2B5EF4-FFF2-40B4-BE49-F238E27FC236}">
                <a16:creationId xmlns:a16="http://schemas.microsoft.com/office/drawing/2014/main" id="{4D32AECB-88E3-EBC5-C8B1-8FB5D6B50C95}"/>
              </a:ext>
            </a:extLst>
          </p:cNvPr>
          <p:cNvPicPr>
            <a:picLocks noChangeAspect="1"/>
          </p:cNvPicPr>
          <p:nvPr/>
        </p:nvPicPr>
        <p:blipFill>
          <a:blip r:embed="rId2"/>
          <a:stretch>
            <a:fillRect/>
          </a:stretch>
        </p:blipFill>
        <p:spPr>
          <a:xfrm>
            <a:off x="2440876" y="4300538"/>
            <a:ext cx="6505575" cy="1876425"/>
          </a:xfrm>
          <a:prstGeom prst="rect">
            <a:avLst/>
          </a:prstGeom>
        </p:spPr>
      </p:pic>
    </p:spTree>
    <p:extLst>
      <p:ext uri="{BB962C8B-B14F-4D97-AF65-F5344CB8AC3E}">
        <p14:creationId xmlns:p14="http://schemas.microsoft.com/office/powerpoint/2010/main" val="372288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Adjacency List – Directed Graph</a:t>
            </a:r>
          </a:p>
        </p:txBody>
      </p:sp>
      <p:pic>
        <p:nvPicPr>
          <p:cNvPr id="4" name="Picture 3"/>
          <p:cNvPicPr>
            <a:picLocks noChangeAspect="1"/>
          </p:cNvPicPr>
          <p:nvPr/>
        </p:nvPicPr>
        <p:blipFill rotWithShape="1">
          <a:blip r:embed="rId2"/>
          <a:srcRect l="21790" t="21976" r="29826" b="13018"/>
          <a:stretch/>
        </p:blipFill>
        <p:spPr>
          <a:xfrm>
            <a:off x="2884279" y="1776429"/>
            <a:ext cx="6174661" cy="4666385"/>
          </a:xfrm>
          <a:prstGeom prst="rect">
            <a:avLst/>
          </a:prstGeom>
        </p:spPr>
      </p:pic>
    </p:spTree>
    <p:extLst>
      <p:ext uri="{BB962C8B-B14F-4D97-AF65-F5344CB8AC3E}">
        <p14:creationId xmlns:p14="http://schemas.microsoft.com/office/powerpoint/2010/main" val="2561342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E9B5E-661C-2171-6C0B-9346A74328D6}"/>
              </a:ext>
            </a:extLst>
          </p:cNvPr>
          <p:cNvSpPr>
            <a:spLocks noGrp="1"/>
          </p:cNvSpPr>
          <p:nvPr>
            <p:ph type="title"/>
          </p:nvPr>
        </p:nvSpPr>
        <p:spPr/>
        <p:txBody>
          <a:bodyPr/>
          <a:lstStyle/>
          <a:p>
            <a:r>
              <a:rPr lang="en-US" dirty="0"/>
              <a:t>Graph Traversals</a:t>
            </a:r>
          </a:p>
        </p:txBody>
      </p:sp>
      <p:sp>
        <p:nvSpPr>
          <p:cNvPr id="3" name="Content Placeholder 2">
            <a:extLst>
              <a:ext uri="{FF2B5EF4-FFF2-40B4-BE49-F238E27FC236}">
                <a16:creationId xmlns:a16="http://schemas.microsoft.com/office/drawing/2014/main" id="{0D7E7ED6-9F41-FECB-4D3E-1F5F6E3F5B6D}"/>
              </a:ext>
            </a:extLst>
          </p:cNvPr>
          <p:cNvSpPr>
            <a:spLocks noGrp="1"/>
          </p:cNvSpPr>
          <p:nvPr>
            <p:ph idx="1"/>
          </p:nvPr>
        </p:nvSpPr>
        <p:spPr/>
        <p:txBody>
          <a:bodyPr>
            <a:normAutofit/>
          </a:bodyPr>
          <a:lstStyle/>
          <a:p>
            <a:r>
              <a:rPr lang="en-US" dirty="0"/>
              <a:t>In addition to the insertion and removal of items, important graph-processing operations include: – Traversing all of the items in a graph</a:t>
            </a:r>
          </a:p>
          <a:p>
            <a:r>
              <a:rPr lang="en-US" dirty="0"/>
              <a:t>One starts at a given vertex and, from there, visits all vertices to which it connects</a:t>
            </a:r>
          </a:p>
          <a:p>
            <a:r>
              <a:rPr lang="en-US" dirty="0"/>
              <a:t>Different from tree traversals, which always visit all of the nodes in a given tree</a:t>
            </a:r>
          </a:p>
          <a:p>
            <a:r>
              <a:rPr lang="en-US" dirty="0"/>
              <a:t>There are two algorithms (breadth first traversal/search and depth first search/algorithm)</a:t>
            </a:r>
          </a:p>
          <a:p>
            <a:r>
              <a:rPr lang="en-US" dirty="0"/>
              <a:t>Finding the shortest path to a given item in a graph</a:t>
            </a:r>
          </a:p>
          <a:p>
            <a:endParaRPr lang="en-US" dirty="0"/>
          </a:p>
        </p:txBody>
      </p:sp>
    </p:spTree>
    <p:extLst>
      <p:ext uri="{BB962C8B-B14F-4D97-AF65-F5344CB8AC3E}">
        <p14:creationId xmlns:p14="http://schemas.microsoft.com/office/powerpoint/2010/main" val="2099707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41D9E-1AF8-4915-2B64-66BB2120612E}"/>
              </a:ext>
            </a:extLst>
          </p:cNvPr>
          <p:cNvSpPr>
            <a:spLocks noGrp="1"/>
          </p:cNvSpPr>
          <p:nvPr>
            <p:ph type="title"/>
          </p:nvPr>
        </p:nvSpPr>
        <p:spPr/>
        <p:txBody>
          <a:bodyPr/>
          <a:lstStyle/>
          <a:p>
            <a:r>
              <a:rPr lang="en-US" dirty="0"/>
              <a:t>Graph Traversal</a:t>
            </a:r>
          </a:p>
        </p:txBody>
      </p:sp>
      <p:sp>
        <p:nvSpPr>
          <p:cNvPr id="3" name="Content Placeholder 2">
            <a:extLst>
              <a:ext uri="{FF2B5EF4-FFF2-40B4-BE49-F238E27FC236}">
                <a16:creationId xmlns:a16="http://schemas.microsoft.com/office/drawing/2014/main" id="{299AB580-D236-02F8-F82F-19FCB89BD90E}"/>
              </a:ext>
            </a:extLst>
          </p:cNvPr>
          <p:cNvSpPr>
            <a:spLocks noGrp="1"/>
          </p:cNvSpPr>
          <p:nvPr>
            <p:ph idx="1"/>
          </p:nvPr>
        </p:nvSpPr>
        <p:spPr/>
        <p:txBody>
          <a:bodyPr/>
          <a:lstStyle/>
          <a:p>
            <a:r>
              <a:rPr lang="en-US" dirty="0"/>
              <a:t>A depth-first search (DFS), uses a stack</a:t>
            </a:r>
          </a:p>
          <a:p>
            <a:r>
              <a:rPr lang="en-US" dirty="0"/>
              <a:t>A breadth-first search (BFS), uses a queue</a:t>
            </a:r>
          </a:p>
          <a:p>
            <a:endParaRPr lang="en-US" dirty="0"/>
          </a:p>
        </p:txBody>
      </p:sp>
      <p:pic>
        <p:nvPicPr>
          <p:cNvPr id="5" name="Picture 4">
            <a:extLst>
              <a:ext uri="{FF2B5EF4-FFF2-40B4-BE49-F238E27FC236}">
                <a16:creationId xmlns:a16="http://schemas.microsoft.com/office/drawing/2014/main" id="{BD59411F-BE15-4E22-EF64-3347852224AA}"/>
              </a:ext>
            </a:extLst>
          </p:cNvPr>
          <p:cNvPicPr>
            <a:picLocks noChangeAspect="1"/>
          </p:cNvPicPr>
          <p:nvPr/>
        </p:nvPicPr>
        <p:blipFill>
          <a:blip r:embed="rId2"/>
          <a:stretch>
            <a:fillRect/>
          </a:stretch>
        </p:blipFill>
        <p:spPr>
          <a:xfrm>
            <a:off x="838200" y="3252788"/>
            <a:ext cx="8429625" cy="2924175"/>
          </a:xfrm>
          <a:prstGeom prst="rect">
            <a:avLst/>
          </a:prstGeom>
        </p:spPr>
      </p:pic>
    </p:spTree>
    <p:extLst>
      <p:ext uri="{BB962C8B-B14F-4D97-AF65-F5344CB8AC3E}">
        <p14:creationId xmlns:p14="http://schemas.microsoft.com/office/powerpoint/2010/main" val="2329254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2D1C-69BE-5715-EDE0-36C664EA35CB}"/>
              </a:ext>
            </a:extLst>
          </p:cNvPr>
          <p:cNvSpPr>
            <a:spLocks noGrp="1"/>
          </p:cNvSpPr>
          <p:nvPr>
            <p:ph type="title"/>
          </p:nvPr>
        </p:nvSpPr>
        <p:spPr/>
        <p:txBody>
          <a:bodyPr/>
          <a:lstStyle/>
          <a:p>
            <a:r>
              <a:rPr lang="en-US" dirty="0"/>
              <a:t>Depth First Search</a:t>
            </a:r>
          </a:p>
        </p:txBody>
      </p:sp>
      <p:pic>
        <p:nvPicPr>
          <p:cNvPr id="3" name="Picture 2"/>
          <p:cNvPicPr>
            <a:picLocks noChangeAspect="1"/>
          </p:cNvPicPr>
          <p:nvPr/>
        </p:nvPicPr>
        <p:blipFill>
          <a:blip r:embed="rId2"/>
          <a:stretch>
            <a:fillRect/>
          </a:stretch>
        </p:blipFill>
        <p:spPr>
          <a:xfrm>
            <a:off x="1883690" y="1241572"/>
            <a:ext cx="7791938" cy="4366035"/>
          </a:xfrm>
          <a:prstGeom prst="rect">
            <a:avLst/>
          </a:prstGeom>
        </p:spPr>
      </p:pic>
    </p:spTree>
    <p:extLst>
      <p:ext uri="{BB962C8B-B14F-4D97-AF65-F5344CB8AC3E}">
        <p14:creationId xmlns:p14="http://schemas.microsoft.com/office/powerpoint/2010/main" val="2454497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6AB96-811E-E8F6-D48F-9AB1894A5B9F}"/>
              </a:ext>
            </a:extLst>
          </p:cNvPr>
          <p:cNvSpPr>
            <a:spLocks noGrp="1"/>
          </p:cNvSpPr>
          <p:nvPr>
            <p:ph type="title"/>
          </p:nvPr>
        </p:nvSpPr>
        <p:spPr/>
        <p:txBody>
          <a:bodyPr/>
          <a:lstStyle/>
          <a:p>
            <a:r>
              <a:rPr lang="en-US" dirty="0"/>
              <a:t>Introduction</a:t>
            </a:r>
          </a:p>
        </p:txBody>
      </p:sp>
      <p:sp>
        <p:nvSpPr>
          <p:cNvPr id="7" name="Content Placeholder 6">
            <a:extLst>
              <a:ext uri="{FF2B5EF4-FFF2-40B4-BE49-F238E27FC236}">
                <a16:creationId xmlns:a16="http://schemas.microsoft.com/office/drawing/2014/main" id="{CA53F6B2-8CC4-21AD-8ACA-6A34022C2F22}"/>
              </a:ext>
            </a:extLst>
          </p:cNvPr>
          <p:cNvSpPr>
            <a:spLocks noGrp="1"/>
          </p:cNvSpPr>
          <p:nvPr>
            <p:ph idx="1"/>
          </p:nvPr>
        </p:nvSpPr>
        <p:spPr/>
        <p:txBody>
          <a:bodyPr/>
          <a:lstStyle/>
          <a:p>
            <a:r>
              <a:rPr lang="en-US" dirty="0"/>
              <a:t>Mathematically, a graph is a set V of vertices and a set E of edges, such that each edge in E connects two of the vertices in V</a:t>
            </a:r>
          </a:p>
          <a:p>
            <a:r>
              <a:rPr lang="en-US" dirty="0"/>
              <a:t>We use node as a synonym for vertex</a:t>
            </a:r>
          </a:p>
          <a:p>
            <a:pPr marL="0" indent="0">
              <a:buNone/>
            </a:pPr>
            <a:endParaRPr lang="en-US" dirty="0"/>
          </a:p>
        </p:txBody>
      </p:sp>
      <p:pic>
        <p:nvPicPr>
          <p:cNvPr id="13" name="Picture 12">
            <a:extLst>
              <a:ext uri="{FF2B5EF4-FFF2-40B4-BE49-F238E27FC236}">
                <a16:creationId xmlns:a16="http://schemas.microsoft.com/office/drawing/2014/main" id="{10204062-ABFA-5F71-1685-0B7762E474DB}"/>
              </a:ext>
            </a:extLst>
          </p:cNvPr>
          <p:cNvPicPr>
            <a:picLocks noChangeAspect="1"/>
          </p:cNvPicPr>
          <p:nvPr/>
        </p:nvPicPr>
        <p:blipFill>
          <a:blip r:embed="rId2"/>
          <a:stretch>
            <a:fillRect/>
          </a:stretch>
        </p:blipFill>
        <p:spPr>
          <a:xfrm>
            <a:off x="2025885" y="3357562"/>
            <a:ext cx="7672698" cy="2819401"/>
          </a:xfrm>
          <a:prstGeom prst="rect">
            <a:avLst/>
          </a:prstGeom>
        </p:spPr>
      </p:pic>
    </p:spTree>
    <p:extLst>
      <p:ext uri="{BB962C8B-B14F-4D97-AF65-F5344CB8AC3E}">
        <p14:creationId xmlns:p14="http://schemas.microsoft.com/office/powerpoint/2010/main" val="3158379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BAA6-ADF0-E75F-6C32-6CCA370B916B}"/>
              </a:ext>
            </a:extLst>
          </p:cNvPr>
          <p:cNvSpPr>
            <a:spLocks noGrp="1"/>
          </p:cNvSpPr>
          <p:nvPr>
            <p:ph type="title"/>
          </p:nvPr>
        </p:nvSpPr>
        <p:spPr/>
        <p:txBody>
          <a:bodyPr/>
          <a:lstStyle/>
          <a:p>
            <a:r>
              <a:rPr lang="en-US" dirty="0"/>
              <a:t>Depth First Search</a:t>
            </a:r>
          </a:p>
        </p:txBody>
      </p:sp>
      <p:sp>
        <p:nvSpPr>
          <p:cNvPr id="3" name="Content Placeholder 2">
            <a:extLst>
              <a:ext uri="{FF2B5EF4-FFF2-40B4-BE49-F238E27FC236}">
                <a16:creationId xmlns:a16="http://schemas.microsoft.com/office/drawing/2014/main" id="{666A4D27-815F-B0A8-7669-855687664CE0}"/>
              </a:ext>
            </a:extLst>
          </p:cNvPr>
          <p:cNvSpPr>
            <a:spLocks noGrp="1"/>
          </p:cNvSpPr>
          <p:nvPr>
            <p:ph idx="1"/>
          </p:nvPr>
        </p:nvSpPr>
        <p:spPr/>
        <p:txBody>
          <a:bodyPr/>
          <a:lstStyle/>
          <a:p>
            <a:r>
              <a:rPr lang="en-US" dirty="0"/>
              <a:t>To carry out the depth-first search, you pick a starting point—in this case, vertex A.</a:t>
            </a:r>
          </a:p>
          <a:p>
            <a:r>
              <a:rPr lang="en-US" dirty="0"/>
              <a:t>You then do three things: visit this vertex, push it onto a stack so you can remember it, and mark it so you won’t visit it again.</a:t>
            </a:r>
          </a:p>
          <a:p>
            <a:r>
              <a:rPr lang="en-US" dirty="0"/>
              <a:t>Next, you go to any vertex adjacent to A that hasn’t yet been visited. We’ll assume the vertices are selected in alphabetical order, so that brings up B. You visit B, mark it, and push it on the stack.</a:t>
            </a:r>
          </a:p>
          <a:p>
            <a:r>
              <a:rPr lang="en-US" dirty="0"/>
              <a:t>Now what? You’re at B, and you do the same thing as before: go to an adjacent vertex that hasn’t been visited. This leads you to F. We can call this process Rule 1.</a:t>
            </a:r>
          </a:p>
          <a:p>
            <a:endParaRPr lang="en-US" dirty="0"/>
          </a:p>
        </p:txBody>
      </p:sp>
    </p:spTree>
    <p:extLst>
      <p:ext uri="{BB962C8B-B14F-4D97-AF65-F5344CB8AC3E}">
        <p14:creationId xmlns:p14="http://schemas.microsoft.com/office/powerpoint/2010/main" val="1051267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D43C-B2B9-7206-A15F-876F6B9F0ACC}"/>
              </a:ext>
            </a:extLst>
          </p:cNvPr>
          <p:cNvSpPr>
            <a:spLocks noGrp="1"/>
          </p:cNvSpPr>
          <p:nvPr>
            <p:ph type="title"/>
          </p:nvPr>
        </p:nvSpPr>
        <p:spPr/>
        <p:txBody>
          <a:bodyPr/>
          <a:lstStyle/>
          <a:p>
            <a:r>
              <a:rPr lang="en-US" dirty="0"/>
              <a:t>Depth First Search</a:t>
            </a:r>
          </a:p>
        </p:txBody>
      </p:sp>
      <p:sp>
        <p:nvSpPr>
          <p:cNvPr id="3" name="Content Placeholder 2">
            <a:extLst>
              <a:ext uri="{FF2B5EF4-FFF2-40B4-BE49-F238E27FC236}">
                <a16:creationId xmlns:a16="http://schemas.microsoft.com/office/drawing/2014/main" id="{A05E96F0-1148-7D44-02D5-D89F3CCBDBC2}"/>
              </a:ext>
            </a:extLst>
          </p:cNvPr>
          <p:cNvSpPr>
            <a:spLocks noGrp="1"/>
          </p:cNvSpPr>
          <p:nvPr>
            <p:ph idx="1"/>
          </p:nvPr>
        </p:nvSpPr>
        <p:spPr/>
        <p:txBody>
          <a:bodyPr/>
          <a:lstStyle/>
          <a:p>
            <a:r>
              <a:rPr lang="en-US" b="1" dirty="0"/>
              <a:t>RULE 1</a:t>
            </a:r>
            <a:r>
              <a:rPr lang="en-US" dirty="0"/>
              <a:t>: If possible, visit an adjacent unvisited vertex, mark it, and push it on the stack.</a:t>
            </a:r>
          </a:p>
          <a:p>
            <a:r>
              <a:rPr lang="en-US" dirty="0"/>
              <a:t>Applying Rule 1 again leads you to H. At this point, however, you need to do something else because there are no unvisited vertices adjacent to H. Here’s where Rule 2 comes in.</a:t>
            </a:r>
          </a:p>
          <a:p>
            <a:r>
              <a:rPr lang="en-US" b="1" dirty="0"/>
              <a:t>RULE 2</a:t>
            </a:r>
            <a:r>
              <a:rPr lang="en-US" dirty="0"/>
              <a:t>: If you can’t follow Rule 1, then, if possible, pop a vertex off the stack.</a:t>
            </a:r>
          </a:p>
          <a:p>
            <a:endParaRPr lang="en-US" dirty="0"/>
          </a:p>
        </p:txBody>
      </p:sp>
    </p:spTree>
    <p:extLst>
      <p:ext uri="{BB962C8B-B14F-4D97-AF65-F5344CB8AC3E}">
        <p14:creationId xmlns:p14="http://schemas.microsoft.com/office/powerpoint/2010/main" val="2959771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26214-7FDC-F81F-3574-767E740A807B}"/>
              </a:ext>
            </a:extLst>
          </p:cNvPr>
          <p:cNvSpPr>
            <a:spLocks noGrp="1"/>
          </p:cNvSpPr>
          <p:nvPr>
            <p:ph type="title"/>
          </p:nvPr>
        </p:nvSpPr>
        <p:spPr/>
        <p:txBody>
          <a:bodyPr/>
          <a:lstStyle/>
          <a:p>
            <a:r>
              <a:rPr lang="en-US" dirty="0"/>
              <a:t>Depth First Search</a:t>
            </a:r>
          </a:p>
        </p:txBody>
      </p:sp>
      <p:sp>
        <p:nvSpPr>
          <p:cNvPr id="3" name="Content Placeholder 2">
            <a:extLst>
              <a:ext uri="{FF2B5EF4-FFF2-40B4-BE49-F238E27FC236}">
                <a16:creationId xmlns:a16="http://schemas.microsoft.com/office/drawing/2014/main" id="{76762A4E-4DB5-0337-25BB-BEE3F266B54D}"/>
              </a:ext>
            </a:extLst>
          </p:cNvPr>
          <p:cNvSpPr>
            <a:spLocks noGrp="1"/>
          </p:cNvSpPr>
          <p:nvPr>
            <p:ph idx="1"/>
          </p:nvPr>
        </p:nvSpPr>
        <p:spPr/>
        <p:txBody>
          <a:bodyPr>
            <a:normAutofit lnSpcReduction="10000"/>
          </a:bodyPr>
          <a:lstStyle/>
          <a:p>
            <a:r>
              <a:rPr lang="en-US" dirty="0"/>
              <a:t>Following this rule, you pop H off the stack, which brings you back to F. F has no unvisited adjacent vertices, so you pop it. Ditto B. Now only A is left on the stack.</a:t>
            </a:r>
          </a:p>
          <a:p>
            <a:r>
              <a:rPr lang="en-US" dirty="0"/>
              <a:t>A, however, does have unvisited adjacent vertices, so you visit the next one, C. But C is the end of the line again, so you pop it and you’re back to A. You visit D, G, and I, and then pop them all when you reach the dead end at I. Now you’re back to A. You visit E, and again you’re back to A.</a:t>
            </a:r>
          </a:p>
          <a:p>
            <a:r>
              <a:rPr lang="en-US" dirty="0"/>
              <a:t>This time, however, A has no unvisited neighbors, so we pop it off the stack. But now there’s nothing left to pop, which brings up Rule 3.</a:t>
            </a:r>
          </a:p>
          <a:p>
            <a:r>
              <a:rPr lang="en-US" dirty="0"/>
              <a:t>RULE 3: If you can’t follow Rule 1 or Rule 2, you’re done</a:t>
            </a:r>
          </a:p>
        </p:txBody>
      </p:sp>
    </p:spTree>
    <p:extLst>
      <p:ext uri="{BB962C8B-B14F-4D97-AF65-F5344CB8AC3E}">
        <p14:creationId xmlns:p14="http://schemas.microsoft.com/office/powerpoint/2010/main" val="312595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3D01E-1AEA-A716-8AB3-AF90F35BFFBD}"/>
              </a:ext>
            </a:extLst>
          </p:cNvPr>
          <p:cNvSpPr>
            <a:spLocks noGrp="1"/>
          </p:cNvSpPr>
          <p:nvPr>
            <p:ph type="title"/>
          </p:nvPr>
        </p:nvSpPr>
        <p:spPr/>
        <p:txBody>
          <a:bodyPr/>
          <a:lstStyle/>
          <a:p>
            <a:r>
              <a:rPr lang="en-US" dirty="0"/>
              <a:t>Depth Fist Search</a:t>
            </a:r>
          </a:p>
        </p:txBody>
      </p:sp>
      <p:pic>
        <p:nvPicPr>
          <p:cNvPr id="3" name="Picture 2"/>
          <p:cNvPicPr>
            <a:picLocks noChangeAspect="1"/>
          </p:cNvPicPr>
          <p:nvPr/>
        </p:nvPicPr>
        <p:blipFill>
          <a:blip r:embed="rId2"/>
          <a:stretch>
            <a:fillRect/>
          </a:stretch>
        </p:blipFill>
        <p:spPr>
          <a:xfrm>
            <a:off x="995789" y="1799514"/>
            <a:ext cx="4749918" cy="3928202"/>
          </a:xfrm>
          <a:prstGeom prst="rect">
            <a:avLst/>
          </a:prstGeom>
        </p:spPr>
      </p:pic>
      <p:pic>
        <p:nvPicPr>
          <p:cNvPr id="4" name="Picture 3"/>
          <p:cNvPicPr>
            <a:picLocks noChangeAspect="1"/>
          </p:cNvPicPr>
          <p:nvPr/>
        </p:nvPicPr>
        <p:blipFill>
          <a:blip r:embed="rId3"/>
          <a:stretch>
            <a:fillRect/>
          </a:stretch>
        </p:blipFill>
        <p:spPr>
          <a:xfrm>
            <a:off x="5964072" y="664927"/>
            <a:ext cx="3767493" cy="5813416"/>
          </a:xfrm>
          <a:prstGeom prst="rect">
            <a:avLst/>
          </a:prstGeom>
        </p:spPr>
      </p:pic>
    </p:spTree>
    <p:extLst>
      <p:ext uri="{BB962C8B-B14F-4D97-AF65-F5344CB8AC3E}">
        <p14:creationId xmlns:p14="http://schemas.microsoft.com/office/powerpoint/2010/main" val="3341306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6B5E-129A-6B8F-5340-CC46E045978B}"/>
              </a:ext>
            </a:extLst>
          </p:cNvPr>
          <p:cNvSpPr>
            <a:spLocks noGrp="1"/>
          </p:cNvSpPr>
          <p:nvPr>
            <p:ph type="title"/>
          </p:nvPr>
        </p:nvSpPr>
        <p:spPr/>
        <p:txBody>
          <a:bodyPr/>
          <a:lstStyle/>
          <a:p>
            <a:r>
              <a:rPr lang="en-US" dirty="0"/>
              <a:t>DFS Algorithm</a:t>
            </a:r>
          </a:p>
        </p:txBody>
      </p:sp>
      <p:sp>
        <p:nvSpPr>
          <p:cNvPr id="3" name="Content Placeholder 2">
            <a:extLst>
              <a:ext uri="{FF2B5EF4-FFF2-40B4-BE49-F238E27FC236}">
                <a16:creationId xmlns:a16="http://schemas.microsoft.com/office/drawing/2014/main" id="{F9003CAF-5580-6B73-61BB-0E8D62A67467}"/>
              </a:ext>
            </a:extLst>
          </p:cNvPr>
          <p:cNvSpPr>
            <a:spLocks noGrp="1"/>
          </p:cNvSpPr>
          <p:nvPr>
            <p:ph idx="1"/>
          </p:nvPr>
        </p:nvSpPr>
        <p:spPr/>
        <p:txBody>
          <a:bodyPr>
            <a:normAutofit fontScale="77500" lnSpcReduction="20000"/>
          </a:bodyPr>
          <a:lstStyle/>
          <a:p>
            <a:pPr marL="0" indent="0">
              <a:buNone/>
            </a:pPr>
            <a:r>
              <a:rPr lang="en-US" dirty="0"/>
              <a:t>void DFS(Node </a:t>
            </a:r>
            <a:r>
              <a:rPr lang="en-US" dirty="0" err="1"/>
              <a:t>startNode</a:t>
            </a:r>
            <a:r>
              <a:rPr lang="en-US" dirty="0"/>
              <a:t>) </a:t>
            </a:r>
          </a:p>
          <a:p>
            <a:pPr marL="0" indent="0">
              <a:buNone/>
            </a:pPr>
            <a:r>
              <a:rPr lang="en-US" dirty="0"/>
              <a:t>{ </a:t>
            </a:r>
          </a:p>
          <a:p>
            <a:pPr marL="457200" lvl="1" indent="0">
              <a:buNone/>
            </a:pPr>
            <a:r>
              <a:rPr lang="en-US" dirty="0"/>
              <a:t>for v in Nodes do</a:t>
            </a:r>
          </a:p>
          <a:p>
            <a:pPr marL="457200" lvl="1" indent="0">
              <a:buNone/>
            </a:pPr>
            <a:r>
              <a:rPr lang="en-US" dirty="0"/>
              <a:t>	</a:t>
            </a:r>
            <a:r>
              <a:rPr lang="en-US" dirty="0" err="1"/>
              <a:t>v.visited</a:t>
            </a:r>
            <a:r>
              <a:rPr lang="en-US" dirty="0"/>
              <a:t> = false; </a:t>
            </a:r>
          </a:p>
          <a:p>
            <a:pPr marL="457200" lvl="1" indent="0">
              <a:buNone/>
            </a:pPr>
            <a:r>
              <a:rPr lang="en-US" dirty="0"/>
              <a:t>Stack s = new Stack;</a:t>
            </a:r>
          </a:p>
          <a:p>
            <a:pPr marL="457200" lvl="1" indent="0">
              <a:buNone/>
            </a:pPr>
            <a:r>
              <a:rPr lang="en-US" dirty="0" err="1"/>
              <a:t>s.push</a:t>
            </a:r>
            <a:r>
              <a:rPr lang="en-US" dirty="0"/>
              <a:t>(</a:t>
            </a:r>
            <a:r>
              <a:rPr lang="en-US" dirty="0" err="1"/>
              <a:t>startNode</a:t>
            </a:r>
            <a:r>
              <a:rPr lang="en-US" dirty="0"/>
              <a:t>); </a:t>
            </a:r>
          </a:p>
          <a:p>
            <a:pPr marL="457200" lvl="1" indent="0">
              <a:buNone/>
            </a:pPr>
            <a:r>
              <a:rPr lang="en-US" dirty="0"/>
              <a:t>while (!</a:t>
            </a:r>
            <a:r>
              <a:rPr lang="en-US" dirty="0" err="1"/>
              <a:t>s.empty</a:t>
            </a:r>
            <a:r>
              <a:rPr lang="en-US" dirty="0"/>
              <a:t>()) </a:t>
            </a:r>
          </a:p>
          <a:p>
            <a:pPr marL="457200" lvl="1" indent="0">
              <a:buNone/>
            </a:pPr>
            <a:r>
              <a:rPr lang="en-US" dirty="0"/>
              <a:t>{ </a:t>
            </a:r>
          </a:p>
          <a:p>
            <a:pPr marL="914400" lvl="2" indent="0">
              <a:buNone/>
            </a:pPr>
            <a:r>
              <a:rPr lang="en-US" dirty="0"/>
              <a:t>x = </a:t>
            </a:r>
            <a:r>
              <a:rPr lang="en-US" dirty="0" err="1"/>
              <a:t>s.pop</a:t>
            </a:r>
            <a:r>
              <a:rPr lang="en-US" dirty="0"/>
              <a:t>();</a:t>
            </a:r>
          </a:p>
          <a:p>
            <a:pPr marL="914400" lvl="2" indent="0">
              <a:buNone/>
            </a:pPr>
            <a:r>
              <a:rPr lang="en-US" dirty="0" err="1"/>
              <a:t>x.visited</a:t>
            </a:r>
            <a:r>
              <a:rPr lang="en-US" dirty="0"/>
              <a:t> = true;</a:t>
            </a:r>
          </a:p>
          <a:p>
            <a:pPr marL="914400" lvl="2" indent="0">
              <a:buNone/>
            </a:pPr>
            <a:r>
              <a:rPr lang="en-US" dirty="0"/>
              <a:t>/* process x */</a:t>
            </a:r>
          </a:p>
          <a:p>
            <a:pPr marL="914400" lvl="2" indent="0">
              <a:buNone/>
            </a:pPr>
            <a:r>
              <a:rPr lang="en-US" dirty="0"/>
              <a:t>for y in </a:t>
            </a:r>
            <a:r>
              <a:rPr lang="en-US" dirty="0" err="1"/>
              <a:t>x.children</a:t>
            </a:r>
            <a:r>
              <a:rPr lang="en-US" dirty="0"/>
              <a:t>() do</a:t>
            </a:r>
          </a:p>
          <a:p>
            <a:pPr marL="1371600" lvl="3" indent="0">
              <a:buNone/>
            </a:pPr>
            <a:r>
              <a:rPr lang="en-US" dirty="0"/>
              <a:t>if (!</a:t>
            </a:r>
            <a:r>
              <a:rPr lang="en-US" dirty="0" err="1"/>
              <a:t>y.visited</a:t>
            </a:r>
            <a:r>
              <a:rPr lang="en-US" dirty="0"/>
              <a:t>)</a:t>
            </a:r>
          </a:p>
          <a:p>
            <a:pPr marL="1371600" lvl="3" indent="0">
              <a:buNone/>
            </a:pPr>
            <a:r>
              <a:rPr lang="en-US" dirty="0" err="1"/>
              <a:t>s.push</a:t>
            </a:r>
            <a:r>
              <a:rPr lang="en-US" dirty="0"/>
              <a:t>(y);</a:t>
            </a:r>
          </a:p>
          <a:p>
            <a:pPr marL="457200" lvl="1" indent="0">
              <a:buNone/>
            </a:pPr>
            <a:r>
              <a:rPr lang="en-US" dirty="0"/>
              <a:t>}</a:t>
            </a:r>
          </a:p>
          <a:p>
            <a:pPr marL="0" indent="0">
              <a:buNone/>
            </a:pPr>
            <a:r>
              <a:rPr lang="en-US" dirty="0"/>
              <a:t>}</a:t>
            </a:r>
          </a:p>
        </p:txBody>
      </p:sp>
    </p:spTree>
    <p:extLst>
      <p:ext uri="{BB962C8B-B14F-4D97-AF65-F5344CB8AC3E}">
        <p14:creationId xmlns:p14="http://schemas.microsoft.com/office/powerpoint/2010/main" val="57025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421A-5F41-294F-FEAC-8B388D1E67CC}"/>
              </a:ext>
            </a:extLst>
          </p:cNvPr>
          <p:cNvSpPr>
            <a:spLocks noGrp="1"/>
          </p:cNvSpPr>
          <p:nvPr>
            <p:ph type="title"/>
          </p:nvPr>
        </p:nvSpPr>
        <p:spPr/>
        <p:txBody>
          <a:bodyPr/>
          <a:lstStyle/>
          <a:p>
            <a:r>
              <a:rPr lang="en-US" dirty="0"/>
              <a:t>DFS Java Code</a:t>
            </a:r>
          </a:p>
        </p:txBody>
      </p:sp>
      <p:pic>
        <p:nvPicPr>
          <p:cNvPr id="5" name="Picture 4">
            <a:extLst>
              <a:ext uri="{FF2B5EF4-FFF2-40B4-BE49-F238E27FC236}">
                <a16:creationId xmlns:a16="http://schemas.microsoft.com/office/drawing/2014/main" id="{868A9BD2-0C8A-950B-7D1F-63CAEE79E2F5}"/>
              </a:ext>
            </a:extLst>
          </p:cNvPr>
          <p:cNvPicPr>
            <a:picLocks noChangeAspect="1"/>
          </p:cNvPicPr>
          <p:nvPr/>
        </p:nvPicPr>
        <p:blipFill>
          <a:blip r:embed="rId2"/>
          <a:stretch>
            <a:fillRect/>
          </a:stretch>
        </p:blipFill>
        <p:spPr>
          <a:xfrm>
            <a:off x="4359691" y="158584"/>
            <a:ext cx="7118075" cy="6515776"/>
          </a:xfrm>
          <a:prstGeom prst="rect">
            <a:avLst/>
          </a:prstGeom>
        </p:spPr>
      </p:pic>
    </p:spTree>
    <p:extLst>
      <p:ext uri="{BB962C8B-B14F-4D97-AF65-F5344CB8AC3E}">
        <p14:creationId xmlns:p14="http://schemas.microsoft.com/office/powerpoint/2010/main" val="1750904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C798-9BF6-1B86-3EFE-53285F45A2A4}"/>
              </a:ext>
            </a:extLst>
          </p:cNvPr>
          <p:cNvSpPr>
            <a:spLocks noGrp="1"/>
          </p:cNvSpPr>
          <p:nvPr>
            <p:ph type="title"/>
          </p:nvPr>
        </p:nvSpPr>
        <p:spPr/>
        <p:txBody>
          <a:bodyPr/>
          <a:lstStyle/>
          <a:p>
            <a:r>
              <a:rPr lang="en-US" dirty="0"/>
              <a:t>Breadth First Search</a:t>
            </a:r>
          </a:p>
        </p:txBody>
      </p:sp>
      <p:sp>
        <p:nvSpPr>
          <p:cNvPr id="3" name="Content Placeholder 2">
            <a:extLst>
              <a:ext uri="{FF2B5EF4-FFF2-40B4-BE49-F238E27FC236}">
                <a16:creationId xmlns:a16="http://schemas.microsoft.com/office/drawing/2014/main" id="{5117A2E1-82E3-90D6-7B10-AD801A045351}"/>
              </a:ext>
            </a:extLst>
          </p:cNvPr>
          <p:cNvSpPr>
            <a:spLocks noGrp="1"/>
          </p:cNvSpPr>
          <p:nvPr>
            <p:ph idx="1"/>
          </p:nvPr>
        </p:nvSpPr>
        <p:spPr>
          <a:xfrm>
            <a:off x="838200" y="1825624"/>
            <a:ext cx="5763768" cy="4392295"/>
          </a:xfrm>
        </p:spPr>
        <p:txBody>
          <a:bodyPr/>
          <a:lstStyle/>
          <a:p>
            <a:r>
              <a:rPr lang="en-US" dirty="0"/>
              <a:t>In the breadth-first search, on the other hand, the algorithm likes to stay as close as possible to the starting point.</a:t>
            </a:r>
          </a:p>
          <a:p>
            <a:r>
              <a:rPr lang="en-US" dirty="0"/>
              <a:t>It visits all the vertices adjacent to the starting vertex, and only then goes further afield. This kind of search is implemented using a queue instead of a stack.</a:t>
            </a:r>
          </a:p>
          <a:p>
            <a:endParaRPr lang="en-US" dirty="0"/>
          </a:p>
        </p:txBody>
      </p:sp>
      <p:pic>
        <p:nvPicPr>
          <p:cNvPr id="4" name="Picture 3"/>
          <p:cNvPicPr>
            <a:picLocks noChangeAspect="1"/>
          </p:cNvPicPr>
          <p:nvPr/>
        </p:nvPicPr>
        <p:blipFill rotWithShape="1">
          <a:blip r:embed="rId2"/>
          <a:srcRect l="9525" b="3391"/>
          <a:stretch/>
        </p:blipFill>
        <p:spPr>
          <a:xfrm>
            <a:off x="6823880" y="1402543"/>
            <a:ext cx="5186149" cy="3639851"/>
          </a:xfrm>
          <a:prstGeom prst="rect">
            <a:avLst/>
          </a:prstGeom>
        </p:spPr>
      </p:pic>
    </p:spTree>
    <p:extLst>
      <p:ext uri="{BB962C8B-B14F-4D97-AF65-F5344CB8AC3E}">
        <p14:creationId xmlns:p14="http://schemas.microsoft.com/office/powerpoint/2010/main" val="3263870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BAC7-1355-C177-5334-0F45AF949728}"/>
              </a:ext>
            </a:extLst>
          </p:cNvPr>
          <p:cNvSpPr>
            <a:spLocks noGrp="1"/>
          </p:cNvSpPr>
          <p:nvPr>
            <p:ph type="title"/>
          </p:nvPr>
        </p:nvSpPr>
        <p:spPr/>
        <p:txBody>
          <a:bodyPr/>
          <a:lstStyle/>
          <a:p>
            <a:r>
              <a:rPr lang="en-US" dirty="0"/>
              <a:t>BFS</a:t>
            </a:r>
          </a:p>
        </p:txBody>
      </p:sp>
      <p:grpSp>
        <p:nvGrpSpPr>
          <p:cNvPr id="5" name="Group 4"/>
          <p:cNvGrpSpPr/>
          <p:nvPr/>
        </p:nvGrpSpPr>
        <p:grpSpPr>
          <a:xfrm>
            <a:off x="1471826" y="1690688"/>
            <a:ext cx="8343994" cy="3729203"/>
            <a:chOff x="1171575" y="1257370"/>
            <a:chExt cx="8343994" cy="3729203"/>
          </a:xfrm>
        </p:grpSpPr>
        <p:pic>
          <p:nvPicPr>
            <p:cNvPr id="3" name="Picture 2"/>
            <p:cNvPicPr>
              <a:picLocks noChangeAspect="1"/>
            </p:cNvPicPr>
            <p:nvPr/>
          </p:nvPicPr>
          <p:blipFill>
            <a:blip r:embed="rId2"/>
            <a:stretch>
              <a:fillRect/>
            </a:stretch>
          </p:blipFill>
          <p:spPr>
            <a:xfrm>
              <a:off x="1171575" y="1257370"/>
              <a:ext cx="8343994" cy="2836958"/>
            </a:xfrm>
            <a:prstGeom prst="rect">
              <a:avLst/>
            </a:prstGeom>
          </p:spPr>
        </p:pic>
        <p:pic>
          <p:nvPicPr>
            <p:cNvPr id="4" name="Picture 3"/>
            <p:cNvPicPr>
              <a:picLocks noChangeAspect="1"/>
            </p:cNvPicPr>
            <p:nvPr/>
          </p:nvPicPr>
          <p:blipFill>
            <a:blip r:embed="rId3"/>
            <a:stretch>
              <a:fillRect/>
            </a:stretch>
          </p:blipFill>
          <p:spPr>
            <a:xfrm>
              <a:off x="1230465" y="3940540"/>
              <a:ext cx="8226213" cy="1046033"/>
            </a:xfrm>
            <a:prstGeom prst="rect">
              <a:avLst/>
            </a:prstGeom>
          </p:spPr>
        </p:pic>
      </p:grpSp>
    </p:spTree>
    <p:extLst>
      <p:ext uri="{BB962C8B-B14F-4D97-AF65-F5344CB8AC3E}">
        <p14:creationId xmlns:p14="http://schemas.microsoft.com/office/powerpoint/2010/main" val="3069943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345-7EEA-C648-541C-74DFF56D1A51}"/>
              </a:ext>
            </a:extLst>
          </p:cNvPr>
          <p:cNvSpPr>
            <a:spLocks noGrp="1"/>
          </p:cNvSpPr>
          <p:nvPr>
            <p:ph type="title"/>
          </p:nvPr>
        </p:nvSpPr>
        <p:spPr/>
        <p:txBody>
          <a:bodyPr/>
          <a:lstStyle/>
          <a:p>
            <a:r>
              <a:rPr lang="en-US" dirty="0"/>
              <a:t>Breadth First Search</a:t>
            </a:r>
          </a:p>
        </p:txBody>
      </p:sp>
      <p:sp>
        <p:nvSpPr>
          <p:cNvPr id="3" name="Content Placeholder 2">
            <a:extLst>
              <a:ext uri="{FF2B5EF4-FFF2-40B4-BE49-F238E27FC236}">
                <a16:creationId xmlns:a16="http://schemas.microsoft.com/office/drawing/2014/main" id="{E198291F-CE74-9ABF-25A6-5A9F2CCE67BD}"/>
              </a:ext>
            </a:extLst>
          </p:cNvPr>
          <p:cNvSpPr>
            <a:spLocks noGrp="1"/>
          </p:cNvSpPr>
          <p:nvPr>
            <p:ph idx="1"/>
          </p:nvPr>
        </p:nvSpPr>
        <p:spPr/>
        <p:txBody>
          <a:bodyPr>
            <a:normAutofit fontScale="92500" lnSpcReduction="20000"/>
          </a:bodyPr>
          <a:lstStyle/>
          <a:p>
            <a:r>
              <a:rPr lang="en-US" dirty="0"/>
              <a:t>Thus, you first visit all the vertices adjacent to A, inserting each one into the queue as you visit it. Now you’ve visited A, B, C, D, and E. At this point the queue (from front to rear) contains BCDE.</a:t>
            </a:r>
          </a:p>
          <a:p>
            <a:r>
              <a:rPr lang="en-US" dirty="0"/>
              <a:t>There are no more unvisited vertices adjacent to A, so you remove B from the queue and look for vertices adjacent to it. You find F, so you insert it in the queue. There are no more unvisited vertices adjacent to B, so you remove C from the queue. It has no adjacent unvisited vertices, so you remove D and visit G. D has no more adjacent unvisited vertices, so you remove E. Now the queue is FG. You remove F and visit H, and then you remove G and visit I.</a:t>
            </a:r>
          </a:p>
          <a:p>
            <a:r>
              <a:rPr lang="en-US" dirty="0"/>
              <a:t>Now the queue is HI, but when you’ve removed each of these and found no adjacent unvisited vertices, the queue is empty, so you’re done. Table below shows this sequence.</a:t>
            </a:r>
          </a:p>
          <a:p>
            <a:endParaRPr lang="en-US" dirty="0"/>
          </a:p>
        </p:txBody>
      </p:sp>
    </p:spTree>
    <p:extLst>
      <p:ext uri="{BB962C8B-B14F-4D97-AF65-F5344CB8AC3E}">
        <p14:creationId xmlns:p14="http://schemas.microsoft.com/office/powerpoint/2010/main" val="1191189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C571-3412-1194-54B5-B15A1328558F}"/>
              </a:ext>
            </a:extLst>
          </p:cNvPr>
          <p:cNvSpPr>
            <a:spLocks noGrp="1"/>
          </p:cNvSpPr>
          <p:nvPr>
            <p:ph type="title"/>
          </p:nvPr>
        </p:nvSpPr>
        <p:spPr/>
        <p:txBody>
          <a:bodyPr/>
          <a:lstStyle/>
          <a:p>
            <a:r>
              <a:rPr lang="en-US" dirty="0"/>
              <a:t>Breadth First Search</a:t>
            </a:r>
          </a:p>
        </p:txBody>
      </p:sp>
      <p:pic>
        <p:nvPicPr>
          <p:cNvPr id="3" name="Picture 2"/>
          <p:cNvPicPr>
            <a:picLocks noChangeAspect="1"/>
          </p:cNvPicPr>
          <p:nvPr/>
        </p:nvPicPr>
        <p:blipFill>
          <a:blip r:embed="rId2"/>
          <a:stretch>
            <a:fillRect/>
          </a:stretch>
        </p:blipFill>
        <p:spPr>
          <a:xfrm>
            <a:off x="5768454" y="365125"/>
            <a:ext cx="5737533" cy="5992309"/>
          </a:xfrm>
          <a:prstGeom prst="rect">
            <a:avLst/>
          </a:prstGeom>
        </p:spPr>
      </p:pic>
      <p:pic>
        <p:nvPicPr>
          <p:cNvPr id="4" name="Picture 3"/>
          <p:cNvPicPr>
            <a:picLocks noChangeAspect="1"/>
          </p:cNvPicPr>
          <p:nvPr/>
        </p:nvPicPr>
        <p:blipFill>
          <a:blip r:embed="rId3"/>
          <a:stretch>
            <a:fillRect/>
          </a:stretch>
        </p:blipFill>
        <p:spPr>
          <a:xfrm>
            <a:off x="990387" y="1690688"/>
            <a:ext cx="4450532" cy="2867664"/>
          </a:xfrm>
          <a:prstGeom prst="rect">
            <a:avLst/>
          </a:prstGeom>
        </p:spPr>
      </p:pic>
    </p:spTree>
    <p:extLst>
      <p:ext uri="{BB962C8B-B14F-4D97-AF65-F5344CB8AC3E}">
        <p14:creationId xmlns:p14="http://schemas.microsoft.com/office/powerpoint/2010/main" val="71058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70C9B-5C73-3849-E134-FCCC800C6910}"/>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595853FC-B9CD-7FF9-E0E7-7865D00B326A}"/>
              </a:ext>
            </a:extLst>
          </p:cNvPr>
          <p:cNvSpPr>
            <a:spLocks noGrp="1"/>
          </p:cNvSpPr>
          <p:nvPr>
            <p:ph idx="1"/>
          </p:nvPr>
        </p:nvSpPr>
        <p:spPr>
          <a:xfrm>
            <a:off x="838200" y="1825624"/>
            <a:ext cx="10515600" cy="4798459"/>
          </a:xfrm>
        </p:spPr>
        <p:txBody>
          <a:bodyPr>
            <a:normAutofit/>
          </a:bodyPr>
          <a:lstStyle/>
          <a:p>
            <a:r>
              <a:rPr lang="en-US" sz="2400" dirty="0"/>
              <a:t>One vertex is </a:t>
            </a:r>
            <a:r>
              <a:rPr lang="en-US" sz="2400" b="1" dirty="0"/>
              <a:t>adjacent</a:t>
            </a:r>
            <a:r>
              <a:rPr lang="en-US" sz="2400" dirty="0"/>
              <a:t> to another vertex if there is an edge connecting the two vertices (neighbors)</a:t>
            </a:r>
          </a:p>
          <a:p>
            <a:r>
              <a:rPr lang="en-US" sz="2400" b="1" dirty="0"/>
              <a:t>Path</a:t>
            </a:r>
            <a:r>
              <a:rPr lang="en-US" sz="2400" dirty="0"/>
              <a:t>: Sequence of edges that allows one vertex to be reached from another vertex in a graph</a:t>
            </a:r>
          </a:p>
          <a:p>
            <a:r>
              <a:rPr lang="en-US" sz="2400" b="1" dirty="0"/>
              <a:t>Length of a path</a:t>
            </a:r>
            <a:r>
              <a:rPr lang="en-US" sz="2400" dirty="0"/>
              <a:t>: Number of edges on the path</a:t>
            </a:r>
          </a:p>
          <a:p>
            <a:r>
              <a:rPr lang="en-US" sz="2400" b="1" dirty="0"/>
              <a:t>Degree of a vertex</a:t>
            </a:r>
            <a:r>
              <a:rPr lang="en-US" sz="2400" dirty="0"/>
              <a:t>: Number of edges connected to it</a:t>
            </a:r>
          </a:p>
          <a:p>
            <a:pPr marL="0" indent="0">
              <a:buNone/>
            </a:pPr>
            <a:endParaRPr lang="en-US" sz="2400" dirty="0"/>
          </a:p>
        </p:txBody>
      </p:sp>
    </p:spTree>
    <p:extLst>
      <p:ext uri="{BB962C8B-B14F-4D97-AF65-F5344CB8AC3E}">
        <p14:creationId xmlns:p14="http://schemas.microsoft.com/office/powerpoint/2010/main" val="3524861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A63E-58E2-E69A-5D99-E9CC48C8844F}"/>
              </a:ext>
            </a:extLst>
          </p:cNvPr>
          <p:cNvSpPr>
            <a:spLocks noGrp="1"/>
          </p:cNvSpPr>
          <p:nvPr>
            <p:ph type="title"/>
          </p:nvPr>
        </p:nvSpPr>
        <p:spPr>
          <a:xfrm>
            <a:off x="877824" y="365125"/>
            <a:ext cx="10475976" cy="1325563"/>
          </a:xfrm>
        </p:spPr>
        <p:txBody>
          <a:bodyPr/>
          <a:lstStyle/>
          <a:p>
            <a:r>
              <a:rPr lang="en-US" dirty="0"/>
              <a:t>Comparison of BFS and DFS Algorithms</a:t>
            </a:r>
          </a:p>
        </p:txBody>
      </p:sp>
      <p:pic>
        <p:nvPicPr>
          <p:cNvPr id="5" name="Picture 4">
            <a:extLst>
              <a:ext uri="{FF2B5EF4-FFF2-40B4-BE49-F238E27FC236}">
                <a16:creationId xmlns:a16="http://schemas.microsoft.com/office/drawing/2014/main" id="{3C4F3662-646F-051C-29E9-C8CCBBFCD2EC}"/>
              </a:ext>
            </a:extLst>
          </p:cNvPr>
          <p:cNvPicPr>
            <a:picLocks noChangeAspect="1"/>
          </p:cNvPicPr>
          <p:nvPr/>
        </p:nvPicPr>
        <p:blipFill>
          <a:blip r:embed="rId2"/>
          <a:stretch>
            <a:fillRect/>
          </a:stretch>
        </p:blipFill>
        <p:spPr>
          <a:xfrm>
            <a:off x="1341307" y="1576387"/>
            <a:ext cx="7955093" cy="4604957"/>
          </a:xfrm>
          <a:prstGeom prst="rect">
            <a:avLst/>
          </a:prstGeom>
        </p:spPr>
      </p:pic>
    </p:spTree>
    <p:extLst>
      <p:ext uri="{BB962C8B-B14F-4D97-AF65-F5344CB8AC3E}">
        <p14:creationId xmlns:p14="http://schemas.microsoft.com/office/powerpoint/2010/main" val="1359321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EEA0-FA6A-991F-E327-DE78DE248907}"/>
              </a:ext>
            </a:extLst>
          </p:cNvPr>
          <p:cNvSpPr>
            <a:spLocks noGrp="1"/>
          </p:cNvSpPr>
          <p:nvPr>
            <p:ph type="title"/>
          </p:nvPr>
        </p:nvSpPr>
        <p:spPr/>
        <p:txBody>
          <a:bodyPr/>
          <a:lstStyle/>
          <a:p>
            <a:r>
              <a:rPr lang="en-US" dirty="0"/>
              <a:t>Minimum Spanning Tree</a:t>
            </a:r>
          </a:p>
        </p:txBody>
      </p:sp>
      <p:sp>
        <p:nvSpPr>
          <p:cNvPr id="3" name="Content Placeholder 2">
            <a:extLst>
              <a:ext uri="{FF2B5EF4-FFF2-40B4-BE49-F238E27FC236}">
                <a16:creationId xmlns:a16="http://schemas.microsoft.com/office/drawing/2014/main" id="{D94019D5-8683-C21D-31CB-837DF5FC4B70}"/>
              </a:ext>
            </a:extLst>
          </p:cNvPr>
          <p:cNvSpPr>
            <a:spLocks noGrp="1"/>
          </p:cNvSpPr>
          <p:nvPr>
            <p:ph idx="1"/>
          </p:nvPr>
        </p:nvSpPr>
        <p:spPr/>
        <p:txBody>
          <a:bodyPr/>
          <a:lstStyle/>
          <a:p>
            <a:r>
              <a:rPr lang="en-US" sz="2400" dirty="0"/>
              <a:t>In a weighted graph, you can sum the weights for all edges in a spanning tree and attempt to find a spanning tree that minimizes this sum</a:t>
            </a:r>
          </a:p>
          <a:p>
            <a:r>
              <a:rPr lang="en-US" sz="2400" dirty="0"/>
              <a:t>There are several algorithms for finding a minimum spanning tree for a component.</a:t>
            </a:r>
          </a:p>
          <a:p>
            <a:r>
              <a:rPr lang="en-US" sz="2400" dirty="0"/>
              <a:t>For example, to determine how an airline can service all cities, while minimizing the total length of the routes it needs to support</a:t>
            </a:r>
          </a:p>
          <a:p>
            <a:endParaRPr lang="en-US" dirty="0"/>
          </a:p>
        </p:txBody>
      </p:sp>
      <p:pic>
        <p:nvPicPr>
          <p:cNvPr id="7170" name="Picture 2" descr="https://miro.medium.com/max/700/1*RC0NtEiAvMigfjDHSZBa3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2660" y="4034888"/>
            <a:ext cx="3814061" cy="2609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939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B1C8-4169-D84C-D781-A42AD5E3CCC6}"/>
              </a:ext>
            </a:extLst>
          </p:cNvPr>
          <p:cNvSpPr>
            <a:spLocks noGrp="1"/>
          </p:cNvSpPr>
          <p:nvPr>
            <p:ph type="title"/>
          </p:nvPr>
        </p:nvSpPr>
        <p:spPr/>
        <p:txBody>
          <a:bodyPr/>
          <a:lstStyle/>
          <a:p>
            <a:r>
              <a:rPr lang="en-US" dirty="0"/>
              <a:t>Topological Sort</a:t>
            </a:r>
          </a:p>
        </p:txBody>
      </p:sp>
      <p:sp>
        <p:nvSpPr>
          <p:cNvPr id="3" name="Content Placeholder 2">
            <a:extLst>
              <a:ext uri="{FF2B5EF4-FFF2-40B4-BE49-F238E27FC236}">
                <a16:creationId xmlns:a16="http://schemas.microsoft.com/office/drawing/2014/main" id="{DB3D1432-5001-7705-6712-5E33462630BE}"/>
              </a:ext>
            </a:extLst>
          </p:cNvPr>
          <p:cNvSpPr>
            <a:spLocks noGrp="1"/>
          </p:cNvSpPr>
          <p:nvPr>
            <p:ph idx="1"/>
          </p:nvPr>
        </p:nvSpPr>
        <p:spPr/>
        <p:txBody>
          <a:bodyPr/>
          <a:lstStyle/>
          <a:p>
            <a:r>
              <a:rPr lang="en-US" dirty="0"/>
              <a:t>A directed acyclic graph (DAG) has an order among the vertices</a:t>
            </a:r>
          </a:p>
          <a:p>
            <a:r>
              <a:rPr lang="en-US" dirty="0"/>
              <a:t>A topological order assigns a rank to each vertex such that the edges go from lower- to higher- ranked vertices</a:t>
            </a:r>
          </a:p>
          <a:p>
            <a:r>
              <a:rPr lang="en-US" b="1" dirty="0"/>
              <a:t>Topological sort</a:t>
            </a:r>
            <a:r>
              <a:rPr lang="en-US" dirty="0"/>
              <a:t>: process of finding and returning a topological order of vertices in a graph</a:t>
            </a:r>
          </a:p>
          <a:p>
            <a:endParaRPr lang="en-US" dirty="0"/>
          </a:p>
        </p:txBody>
      </p:sp>
    </p:spTree>
    <p:extLst>
      <p:ext uri="{BB962C8B-B14F-4D97-AF65-F5344CB8AC3E}">
        <p14:creationId xmlns:p14="http://schemas.microsoft.com/office/powerpoint/2010/main" val="1230270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E5BB-0203-5E97-4062-D3BDDE2091FF}"/>
              </a:ext>
            </a:extLst>
          </p:cNvPr>
          <p:cNvSpPr>
            <a:spLocks noGrp="1"/>
          </p:cNvSpPr>
          <p:nvPr>
            <p:ph type="title"/>
          </p:nvPr>
        </p:nvSpPr>
        <p:spPr/>
        <p:txBody>
          <a:bodyPr/>
          <a:lstStyle/>
          <a:p>
            <a:r>
              <a:rPr lang="en-US" dirty="0"/>
              <a:t>Example: Course Pre-requisites</a:t>
            </a:r>
          </a:p>
        </p:txBody>
      </p:sp>
      <p:pic>
        <p:nvPicPr>
          <p:cNvPr id="3" name="Picture 2"/>
          <p:cNvPicPr>
            <a:picLocks noChangeAspect="1"/>
          </p:cNvPicPr>
          <p:nvPr/>
        </p:nvPicPr>
        <p:blipFill>
          <a:blip r:embed="rId2"/>
          <a:stretch>
            <a:fillRect/>
          </a:stretch>
        </p:blipFill>
        <p:spPr>
          <a:xfrm>
            <a:off x="1912584" y="1334352"/>
            <a:ext cx="7504371" cy="4604275"/>
          </a:xfrm>
          <a:prstGeom prst="rect">
            <a:avLst/>
          </a:prstGeom>
        </p:spPr>
      </p:pic>
    </p:spTree>
    <p:extLst>
      <p:ext uri="{BB962C8B-B14F-4D97-AF65-F5344CB8AC3E}">
        <p14:creationId xmlns:p14="http://schemas.microsoft.com/office/powerpoint/2010/main" val="1601712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5EB3-4276-0637-A9BA-5021FE5801B1}"/>
              </a:ext>
            </a:extLst>
          </p:cNvPr>
          <p:cNvSpPr>
            <a:spLocks noGrp="1"/>
          </p:cNvSpPr>
          <p:nvPr>
            <p:ph type="title"/>
          </p:nvPr>
        </p:nvSpPr>
        <p:spPr/>
        <p:txBody>
          <a:bodyPr/>
          <a:lstStyle/>
          <a:p>
            <a:r>
              <a:rPr lang="en-US" dirty="0"/>
              <a:t>Topological Sort Example</a:t>
            </a:r>
          </a:p>
        </p:txBody>
      </p:sp>
      <p:pic>
        <p:nvPicPr>
          <p:cNvPr id="5" name="Picture 4">
            <a:extLst>
              <a:ext uri="{FF2B5EF4-FFF2-40B4-BE49-F238E27FC236}">
                <a16:creationId xmlns:a16="http://schemas.microsoft.com/office/drawing/2014/main" id="{06241474-57CD-CA64-4697-3A74EA3E1030}"/>
              </a:ext>
            </a:extLst>
          </p:cNvPr>
          <p:cNvPicPr>
            <a:picLocks noChangeAspect="1"/>
          </p:cNvPicPr>
          <p:nvPr/>
        </p:nvPicPr>
        <p:blipFill>
          <a:blip r:embed="rId2"/>
          <a:stretch>
            <a:fillRect/>
          </a:stretch>
        </p:blipFill>
        <p:spPr>
          <a:xfrm>
            <a:off x="2533650" y="1366838"/>
            <a:ext cx="6096000" cy="5260622"/>
          </a:xfrm>
          <a:prstGeom prst="rect">
            <a:avLst/>
          </a:prstGeom>
        </p:spPr>
      </p:pic>
    </p:spTree>
    <p:extLst>
      <p:ext uri="{BB962C8B-B14F-4D97-AF65-F5344CB8AC3E}">
        <p14:creationId xmlns:p14="http://schemas.microsoft.com/office/powerpoint/2010/main" val="1094986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BCC7-D3F7-745E-077E-71BBD7D2EAFF}"/>
              </a:ext>
            </a:extLst>
          </p:cNvPr>
          <p:cNvSpPr>
            <a:spLocks noGrp="1"/>
          </p:cNvSpPr>
          <p:nvPr>
            <p:ph type="title"/>
          </p:nvPr>
        </p:nvSpPr>
        <p:spPr/>
        <p:txBody>
          <a:bodyPr/>
          <a:lstStyle/>
          <a:p>
            <a:r>
              <a:rPr lang="en-US" dirty="0"/>
              <a:t>Developing Graph ADT</a:t>
            </a:r>
          </a:p>
        </p:txBody>
      </p:sp>
      <p:sp>
        <p:nvSpPr>
          <p:cNvPr id="3" name="Content Placeholder 2">
            <a:extLst>
              <a:ext uri="{FF2B5EF4-FFF2-40B4-BE49-F238E27FC236}">
                <a16:creationId xmlns:a16="http://schemas.microsoft.com/office/drawing/2014/main" id="{04642976-2015-1B70-08EA-0340E1CB690E}"/>
              </a:ext>
            </a:extLst>
          </p:cNvPr>
          <p:cNvSpPr>
            <a:spLocks noGrp="1"/>
          </p:cNvSpPr>
          <p:nvPr>
            <p:ph idx="1"/>
          </p:nvPr>
        </p:nvSpPr>
        <p:spPr/>
        <p:txBody>
          <a:bodyPr/>
          <a:lstStyle/>
          <a:p>
            <a:r>
              <a:rPr lang="en-US" dirty="0"/>
              <a:t>The implementation of the graph ADT shown here consists of the classes:</a:t>
            </a:r>
          </a:p>
          <a:p>
            <a:pPr lvl="1"/>
            <a:r>
              <a:rPr lang="en-US" dirty="0"/>
              <a:t>Graph</a:t>
            </a:r>
          </a:p>
          <a:p>
            <a:pPr lvl="1"/>
            <a:r>
              <a:rPr lang="en-US" dirty="0"/>
              <a:t>Vertex</a:t>
            </a:r>
          </a:p>
          <a:p>
            <a:endParaRPr lang="en-US" dirty="0"/>
          </a:p>
        </p:txBody>
      </p:sp>
    </p:spTree>
    <p:extLst>
      <p:ext uri="{BB962C8B-B14F-4D97-AF65-F5344CB8AC3E}">
        <p14:creationId xmlns:p14="http://schemas.microsoft.com/office/powerpoint/2010/main" val="3890632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CC24-88A9-50BC-D06E-02A8AF4E5B0F}"/>
              </a:ext>
            </a:extLst>
          </p:cNvPr>
          <p:cNvSpPr>
            <a:spLocks noGrp="1"/>
          </p:cNvSpPr>
          <p:nvPr>
            <p:ph type="title"/>
          </p:nvPr>
        </p:nvSpPr>
        <p:spPr/>
        <p:txBody>
          <a:bodyPr/>
          <a:lstStyle/>
          <a:p>
            <a:r>
              <a:rPr lang="en-US" dirty="0"/>
              <a:t>Vertex Class</a:t>
            </a:r>
          </a:p>
        </p:txBody>
      </p:sp>
      <p:pic>
        <p:nvPicPr>
          <p:cNvPr id="5" name="Picture 4">
            <a:extLst>
              <a:ext uri="{FF2B5EF4-FFF2-40B4-BE49-F238E27FC236}">
                <a16:creationId xmlns:a16="http://schemas.microsoft.com/office/drawing/2014/main" id="{A5005864-320F-02CD-460E-1F0BD919ADDC}"/>
              </a:ext>
            </a:extLst>
          </p:cNvPr>
          <p:cNvPicPr>
            <a:picLocks noChangeAspect="1"/>
          </p:cNvPicPr>
          <p:nvPr/>
        </p:nvPicPr>
        <p:blipFill>
          <a:blip r:embed="rId2"/>
          <a:stretch>
            <a:fillRect/>
          </a:stretch>
        </p:blipFill>
        <p:spPr>
          <a:xfrm>
            <a:off x="2357437" y="1319212"/>
            <a:ext cx="7477125" cy="4219575"/>
          </a:xfrm>
          <a:prstGeom prst="rect">
            <a:avLst/>
          </a:prstGeom>
        </p:spPr>
      </p:pic>
    </p:spTree>
    <p:extLst>
      <p:ext uri="{BB962C8B-B14F-4D97-AF65-F5344CB8AC3E}">
        <p14:creationId xmlns:p14="http://schemas.microsoft.com/office/powerpoint/2010/main" val="3753641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CC24-88A9-50BC-D06E-02A8AF4E5B0F}"/>
              </a:ext>
            </a:extLst>
          </p:cNvPr>
          <p:cNvSpPr>
            <a:spLocks noGrp="1"/>
          </p:cNvSpPr>
          <p:nvPr>
            <p:ph type="title"/>
          </p:nvPr>
        </p:nvSpPr>
        <p:spPr/>
        <p:txBody>
          <a:bodyPr/>
          <a:lstStyle/>
          <a:p>
            <a:r>
              <a:rPr lang="en-US" dirty="0"/>
              <a:t>Graph Class</a:t>
            </a:r>
          </a:p>
        </p:txBody>
      </p:sp>
      <p:pic>
        <p:nvPicPr>
          <p:cNvPr id="5" name="Picture 4">
            <a:extLst>
              <a:ext uri="{FF2B5EF4-FFF2-40B4-BE49-F238E27FC236}">
                <a16:creationId xmlns:a16="http://schemas.microsoft.com/office/drawing/2014/main" id="{DD58B46F-8D32-C2C0-D761-1CB2E57635B2}"/>
              </a:ext>
            </a:extLst>
          </p:cNvPr>
          <p:cNvPicPr>
            <a:picLocks noChangeAspect="1"/>
          </p:cNvPicPr>
          <p:nvPr/>
        </p:nvPicPr>
        <p:blipFill>
          <a:blip r:embed="rId2"/>
          <a:stretch>
            <a:fillRect/>
          </a:stretch>
        </p:blipFill>
        <p:spPr>
          <a:xfrm>
            <a:off x="1691830" y="1176338"/>
            <a:ext cx="7509320" cy="5382593"/>
          </a:xfrm>
          <a:prstGeom prst="rect">
            <a:avLst/>
          </a:prstGeom>
        </p:spPr>
      </p:pic>
    </p:spTree>
    <p:extLst>
      <p:ext uri="{BB962C8B-B14F-4D97-AF65-F5344CB8AC3E}">
        <p14:creationId xmlns:p14="http://schemas.microsoft.com/office/powerpoint/2010/main" val="1087343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CC24-88A9-50BC-D06E-02A8AF4E5B0F}"/>
              </a:ext>
            </a:extLst>
          </p:cNvPr>
          <p:cNvSpPr>
            <a:spLocks noGrp="1"/>
          </p:cNvSpPr>
          <p:nvPr>
            <p:ph type="title"/>
          </p:nvPr>
        </p:nvSpPr>
        <p:spPr/>
        <p:txBody>
          <a:bodyPr/>
          <a:lstStyle/>
          <a:p>
            <a:r>
              <a:rPr lang="en-US" dirty="0"/>
              <a:t>Graph Class</a:t>
            </a:r>
          </a:p>
        </p:txBody>
      </p:sp>
      <p:pic>
        <p:nvPicPr>
          <p:cNvPr id="5" name="Picture 4">
            <a:extLst>
              <a:ext uri="{FF2B5EF4-FFF2-40B4-BE49-F238E27FC236}">
                <a16:creationId xmlns:a16="http://schemas.microsoft.com/office/drawing/2014/main" id="{FC5BC633-F0DC-0441-F58A-B92C5F4E74B6}"/>
              </a:ext>
            </a:extLst>
          </p:cNvPr>
          <p:cNvPicPr>
            <a:picLocks noChangeAspect="1"/>
          </p:cNvPicPr>
          <p:nvPr/>
        </p:nvPicPr>
        <p:blipFill>
          <a:blip r:embed="rId2"/>
          <a:stretch>
            <a:fillRect/>
          </a:stretch>
        </p:blipFill>
        <p:spPr>
          <a:xfrm>
            <a:off x="958253" y="1624011"/>
            <a:ext cx="8919172" cy="4714597"/>
          </a:xfrm>
          <a:prstGeom prst="rect">
            <a:avLst/>
          </a:prstGeom>
        </p:spPr>
      </p:pic>
    </p:spTree>
    <p:extLst>
      <p:ext uri="{BB962C8B-B14F-4D97-AF65-F5344CB8AC3E}">
        <p14:creationId xmlns:p14="http://schemas.microsoft.com/office/powerpoint/2010/main" val="936408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CC24-88A9-50BC-D06E-02A8AF4E5B0F}"/>
              </a:ext>
            </a:extLst>
          </p:cNvPr>
          <p:cNvSpPr>
            <a:spLocks noGrp="1"/>
          </p:cNvSpPr>
          <p:nvPr>
            <p:ph type="title"/>
          </p:nvPr>
        </p:nvSpPr>
        <p:spPr/>
        <p:txBody>
          <a:bodyPr/>
          <a:lstStyle/>
          <a:p>
            <a:r>
              <a:rPr lang="en-US" dirty="0"/>
              <a:t>Graph Class</a:t>
            </a:r>
          </a:p>
        </p:txBody>
      </p:sp>
      <p:grpSp>
        <p:nvGrpSpPr>
          <p:cNvPr id="8" name="Group 7">
            <a:extLst>
              <a:ext uri="{FF2B5EF4-FFF2-40B4-BE49-F238E27FC236}">
                <a16:creationId xmlns:a16="http://schemas.microsoft.com/office/drawing/2014/main" id="{8BA0D3C4-D3A3-5011-43FC-62195D9448A5}"/>
              </a:ext>
            </a:extLst>
          </p:cNvPr>
          <p:cNvGrpSpPr/>
          <p:nvPr/>
        </p:nvGrpSpPr>
        <p:grpSpPr>
          <a:xfrm>
            <a:off x="1200588" y="1547240"/>
            <a:ext cx="9790824" cy="3994024"/>
            <a:chOff x="1200588" y="1547240"/>
            <a:chExt cx="9790824" cy="3994024"/>
          </a:xfrm>
        </p:grpSpPr>
        <p:pic>
          <p:nvPicPr>
            <p:cNvPr id="4" name="Picture 3">
              <a:extLst>
                <a:ext uri="{FF2B5EF4-FFF2-40B4-BE49-F238E27FC236}">
                  <a16:creationId xmlns:a16="http://schemas.microsoft.com/office/drawing/2014/main" id="{78F16ECF-0144-881B-8859-0DF6220F0BBC}"/>
                </a:ext>
              </a:extLst>
            </p:cNvPr>
            <p:cNvPicPr>
              <a:picLocks noChangeAspect="1"/>
            </p:cNvPicPr>
            <p:nvPr/>
          </p:nvPicPr>
          <p:blipFill>
            <a:blip r:embed="rId2"/>
            <a:stretch>
              <a:fillRect/>
            </a:stretch>
          </p:blipFill>
          <p:spPr>
            <a:xfrm>
              <a:off x="1338453" y="1547240"/>
              <a:ext cx="8959420" cy="1881759"/>
            </a:xfrm>
            <a:prstGeom prst="rect">
              <a:avLst/>
            </a:prstGeom>
          </p:spPr>
        </p:pic>
        <p:pic>
          <p:nvPicPr>
            <p:cNvPr id="7" name="Picture 6">
              <a:extLst>
                <a:ext uri="{FF2B5EF4-FFF2-40B4-BE49-F238E27FC236}">
                  <a16:creationId xmlns:a16="http://schemas.microsoft.com/office/drawing/2014/main" id="{CA580876-F6EF-8F05-0322-3658585EDB2E}"/>
                </a:ext>
              </a:extLst>
            </p:cNvPr>
            <p:cNvPicPr>
              <a:picLocks noChangeAspect="1"/>
            </p:cNvPicPr>
            <p:nvPr/>
          </p:nvPicPr>
          <p:blipFill>
            <a:blip r:embed="rId3"/>
            <a:stretch>
              <a:fillRect/>
            </a:stretch>
          </p:blipFill>
          <p:spPr>
            <a:xfrm>
              <a:off x="1200588" y="3275266"/>
              <a:ext cx="9790824" cy="2265998"/>
            </a:xfrm>
            <a:prstGeom prst="rect">
              <a:avLst/>
            </a:prstGeom>
          </p:spPr>
        </p:pic>
      </p:grpSp>
    </p:spTree>
    <p:extLst>
      <p:ext uri="{BB962C8B-B14F-4D97-AF65-F5344CB8AC3E}">
        <p14:creationId xmlns:p14="http://schemas.microsoft.com/office/powerpoint/2010/main" val="125746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70C9B-5C73-3849-E134-FCCC800C6910}"/>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595853FC-B9CD-7FF9-E0E7-7865D00B326A}"/>
              </a:ext>
            </a:extLst>
          </p:cNvPr>
          <p:cNvSpPr>
            <a:spLocks noGrp="1"/>
          </p:cNvSpPr>
          <p:nvPr>
            <p:ph idx="1"/>
          </p:nvPr>
        </p:nvSpPr>
        <p:spPr>
          <a:xfrm>
            <a:off x="838200" y="1825624"/>
            <a:ext cx="10515600" cy="4798459"/>
          </a:xfrm>
        </p:spPr>
        <p:txBody>
          <a:bodyPr>
            <a:normAutofit/>
          </a:bodyPr>
          <a:lstStyle/>
          <a:p>
            <a:r>
              <a:rPr lang="en-US" sz="2400" b="1" dirty="0"/>
              <a:t>Simple path</a:t>
            </a:r>
            <a:r>
              <a:rPr lang="en-US" sz="2400" dirty="0"/>
              <a:t>: Path that does not pass through the same vertex more than once</a:t>
            </a:r>
          </a:p>
          <a:p>
            <a:r>
              <a:rPr lang="en-US" sz="2400" b="1" dirty="0"/>
              <a:t>Cycle</a:t>
            </a:r>
            <a:r>
              <a:rPr lang="en-US" sz="2400" dirty="0"/>
              <a:t>: Path that begins and ends at the same vertex</a:t>
            </a:r>
          </a:p>
        </p:txBody>
      </p:sp>
      <p:pic>
        <p:nvPicPr>
          <p:cNvPr id="5" name="Picture 4">
            <a:extLst>
              <a:ext uri="{FF2B5EF4-FFF2-40B4-BE49-F238E27FC236}">
                <a16:creationId xmlns:a16="http://schemas.microsoft.com/office/drawing/2014/main" id="{8CD8A3D9-6CF6-2EBF-E5ED-28CD24BADABB}"/>
              </a:ext>
            </a:extLst>
          </p:cNvPr>
          <p:cNvPicPr>
            <a:picLocks noChangeAspect="1"/>
          </p:cNvPicPr>
          <p:nvPr/>
        </p:nvPicPr>
        <p:blipFill rotWithShape="1">
          <a:blip r:embed="rId2"/>
          <a:srcRect l="15082" t="1" r="11219" b="2764"/>
          <a:stretch/>
        </p:blipFill>
        <p:spPr>
          <a:xfrm>
            <a:off x="2628900" y="3195637"/>
            <a:ext cx="7410109" cy="2890838"/>
          </a:xfrm>
          <a:prstGeom prst="rect">
            <a:avLst/>
          </a:prstGeom>
        </p:spPr>
      </p:pic>
    </p:spTree>
    <p:extLst>
      <p:ext uri="{BB962C8B-B14F-4D97-AF65-F5344CB8AC3E}">
        <p14:creationId xmlns:p14="http://schemas.microsoft.com/office/powerpoint/2010/main" val="2587552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CEBE-44AB-EAF2-6EBA-6B603359DCD4}"/>
              </a:ext>
            </a:extLst>
          </p:cNvPr>
          <p:cNvSpPr>
            <a:spLocks noGrp="1"/>
          </p:cNvSpPr>
          <p:nvPr>
            <p:ph type="title"/>
          </p:nvPr>
        </p:nvSpPr>
        <p:spPr/>
        <p:txBody>
          <a:bodyPr/>
          <a:lstStyle/>
          <a:p>
            <a:r>
              <a:rPr lang="en-US" dirty="0"/>
              <a:t>Example: Graph Creation</a:t>
            </a:r>
          </a:p>
        </p:txBody>
      </p:sp>
      <p:pic>
        <p:nvPicPr>
          <p:cNvPr id="5" name="Picture 4">
            <a:extLst>
              <a:ext uri="{FF2B5EF4-FFF2-40B4-BE49-F238E27FC236}">
                <a16:creationId xmlns:a16="http://schemas.microsoft.com/office/drawing/2014/main" id="{6470DB67-4E21-DC7A-1624-6CF96D260F29}"/>
              </a:ext>
            </a:extLst>
          </p:cNvPr>
          <p:cNvPicPr>
            <a:picLocks noChangeAspect="1"/>
          </p:cNvPicPr>
          <p:nvPr/>
        </p:nvPicPr>
        <p:blipFill>
          <a:blip r:embed="rId2"/>
          <a:stretch>
            <a:fillRect/>
          </a:stretch>
        </p:blipFill>
        <p:spPr>
          <a:xfrm>
            <a:off x="1571624" y="1376362"/>
            <a:ext cx="7820025" cy="4759509"/>
          </a:xfrm>
          <a:prstGeom prst="rect">
            <a:avLst/>
          </a:prstGeom>
        </p:spPr>
      </p:pic>
    </p:spTree>
    <p:extLst>
      <p:ext uri="{BB962C8B-B14F-4D97-AF65-F5344CB8AC3E}">
        <p14:creationId xmlns:p14="http://schemas.microsoft.com/office/powerpoint/2010/main" val="702863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B3829-F651-A3F9-863D-9CA8DBBF9E3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0D36CF4-F33C-9F3A-19EB-11023750A7E8}"/>
              </a:ext>
            </a:extLst>
          </p:cNvPr>
          <p:cNvSpPr>
            <a:spLocks noGrp="1"/>
          </p:cNvSpPr>
          <p:nvPr>
            <p:ph idx="1"/>
          </p:nvPr>
        </p:nvSpPr>
        <p:spPr/>
        <p:txBody>
          <a:bodyPr/>
          <a:lstStyle/>
          <a:p>
            <a:r>
              <a:rPr lang="en-US" dirty="0"/>
              <a:t>Graphs have many applications</a:t>
            </a:r>
          </a:p>
          <a:p>
            <a:r>
              <a:rPr lang="en-US" dirty="0"/>
              <a:t>A graph consists of one or more vertices (items) connected by one or more edges</a:t>
            </a:r>
          </a:p>
          <a:p>
            <a:r>
              <a:rPr lang="en-US" dirty="0"/>
              <a:t>Path: Sequence of edges that allows one vertex to be reached from another vertex in the graph</a:t>
            </a:r>
          </a:p>
          <a:p>
            <a:r>
              <a:rPr lang="en-US" dirty="0"/>
              <a:t>A graph is connected if there is a path from each vertex to every other vertex</a:t>
            </a:r>
          </a:p>
          <a:p>
            <a:r>
              <a:rPr lang="en-US" dirty="0"/>
              <a:t>A graph is complete if there is an edge from each vertex to every other vertex</a:t>
            </a:r>
          </a:p>
          <a:p>
            <a:endParaRPr lang="en-US" dirty="0"/>
          </a:p>
        </p:txBody>
      </p:sp>
    </p:spTree>
    <p:extLst>
      <p:ext uri="{BB962C8B-B14F-4D97-AF65-F5344CB8AC3E}">
        <p14:creationId xmlns:p14="http://schemas.microsoft.com/office/powerpoint/2010/main" val="486836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8D858-BA03-7D0A-CCD4-833DB08536A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7EC671F-3BBE-5ED6-6425-A53E30F521F5}"/>
              </a:ext>
            </a:extLst>
          </p:cNvPr>
          <p:cNvSpPr>
            <a:spLocks noGrp="1"/>
          </p:cNvSpPr>
          <p:nvPr>
            <p:ph idx="1"/>
          </p:nvPr>
        </p:nvSpPr>
        <p:spPr/>
        <p:txBody>
          <a:bodyPr/>
          <a:lstStyle/>
          <a:p>
            <a:r>
              <a:rPr lang="en-US" dirty="0"/>
              <a:t>A subgraph consists of a subset of a graph’s vertices and a subset of its edges</a:t>
            </a:r>
          </a:p>
          <a:p>
            <a:r>
              <a:rPr lang="en-US" dirty="0"/>
              <a:t>Connected component: a subgraph consisting of the set of vertices reachable from a given vertex</a:t>
            </a:r>
          </a:p>
          <a:p>
            <a:r>
              <a:rPr lang="en-US" dirty="0"/>
              <a:t>Directed graphs allow travel along an edge in just one direction</a:t>
            </a:r>
          </a:p>
          <a:p>
            <a:r>
              <a:rPr lang="en-US" dirty="0"/>
              <a:t>Edges can be labeled with weights, which indicate the cost of traveling along them</a:t>
            </a:r>
          </a:p>
          <a:p>
            <a:r>
              <a:rPr lang="en-US" dirty="0"/>
              <a:t>Graphs have two common implementations:</a:t>
            </a:r>
          </a:p>
          <a:p>
            <a:r>
              <a:rPr lang="en-US" dirty="0"/>
              <a:t>Adjacency matrix and adjacency list</a:t>
            </a:r>
          </a:p>
          <a:p>
            <a:endParaRPr lang="en-US" dirty="0"/>
          </a:p>
        </p:txBody>
      </p:sp>
    </p:spTree>
    <p:extLst>
      <p:ext uri="{BB962C8B-B14F-4D97-AF65-F5344CB8AC3E}">
        <p14:creationId xmlns:p14="http://schemas.microsoft.com/office/powerpoint/2010/main" val="2741357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604F-D033-78D4-412E-A88F92AE7E4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CFB3507-24AF-32EA-37AF-C2646609D9F7}"/>
              </a:ext>
            </a:extLst>
          </p:cNvPr>
          <p:cNvSpPr>
            <a:spLocks noGrp="1"/>
          </p:cNvSpPr>
          <p:nvPr>
            <p:ph idx="1"/>
          </p:nvPr>
        </p:nvSpPr>
        <p:spPr/>
        <p:txBody>
          <a:bodyPr>
            <a:normAutofit/>
          </a:bodyPr>
          <a:lstStyle/>
          <a:p>
            <a:r>
              <a:rPr lang="en-US" dirty="0"/>
              <a:t>Graph traversals explore tree-like structures within a graph, starting with a distinguished start vertex e.g., depth-first traversal/search and breadth-first traversal/search</a:t>
            </a:r>
          </a:p>
          <a:p>
            <a:r>
              <a:rPr lang="en-US" dirty="0"/>
              <a:t>A minimum spanning tree is a spanning tree whose edges contain the minimum weights possible</a:t>
            </a:r>
          </a:p>
          <a:p>
            <a:r>
              <a:rPr lang="en-US" dirty="0"/>
              <a:t>A topological sort generates a sequence of vertices in a directed acyclic graph</a:t>
            </a:r>
          </a:p>
          <a:p>
            <a:endParaRPr lang="en-US" dirty="0"/>
          </a:p>
        </p:txBody>
      </p:sp>
    </p:spTree>
    <p:extLst>
      <p:ext uri="{BB962C8B-B14F-4D97-AF65-F5344CB8AC3E}">
        <p14:creationId xmlns:p14="http://schemas.microsoft.com/office/powerpoint/2010/main" val="1033295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7F34-ED90-081E-790A-591CF29193F9}"/>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08F3E3A0-E3B1-4B99-4F9A-51DD7FF5B606}"/>
              </a:ext>
            </a:extLst>
          </p:cNvPr>
          <p:cNvSpPr>
            <a:spLocks noGrp="1"/>
          </p:cNvSpPr>
          <p:nvPr>
            <p:ph idx="1"/>
          </p:nvPr>
        </p:nvSpPr>
        <p:spPr/>
        <p:txBody>
          <a:bodyPr/>
          <a:lstStyle/>
          <a:p>
            <a:r>
              <a:rPr lang="en-US" dirty="0"/>
              <a:t>A graph is </a:t>
            </a:r>
            <a:r>
              <a:rPr lang="en-US" b="1" dirty="0"/>
              <a:t>connected</a:t>
            </a:r>
            <a:r>
              <a:rPr lang="en-US" dirty="0"/>
              <a:t> if there is a path from each vertex to every other vertex</a:t>
            </a:r>
          </a:p>
          <a:p>
            <a:r>
              <a:rPr lang="en-US" dirty="0"/>
              <a:t>A graph is </a:t>
            </a:r>
            <a:r>
              <a:rPr lang="en-US" b="1" dirty="0"/>
              <a:t>complete</a:t>
            </a:r>
            <a:r>
              <a:rPr lang="en-US" dirty="0"/>
              <a:t> if there is an edge from each vertex to every other vertex</a:t>
            </a:r>
          </a:p>
          <a:p>
            <a:endParaRPr lang="en-US" dirty="0"/>
          </a:p>
        </p:txBody>
      </p:sp>
      <p:pic>
        <p:nvPicPr>
          <p:cNvPr id="4" name="Picture 4"/>
          <p:cNvPicPr>
            <a:picLocks noChangeAspect="1"/>
          </p:cNvPicPr>
          <p:nvPr/>
        </p:nvPicPr>
        <p:blipFill rotWithShape="1">
          <a:blip r:embed="rId2">
            <a:extLst>
              <a:ext uri="{28A0092B-C50C-407E-A947-70E740481C1C}">
                <a14:useLocalDpi xmlns:a14="http://schemas.microsoft.com/office/drawing/2010/main" val="0"/>
              </a:ext>
            </a:extLst>
          </a:blip>
          <a:srcRect l="8428" r="8065" b="21993"/>
          <a:stretch/>
        </p:blipFill>
        <p:spPr bwMode="auto">
          <a:xfrm>
            <a:off x="334231" y="3911675"/>
            <a:ext cx="4849081" cy="153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5687281" y="3633572"/>
            <a:ext cx="5162550" cy="1895475"/>
          </a:xfrm>
          <a:prstGeom prst="rect">
            <a:avLst/>
          </a:prstGeom>
        </p:spPr>
      </p:pic>
    </p:spTree>
    <p:extLst>
      <p:ext uri="{BB962C8B-B14F-4D97-AF65-F5344CB8AC3E}">
        <p14:creationId xmlns:p14="http://schemas.microsoft.com/office/powerpoint/2010/main" val="418732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E2BB-B697-22BD-D455-02F54AC62E16}"/>
              </a:ext>
            </a:extLst>
          </p:cNvPr>
          <p:cNvSpPr>
            <a:spLocks noGrp="1"/>
          </p:cNvSpPr>
          <p:nvPr>
            <p:ph type="title"/>
          </p:nvPr>
        </p:nvSpPr>
        <p:spPr/>
        <p:txBody>
          <a:bodyPr/>
          <a:lstStyle/>
          <a:p>
            <a:r>
              <a:rPr lang="en-US" dirty="0"/>
              <a:t>Graph Terminology</a:t>
            </a:r>
          </a:p>
        </p:txBody>
      </p:sp>
      <p:sp>
        <p:nvSpPr>
          <p:cNvPr id="3" name="Content Placeholder 2">
            <a:extLst>
              <a:ext uri="{FF2B5EF4-FFF2-40B4-BE49-F238E27FC236}">
                <a16:creationId xmlns:a16="http://schemas.microsoft.com/office/drawing/2014/main" id="{C2AAA387-4828-DC0A-E8E6-327887F7B0F9}"/>
              </a:ext>
            </a:extLst>
          </p:cNvPr>
          <p:cNvSpPr>
            <a:spLocks noGrp="1"/>
          </p:cNvSpPr>
          <p:nvPr>
            <p:ph idx="1"/>
          </p:nvPr>
        </p:nvSpPr>
        <p:spPr/>
        <p:txBody>
          <a:bodyPr/>
          <a:lstStyle/>
          <a:p>
            <a:r>
              <a:rPr lang="en-US" sz="2400" dirty="0"/>
              <a:t>Graphs can be undirected or directed (digraph)</a:t>
            </a:r>
          </a:p>
          <a:p>
            <a:r>
              <a:rPr lang="en-US" sz="2400" dirty="0"/>
              <a:t>A directed edge has a source vertex and a destination vertex</a:t>
            </a:r>
          </a:p>
          <a:p>
            <a:r>
              <a:rPr lang="en-US" sz="2400" dirty="0"/>
              <a:t>Edges emanating from a given source vertex are called its incident edges</a:t>
            </a:r>
          </a:p>
          <a:p>
            <a:r>
              <a:rPr lang="en-US" sz="2400" dirty="0">
                <a:latin typeface="Calibri" panose="020F0502020204030204" pitchFamily="34" charset="0"/>
                <a:ea typeface="Arial" panose="020B0604020202020204" pitchFamily="34" charset="0"/>
                <a:cs typeface="Arial" panose="020B0604020202020204" pitchFamily="34" charset="0"/>
              </a:rPr>
              <a:t>To convert undirected graph to equivalent directed graph, replace each edge in undirected</a:t>
            </a:r>
            <a:r>
              <a:rPr lang="en-US" sz="2400" spc="-60" dirty="0">
                <a:latin typeface="Calibri" panose="020F0502020204030204" pitchFamily="34" charset="0"/>
                <a:ea typeface="Arial" panose="020B0604020202020204" pitchFamily="34" charset="0"/>
                <a:cs typeface="Arial" panose="020B0604020202020204" pitchFamily="34" charset="0"/>
              </a:rPr>
              <a:t> </a:t>
            </a:r>
            <a:r>
              <a:rPr lang="en-US" sz="2400" dirty="0">
                <a:latin typeface="Calibri" panose="020F0502020204030204" pitchFamily="34" charset="0"/>
                <a:ea typeface="Arial" panose="020B0604020202020204" pitchFamily="34" charset="0"/>
                <a:cs typeface="Arial" panose="020B0604020202020204" pitchFamily="34" charset="0"/>
              </a:rPr>
              <a:t>graph</a:t>
            </a:r>
            <a:r>
              <a:rPr lang="en-US" sz="2400" spc="-60" dirty="0">
                <a:latin typeface="Calibri" panose="020F0502020204030204" pitchFamily="34" charset="0"/>
                <a:ea typeface="Arial" panose="020B0604020202020204" pitchFamily="34" charset="0"/>
                <a:cs typeface="Arial" panose="020B0604020202020204" pitchFamily="34" charset="0"/>
              </a:rPr>
              <a:t> </a:t>
            </a:r>
            <a:r>
              <a:rPr lang="en-US" sz="2400" dirty="0">
                <a:latin typeface="Calibri" panose="020F0502020204030204" pitchFamily="34" charset="0"/>
                <a:ea typeface="Arial" panose="020B0604020202020204" pitchFamily="34" charset="0"/>
                <a:cs typeface="Arial" panose="020B0604020202020204" pitchFamily="34" charset="0"/>
              </a:rPr>
              <a:t>with</a:t>
            </a:r>
            <a:r>
              <a:rPr lang="en-US" sz="2400" spc="-60" dirty="0">
                <a:latin typeface="Calibri" panose="020F0502020204030204" pitchFamily="34" charset="0"/>
                <a:ea typeface="Arial" panose="020B0604020202020204" pitchFamily="34" charset="0"/>
                <a:cs typeface="Arial" panose="020B0604020202020204" pitchFamily="34" charset="0"/>
              </a:rPr>
              <a:t> </a:t>
            </a:r>
            <a:r>
              <a:rPr lang="en-US" sz="2400" dirty="0">
                <a:latin typeface="Calibri" panose="020F0502020204030204" pitchFamily="34" charset="0"/>
                <a:ea typeface="Arial" panose="020B0604020202020204" pitchFamily="34" charset="0"/>
                <a:cs typeface="Arial" panose="020B0604020202020204" pitchFamily="34" charset="0"/>
              </a:rPr>
              <a:t>a</a:t>
            </a:r>
            <a:r>
              <a:rPr lang="en-US" sz="2400" spc="-60" dirty="0">
                <a:latin typeface="Calibri" panose="020F0502020204030204" pitchFamily="34" charset="0"/>
                <a:ea typeface="Arial" panose="020B0604020202020204" pitchFamily="34" charset="0"/>
                <a:cs typeface="Arial" panose="020B0604020202020204" pitchFamily="34" charset="0"/>
              </a:rPr>
              <a:t> </a:t>
            </a:r>
            <a:r>
              <a:rPr lang="en-US" sz="2400" dirty="0">
                <a:latin typeface="Calibri" panose="020F0502020204030204" pitchFamily="34" charset="0"/>
                <a:ea typeface="Arial" panose="020B0604020202020204" pitchFamily="34" charset="0"/>
                <a:cs typeface="Arial" panose="020B0604020202020204" pitchFamily="34" charset="0"/>
              </a:rPr>
              <a:t>pair</a:t>
            </a:r>
            <a:r>
              <a:rPr lang="en-US" sz="2400" spc="-60" dirty="0">
                <a:latin typeface="Calibri" panose="020F0502020204030204" pitchFamily="34" charset="0"/>
                <a:ea typeface="Arial" panose="020B0604020202020204" pitchFamily="34" charset="0"/>
                <a:cs typeface="Arial" panose="020B0604020202020204" pitchFamily="34" charset="0"/>
              </a:rPr>
              <a:t> </a:t>
            </a:r>
            <a:r>
              <a:rPr lang="en-US" sz="2400" dirty="0">
                <a:latin typeface="Calibri" panose="020F0502020204030204" pitchFamily="34" charset="0"/>
                <a:ea typeface="Arial" panose="020B0604020202020204" pitchFamily="34" charset="0"/>
                <a:cs typeface="Arial" panose="020B0604020202020204" pitchFamily="34" charset="0"/>
              </a:rPr>
              <a:t>of</a:t>
            </a:r>
            <a:r>
              <a:rPr lang="en-US" sz="2400" spc="-60" dirty="0">
                <a:latin typeface="Calibri" panose="020F0502020204030204" pitchFamily="34" charset="0"/>
                <a:ea typeface="Arial" panose="020B0604020202020204" pitchFamily="34" charset="0"/>
                <a:cs typeface="Arial" panose="020B0604020202020204" pitchFamily="34" charset="0"/>
              </a:rPr>
              <a:t> </a:t>
            </a:r>
            <a:r>
              <a:rPr lang="en-US" sz="2400" dirty="0">
                <a:latin typeface="Calibri" panose="020F0502020204030204" pitchFamily="34" charset="0"/>
                <a:ea typeface="Arial" panose="020B0604020202020204" pitchFamily="34" charset="0"/>
                <a:cs typeface="Arial" panose="020B0604020202020204" pitchFamily="34" charset="0"/>
              </a:rPr>
              <a:t>edges</a:t>
            </a:r>
            <a:r>
              <a:rPr lang="en-US" sz="2400" spc="-60" dirty="0">
                <a:latin typeface="Calibri" panose="020F0502020204030204" pitchFamily="34" charset="0"/>
                <a:ea typeface="Arial" panose="020B0604020202020204" pitchFamily="34" charset="0"/>
                <a:cs typeface="Arial" panose="020B0604020202020204" pitchFamily="34" charset="0"/>
              </a:rPr>
              <a:t> </a:t>
            </a:r>
            <a:r>
              <a:rPr lang="en-US" sz="2400" dirty="0">
                <a:latin typeface="Calibri" panose="020F0502020204030204" pitchFamily="34" charset="0"/>
                <a:ea typeface="Arial" panose="020B0604020202020204" pitchFamily="34" charset="0"/>
                <a:cs typeface="Arial" panose="020B0604020202020204" pitchFamily="34" charset="0"/>
              </a:rPr>
              <a:t>pointing in opposite directions</a:t>
            </a:r>
            <a:endParaRPr lang="en-US" sz="2400" dirty="0">
              <a:latin typeface="Arial" panose="020B0604020202020204" pitchFamily="34" charset="0"/>
              <a:ea typeface="Arial" panose="020B0604020202020204" pitchFamily="34" charset="0"/>
            </a:endParaRPr>
          </a:p>
          <a:p>
            <a:endParaRPr lang="en-US" dirty="0"/>
          </a:p>
          <a:p>
            <a:endParaRPr lang="en-US" dirty="0"/>
          </a:p>
          <a:p>
            <a:endParaRPr lang="en-US" sz="2800" dirty="0">
              <a:effectLst/>
              <a:latin typeface="Arial" panose="020B0604020202020204" pitchFamily="34" charset="0"/>
              <a:ea typeface="Arial" panose="020B0604020202020204" pitchFamily="34" charset="0"/>
            </a:endParaRPr>
          </a:p>
          <a:p>
            <a:endParaRPr lang="en-US" dirty="0"/>
          </a:p>
        </p:txBody>
      </p:sp>
      <p:pic>
        <p:nvPicPr>
          <p:cNvPr id="4" name="Picture 4"/>
          <p:cNvPicPr>
            <a:picLocks noChangeAspect="1"/>
          </p:cNvPicPr>
          <p:nvPr/>
        </p:nvPicPr>
        <p:blipFill rotWithShape="1">
          <a:blip r:embed="rId2">
            <a:extLst>
              <a:ext uri="{28A0092B-C50C-407E-A947-70E740481C1C}">
                <a14:useLocalDpi xmlns:a14="http://schemas.microsoft.com/office/drawing/2010/main" val="0"/>
              </a:ext>
            </a:extLst>
          </a:blip>
          <a:srcRect l="16205" r="16820" b="21718"/>
          <a:stretch/>
        </p:blipFill>
        <p:spPr bwMode="auto">
          <a:xfrm>
            <a:off x="3726800" y="4315880"/>
            <a:ext cx="2701622" cy="1726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12671"/>
          <a:stretch/>
        </p:blipFill>
        <p:spPr bwMode="auto">
          <a:xfrm>
            <a:off x="6239829" y="4001293"/>
            <a:ext cx="3542123" cy="262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AB7D9D11-49AD-8311-A9A8-91B9C3AE3E41}"/>
              </a:ext>
            </a:extLst>
          </p:cNvPr>
          <p:cNvPicPr>
            <a:picLocks noChangeAspect="1"/>
          </p:cNvPicPr>
          <p:nvPr/>
        </p:nvPicPr>
        <p:blipFill rotWithShape="1">
          <a:blip r:embed="rId4"/>
          <a:srcRect l="13399" t="6883" r="45082" b="11572"/>
          <a:stretch/>
        </p:blipFill>
        <p:spPr>
          <a:xfrm>
            <a:off x="838200" y="4315880"/>
            <a:ext cx="2412350" cy="1592273"/>
          </a:xfrm>
          <a:prstGeom prst="rect">
            <a:avLst/>
          </a:prstGeom>
        </p:spPr>
      </p:pic>
    </p:spTree>
    <p:extLst>
      <p:ext uri="{BB962C8B-B14F-4D97-AF65-F5344CB8AC3E}">
        <p14:creationId xmlns:p14="http://schemas.microsoft.com/office/powerpoint/2010/main" val="231050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475B-1DAD-BF05-0856-F630E5E660DB}"/>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BA5798D0-597F-A27A-B94F-68286ABD446E}"/>
              </a:ext>
            </a:extLst>
          </p:cNvPr>
          <p:cNvSpPr>
            <a:spLocks noGrp="1"/>
          </p:cNvSpPr>
          <p:nvPr>
            <p:ph idx="1"/>
          </p:nvPr>
        </p:nvSpPr>
        <p:spPr/>
        <p:txBody>
          <a:bodyPr/>
          <a:lstStyle/>
          <a:p>
            <a:r>
              <a:rPr lang="en-US" sz="2800" dirty="0">
                <a:effectLst/>
                <a:latin typeface="Calibri" panose="020F0502020204030204" pitchFamily="34" charset="0"/>
                <a:ea typeface="Arial" panose="020B0604020202020204" pitchFamily="34" charset="0"/>
                <a:cs typeface="Arial" panose="020B0604020202020204" pitchFamily="34" charset="0"/>
              </a:rPr>
              <a:t>A</a:t>
            </a:r>
            <a:r>
              <a:rPr lang="en-US" sz="2800" spc="-25" dirty="0">
                <a:effectLst/>
                <a:latin typeface="Calibri" panose="020F0502020204030204" pitchFamily="34" charset="0"/>
                <a:ea typeface="Arial" panose="020B0604020202020204" pitchFamily="34" charset="0"/>
                <a:cs typeface="Arial" panose="020B0604020202020204" pitchFamily="34" charset="0"/>
              </a:rPr>
              <a:t> </a:t>
            </a:r>
            <a:r>
              <a:rPr lang="en-US" sz="2800" dirty="0">
                <a:effectLst/>
                <a:latin typeface="Calibri" panose="020F0502020204030204" pitchFamily="34" charset="0"/>
                <a:ea typeface="Arial" panose="020B0604020202020204" pitchFamily="34" charset="0"/>
                <a:cs typeface="Arial" panose="020B0604020202020204" pitchFamily="34" charset="0"/>
              </a:rPr>
              <a:t>special case of digraph that</a:t>
            </a:r>
            <a:r>
              <a:rPr lang="en-US" sz="2800" spc="-5" dirty="0">
                <a:effectLst/>
                <a:latin typeface="Calibri" panose="020F0502020204030204" pitchFamily="34" charset="0"/>
                <a:ea typeface="Arial" panose="020B0604020202020204" pitchFamily="34" charset="0"/>
                <a:cs typeface="Arial" panose="020B0604020202020204" pitchFamily="34" charset="0"/>
              </a:rPr>
              <a:t> </a:t>
            </a:r>
            <a:r>
              <a:rPr lang="en-US" sz="2800" dirty="0">
                <a:effectLst/>
                <a:latin typeface="Calibri" panose="020F0502020204030204" pitchFamily="34" charset="0"/>
                <a:ea typeface="Arial" panose="020B0604020202020204" pitchFamily="34" charset="0"/>
                <a:cs typeface="Arial" panose="020B0604020202020204" pitchFamily="34" charset="0"/>
              </a:rPr>
              <a:t>contains no cycles is</a:t>
            </a:r>
            <a:r>
              <a:rPr lang="en-US" sz="2800" spc="200" dirty="0">
                <a:effectLst/>
                <a:latin typeface="Calibri" panose="020F0502020204030204" pitchFamily="34" charset="0"/>
                <a:ea typeface="Arial" panose="020B0604020202020204" pitchFamily="34" charset="0"/>
                <a:cs typeface="Arial" panose="020B0604020202020204" pitchFamily="34" charset="0"/>
              </a:rPr>
              <a:t> </a:t>
            </a:r>
            <a:r>
              <a:rPr lang="en-US" sz="2800" dirty="0">
                <a:effectLst/>
                <a:latin typeface="Calibri" panose="020F0502020204030204" pitchFamily="34" charset="0"/>
                <a:ea typeface="Arial" panose="020B0604020202020204" pitchFamily="34" charset="0"/>
                <a:cs typeface="Arial" panose="020B0604020202020204" pitchFamily="34" charset="0"/>
              </a:rPr>
              <a:t>known as a </a:t>
            </a:r>
            <a:r>
              <a:rPr lang="en-US" sz="2800" b="1" dirty="0">
                <a:effectLst/>
                <a:latin typeface="Calibri" panose="020F0502020204030204" pitchFamily="34" charset="0"/>
                <a:ea typeface="Arial" panose="020B0604020202020204" pitchFamily="34" charset="0"/>
                <a:cs typeface="Arial" panose="020B0604020202020204" pitchFamily="34" charset="0"/>
              </a:rPr>
              <a:t>directed acyclic graph</a:t>
            </a:r>
            <a:r>
              <a:rPr lang="en-US" sz="2800" dirty="0">
                <a:effectLst/>
                <a:latin typeface="Calibri" panose="020F0502020204030204" pitchFamily="34" charset="0"/>
                <a:ea typeface="Arial" panose="020B0604020202020204" pitchFamily="34" charset="0"/>
                <a:cs typeface="Arial" panose="020B0604020202020204" pitchFamily="34" charset="0"/>
              </a:rPr>
              <a:t>, or </a:t>
            </a:r>
            <a:r>
              <a:rPr lang="en-US" sz="2800" b="1" dirty="0">
                <a:effectLst/>
                <a:latin typeface="Calibri" panose="020F0502020204030204" pitchFamily="34" charset="0"/>
                <a:ea typeface="Arial" panose="020B0604020202020204" pitchFamily="34" charset="0"/>
                <a:cs typeface="Arial" panose="020B0604020202020204" pitchFamily="34" charset="0"/>
              </a:rPr>
              <a:t>DAG</a:t>
            </a:r>
            <a:endParaRPr lang="en-US" sz="2800" dirty="0">
              <a:effectLst/>
              <a:latin typeface="Arial" panose="020B0604020202020204" pitchFamily="34" charset="0"/>
              <a:ea typeface="Arial" panose="020B0604020202020204" pitchFamily="34" charset="0"/>
            </a:endParaRPr>
          </a:p>
          <a:p>
            <a:endParaRPr lang="en-US" dirty="0"/>
          </a:p>
        </p:txBody>
      </p:sp>
      <p:pic>
        <p:nvPicPr>
          <p:cNvPr id="1026" name="Picture 2" descr="https://media.geeksforgeeks.org/wp-content/uploads/20210618181920/dag6-660x478.JPG"/>
          <p:cNvPicPr>
            <a:picLocks noChangeAspect="1" noChangeArrowheads="1"/>
          </p:cNvPicPr>
          <p:nvPr/>
        </p:nvPicPr>
        <p:blipFill rotWithShape="1">
          <a:blip r:embed="rId2">
            <a:extLst>
              <a:ext uri="{28A0092B-C50C-407E-A947-70E740481C1C}">
                <a14:useLocalDpi xmlns:a14="http://schemas.microsoft.com/office/drawing/2010/main" val="0"/>
              </a:ext>
            </a:extLst>
          </a:blip>
          <a:srcRect r="3012" b="9106"/>
          <a:stretch/>
        </p:blipFill>
        <p:spPr bwMode="auto">
          <a:xfrm>
            <a:off x="3078996" y="2814426"/>
            <a:ext cx="5346587" cy="3628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441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Applications – Example - Roadmap</a:t>
            </a:r>
          </a:p>
        </p:txBody>
      </p:sp>
      <p:pic>
        <p:nvPicPr>
          <p:cNvPr id="4" name="Picture 3"/>
          <p:cNvPicPr>
            <a:picLocks noChangeAspect="1"/>
          </p:cNvPicPr>
          <p:nvPr/>
        </p:nvPicPr>
        <p:blipFill>
          <a:blip r:embed="rId2"/>
          <a:stretch>
            <a:fillRect/>
          </a:stretch>
        </p:blipFill>
        <p:spPr>
          <a:xfrm>
            <a:off x="748598" y="1598096"/>
            <a:ext cx="4503886" cy="3568902"/>
          </a:xfrm>
          <a:prstGeom prst="rect">
            <a:avLst/>
          </a:prstGeom>
        </p:spPr>
      </p:pic>
      <p:pic>
        <p:nvPicPr>
          <p:cNvPr id="5" name="Picture 4"/>
          <p:cNvPicPr>
            <a:picLocks noChangeAspect="1"/>
          </p:cNvPicPr>
          <p:nvPr/>
        </p:nvPicPr>
        <p:blipFill>
          <a:blip r:embed="rId3"/>
          <a:stretch>
            <a:fillRect/>
          </a:stretch>
        </p:blipFill>
        <p:spPr>
          <a:xfrm>
            <a:off x="5814680" y="1598096"/>
            <a:ext cx="4553010" cy="3133392"/>
          </a:xfrm>
          <a:prstGeom prst="rect">
            <a:avLst/>
          </a:prstGeom>
        </p:spPr>
      </p:pic>
    </p:spTree>
    <p:extLst>
      <p:ext uri="{BB962C8B-B14F-4D97-AF65-F5344CB8AC3E}">
        <p14:creationId xmlns:p14="http://schemas.microsoft.com/office/powerpoint/2010/main" val="1977134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Applications – Example – Web Links</a:t>
            </a:r>
          </a:p>
        </p:txBody>
      </p:sp>
      <p:pic>
        <p:nvPicPr>
          <p:cNvPr id="6146" name="Picture 2" descr="Web structure mining as a graph.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966" y="2376377"/>
            <a:ext cx="454342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541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3694</TotalTime>
  <Words>1747</Words>
  <Application>Microsoft Office PowerPoint</Application>
  <PresentationFormat>Widescreen</PresentationFormat>
  <Paragraphs>147</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Tahoma</vt:lpstr>
      <vt:lpstr>ヒラギノ角ゴ Pro W3</vt:lpstr>
      <vt:lpstr>Office Theme</vt:lpstr>
      <vt:lpstr>Graphs</vt:lpstr>
      <vt:lpstr>Introduction</vt:lpstr>
      <vt:lpstr>Terminology</vt:lpstr>
      <vt:lpstr>Terminology</vt:lpstr>
      <vt:lpstr>Terminology</vt:lpstr>
      <vt:lpstr>Graph Terminology</vt:lpstr>
      <vt:lpstr>Terminology</vt:lpstr>
      <vt:lpstr>Graph Applications – Example - Roadmap</vt:lpstr>
      <vt:lpstr>Graph Applications – Example – Web Links</vt:lpstr>
      <vt:lpstr>Graph Applications</vt:lpstr>
      <vt:lpstr>Representing Graphs</vt:lpstr>
      <vt:lpstr>Adjacency Matrix</vt:lpstr>
      <vt:lpstr>Adjacency Matrix – A Directed Graph</vt:lpstr>
      <vt:lpstr>Adjacency Matrix - An Undirected Graph</vt:lpstr>
      <vt:lpstr>Adjacency List</vt:lpstr>
      <vt:lpstr>Adjacency List – Directed Graph</vt:lpstr>
      <vt:lpstr>Graph Traversals</vt:lpstr>
      <vt:lpstr>Graph Traversal</vt:lpstr>
      <vt:lpstr>Depth First Search</vt:lpstr>
      <vt:lpstr>Depth First Search</vt:lpstr>
      <vt:lpstr>Depth First Search</vt:lpstr>
      <vt:lpstr>Depth First Search</vt:lpstr>
      <vt:lpstr>Depth Fist Search</vt:lpstr>
      <vt:lpstr>DFS Algorithm</vt:lpstr>
      <vt:lpstr>DFS Java Code</vt:lpstr>
      <vt:lpstr>Breadth First Search</vt:lpstr>
      <vt:lpstr>BFS</vt:lpstr>
      <vt:lpstr>Breadth First Search</vt:lpstr>
      <vt:lpstr>Breadth First Search</vt:lpstr>
      <vt:lpstr>Comparison of BFS and DFS Algorithms</vt:lpstr>
      <vt:lpstr>Minimum Spanning Tree</vt:lpstr>
      <vt:lpstr>Topological Sort</vt:lpstr>
      <vt:lpstr>Example: Course Pre-requisites</vt:lpstr>
      <vt:lpstr>Topological Sort Example</vt:lpstr>
      <vt:lpstr>Developing Graph ADT</vt:lpstr>
      <vt:lpstr>Vertex Class</vt:lpstr>
      <vt:lpstr>Graph Class</vt:lpstr>
      <vt:lpstr>Graph Class</vt:lpstr>
      <vt:lpstr>Graph Class</vt:lpstr>
      <vt:lpstr>Example: Graph Creation</vt:lpstr>
      <vt:lpstr>Summary</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User</dc:creator>
  <cp:lastModifiedBy>Kennedy Kibet Ronoh</cp:lastModifiedBy>
  <cp:revision>17</cp:revision>
  <cp:lastPrinted>2022-07-04T10:37:37Z</cp:lastPrinted>
  <dcterms:created xsi:type="dcterms:W3CDTF">2022-07-02T06:00:51Z</dcterms:created>
  <dcterms:modified xsi:type="dcterms:W3CDTF">2022-07-07T12:44:53Z</dcterms:modified>
</cp:coreProperties>
</file>