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7"/>
  </p:notesMasterIdLst>
  <p:sldIdLst>
    <p:sldId id="256" r:id="rId2"/>
    <p:sldId id="259" r:id="rId3"/>
    <p:sldId id="262" r:id="rId4"/>
    <p:sldId id="277" r:id="rId5"/>
    <p:sldId id="284" r:id="rId6"/>
    <p:sldId id="285" r:id="rId7"/>
    <p:sldId id="287" r:id="rId8"/>
    <p:sldId id="294" r:id="rId9"/>
    <p:sldId id="293" r:id="rId10"/>
    <p:sldId id="278" r:id="rId11"/>
    <p:sldId id="296" r:id="rId12"/>
    <p:sldId id="297" r:id="rId13"/>
    <p:sldId id="305" r:id="rId14"/>
    <p:sldId id="304" r:id="rId15"/>
    <p:sldId id="306" r:id="rId16"/>
    <p:sldId id="279" r:id="rId17"/>
    <p:sldId id="267" r:id="rId18"/>
    <p:sldId id="311" r:id="rId19"/>
    <p:sldId id="314" r:id="rId20"/>
    <p:sldId id="310" r:id="rId21"/>
    <p:sldId id="309" r:id="rId22"/>
    <p:sldId id="308" r:id="rId23"/>
    <p:sldId id="280" r:id="rId24"/>
    <p:sldId id="319" r:id="rId25"/>
    <p:sldId id="315" r:id="rId26"/>
    <p:sldId id="316" r:id="rId27"/>
    <p:sldId id="283" r:id="rId28"/>
    <p:sldId id="317" r:id="rId29"/>
    <p:sldId id="281" r:id="rId30"/>
    <p:sldId id="318" r:id="rId31"/>
    <p:sldId id="282" r:id="rId32"/>
    <p:sldId id="269" r:id="rId33"/>
    <p:sldId id="275" r:id="rId34"/>
    <p:sldId id="276" r:id="rId35"/>
    <p:sldId id="27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0" d="100"/>
          <a:sy n="60" d="100"/>
        </p:scale>
        <p:origin x="-2244" y="-6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60685C-7729-4F71-928E-BA968E8E014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D3F272-2CAA-4ADE-8207-BC28B799C8E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016165c4b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016165c4b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9016165c4b_2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9016165c4b_2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4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3" y="1449304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3" y="1396721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3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1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xmlns="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42647" y="339511"/>
            <a:ext cx="8679899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xmlns="" val="4064022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4" y="69756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1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9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1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3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7" y="2341476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7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1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9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10" y="4650475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1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9" y="66676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9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1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  <p:sldLayoutId id="2147483936" r:id="rId12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/>
              <a:t>Presented by,</a:t>
            </a:r>
            <a:br>
              <a:rPr lang="en-US" dirty="0" smtClean="0"/>
            </a:br>
            <a:r>
              <a:rPr lang="en-US" dirty="0" smtClean="0"/>
              <a:t>Rose Mary Thomas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Training Presentation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Typescript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/>
          <p:nvPr/>
        </p:nvGrpSpPr>
        <p:grpSpPr>
          <a:xfrm>
            <a:off x="152401" y="1355041"/>
            <a:ext cx="8763000" cy="4674392"/>
            <a:chOff x="648722" y="1095376"/>
            <a:chExt cx="10836250" cy="4674392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678968" y="1130182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1478238"/>
              <a:ext cx="1475758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2410159"/>
              <a:ext cx="1475758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4184972" y="3397768"/>
              <a:ext cx="1475758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4385377"/>
              <a:ext cx="1475758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5317296"/>
              <a:ext cx="1475758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4825395" y="109537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5521507" y="202729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786030" y="300968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5521507" y="400251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04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825395" y="4934434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05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6148007" y="109537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Superset of JavaScript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Adds static typing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dirty="0" smtClean="0"/>
                <a:t>Helps catch errors early</a:t>
              </a: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844119" y="202729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endParaRPr lang="en-US" b="1" dirty="0" smtClean="0"/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08641" y="300968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2000" b="1" dirty="0" err="1" smtClean="0"/>
                <a:t>TypeScript</a:t>
              </a:r>
              <a:r>
                <a:rPr lang="en-US" sz="2000" b="1" dirty="0" smtClean="0"/>
                <a:t> &amp; JavaScript Interoperability</a:t>
              </a:r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6148007" y="4934434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endParaRPr lang="en-US" b="1" dirty="0" smtClean="0"/>
            </a:p>
          </p:txBody>
        </p:sp>
      </p:grpSp>
      <p:sp>
        <p:nvSpPr>
          <p:cNvPr id="27" name="사각형: 둥근 모서리 40">
            <a:extLst>
              <a:ext uri="{FF2B5EF4-FFF2-40B4-BE49-F238E27FC236}">
                <a16:creationId xmlns:a16="http://schemas.microsoft.com/office/drawing/2014/main" xmlns="" id="{432754DF-D015-4B2B-9BBD-0BFA0829D8B2}"/>
              </a:ext>
            </a:extLst>
          </p:cNvPr>
          <p:cNvSpPr/>
          <p:nvPr/>
        </p:nvSpPr>
        <p:spPr>
          <a:xfrm>
            <a:off x="5334001" y="4267201"/>
            <a:ext cx="3326809" cy="835334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38100" cap="flat">
            <a:noFill/>
            <a:prstDash val="solid"/>
            <a:miter/>
          </a:ln>
        </p:spPr>
        <p:txBody>
          <a:bodyPr lIns="180000" rIns="180000" rtlCol="0" anchor="ctr"/>
          <a:lstStyle/>
          <a:p>
            <a:pPr marL="0" lvl="2">
              <a:buFont typeface="Arial" pitchFamily="34" charset="0"/>
              <a:buChar char="•"/>
            </a:pPr>
            <a:r>
              <a:rPr lang="en-US" sz="1600" dirty="0" err="1" smtClean="0"/>
              <a:t>TypeScript</a:t>
            </a:r>
            <a:r>
              <a:rPr lang="en-US" sz="1600" dirty="0" smtClean="0"/>
              <a:t> </a:t>
            </a:r>
            <a:r>
              <a:rPr lang="en-US" sz="1600" dirty="0" smtClean="0"/>
              <a:t>compiles to </a:t>
            </a:r>
            <a:r>
              <a:rPr lang="en-US" sz="1600" dirty="0" smtClean="0"/>
              <a:t>JavaScript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Can use .</a:t>
            </a:r>
            <a:r>
              <a:rPr lang="en-US" sz="1600" dirty="0" err="1" smtClean="0"/>
              <a:t>js</a:t>
            </a:r>
            <a:r>
              <a:rPr lang="en-US" sz="1600" dirty="0" smtClean="0"/>
              <a:t> libraries inside .</a:t>
            </a:r>
            <a:r>
              <a:rPr lang="en-US" sz="1600" dirty="0" err="1" smtClean="0"/>
              <a:t>ts</a:t>
            </a:r>
            <a:r>
              <a:rPr lang="en-US" sz="1600" dirty="0" smtClean="0"/>
              <a:t> code</a:t>
            </a:r>
          </a:p>
          <a:p>
            <a:pPr>
              <a:buFont typeface="Arial" pitchFamily="34" charset="0"/>
              <a:buChar char="•"/>
            </a:pPr>
            <a:r>
              <a:rPr lang="en-US" sz="1600" dirty="0" smtClean="0"/>
              <a:t>Helps teams gradually </a:t>
            </a:r>
            <a:r>
              <a:rPr lang="en-US" sz="1600" dirty="0" smtClean="0"/>
              <a:t>migrate</a:t>
            </a:r>
            <a:endParaRPr lang="en-US" altLang="ko-KR" sz="1100" dirty="0">
              <a:solidFill>
                <a:schemeClr val="tx1">
                  <a:lumMod val="95000"/>
                  <a:lumOff val="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5029200" y="5334001"/>
            <a:ext cx="2667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Object-Oriented </a:t>
            </a:r>
            <a:r>
              <a:rPr lang="en-US" dirty="0" err="1" smtClean="0"/>
              <a:t>TypeScript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5562602" y="2514600"/>
            <a:ext cx="2657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Advanced </a:t>
            </a:r>
            <a:r>
              <a:rPr lang="en-US" dirty="0" err="1" smtClean="0"/>
              <a:t>TypeScript</a:t>
            </a:r>
            <a:r>
              <a:rPr lang="en-US" dirty="0" smtClean="0"/>
              <a:t> Features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xmlns="" id="{5027BEFB-8A79-855D-742D-84EDA3025239}"/>
              </a:ext>
            </a:extLst>
          </p:cNvPr>
          <p:cNvGrpSpPr/>
          <p:nvPr/>
        </p:nvGrpSpPr>
        <p:grpSpPr>
          <a:xfrm>
            <a:off x="228601" y="1143000"/>
            <a:ext cx="8574281" cy="5252561"/>
            <a:chOff x="582622" y="1460235"/>
            <a:chExt cx="8328347" cy="501035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1D305874-4998-B916-D3D4-9992B6EE9C42}"/>
                </a:ext>
              </a:extLst>
            </p:cNvPr>
            <p:cNvSpPr/>
            <p:nvPr/>
          </p:nvSpPr>
          <p:spPr>
            <a:xfrm>
              <a:off x="582622" y="1678294"/>
              <a:ext cx="341209" cy="92330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E35CDF5F-E835-4D85-E25A-164A6C92C5D6}"/>
                </a:ext>
              </a:extLst>
            </p:cNvPr>
            <p:cNvSpPr/>
            <p:nvPr/>
          </p:nvSpPr>
          <p:spPr>
            <a:xfrm>
              <a:off x="6429758" y="1661529"/>
              <a:ext cx="341209" cy="9233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grpSp>
          <p:nvGrpSpPr>
            <p:cNvPr id="4" name="Group 37">
              <a:extLst>
                <a:ext uri="{FF2B5EF4-FFF2-40B4-BE49-F238E27FC236}">
                  <a16:creationId xmlns:a16="http://schemas.microsoft.com/office/drawing/2014/main" xmlns="" id="{CFD25908-2759-804D-3654-08ECCC4B12EC}"/>
                </a:ext>
              </a:extLst>
            </p:cNvPr>
            <p:cNvGrpSpPr/>
            <p:nvPr/>
          </p:nvGrpSpPr>
          <p:grpSpPr>
            <a:xfrm>
              <a:off x="656636" y="1460235"/>
              <a:ext cx="8254333" cy="4986249"/>
              <a:chOff x="656636" y="1460235"/>
              <a:chExt cx="8254333" cy="4986249"/>
            </a:xfrm>
          </p:grpSpPr>
          <p:grpSp>
            <p:nvGrpSpPr>
              <p:cNvPr id="6" name="Google Shape;834;p25">
                <a:extLst>
                  <a:ext uri="{FF2B5EF4-FFF2-40B4-BE49-F238E27FC236}">
                    <a16:creationId xmlns:a16="http://schemas.microsoft.com/office/drawing/2014/main" xmlns="" id="{E58689CA-0E69-E8F6-41D5-9DEB4F68393D}"/>
                  </a:ext>
                </a:extLst>
              </p:cNvPr>
              <p:cNvGrpSpPr/>
              <p:nvPr/>
            </p:nvGrpSpPr>
            <p:grpSpPr>
              <a:xfrm>
                <a:off x="656636" y="1460235"/>
                <a:ext cx="2481212" cy="4986249"/>
                <a:chOff x="741690" y="1214500"/>
                <a:chExt cx="1749600" cy="3516000"/>
              </a:xfrm>
            </p:grpSpPr>
            <p:sp>
              <p:nvSpPr>
                <p:cNvPr id="3" name="Google Shape;835;p25">
                  <a:extLst>
                    <a:ext uri="{FF2B5EF4-FFF2-40B4-BE49-F238E27FC236}">
                      <a16:creationId xmlns:a16="http://schemas.microsoft.com/office/drawing/2014/main" xmlns="" id="{637BD73E-2268-048A-8BEF-A172BB2F47F1}"/>
                    </a:ext>
                  </a:extLst>
                </p:cNvPr>
                <p:cNvSpPr/>
                <p:nvPr/>
              </p:nvSpPr>
              <p:spPr>
                <a:xfrm>
                  <a:off x="809799" y="1214500"/>
                  <a:ext cx="1654175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Lora" pitchFamily="2" charset="0"/>
                  </a:endParaRPr>
                </a:p>
              </p:txBody>
            </p:sp>
            <p:sp>
              <p:nvSpPr>
                <p:cNvPr id="7" name="Google Shape;841;p25">
                  <a:extLst>
                    <a:ext uri="{FF2B5EF4-FFF2-40B4-BE49-F238E27FC236}">
                      <a16:creationId xmlns:a16="http://schemas.microsoft.com/office/drawing/2014/main" xmlns="" id="{F861D418-825D-CA51-D18C-0856AC73DC53}"/>
                    </a:ext>
                  </a:extLst>
                </p:cNvPr>
                <p:cNvSpPr/>
                <p:nvPr/>
              </p:nvSpPr>
              <p:spPr>
                <a:xfrm>
                  <a:off x="741690" y="1522024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5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b="1" dirty="0" smtClean="0">
                      <a:solidFill>
                        <a:schemeClr val="bg1"/>
                      </a:solidFill>
                      <a:latin typeface="Lora" pitchFamily="2" charset="0"/>
                    </a:rPr>
                    <a:t>Union</a:t>
                  </a:r>
                  <a:r>
                    <a:rPr lang="en-US" sz="2400" b="1" dirty="0" smtClean="0"/>
                    <a:t> </a:t>
                  </a:r>
                  <a:endParaRPr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8" name="Google Shape;834;p25">
                <a:extLst>
                  <a:ext uri="{FF2B5EF4-FFF2-40B4-BE49-F238E27FC236}">
                    <a16:creationId xmlns:a16="http://schemas.microsoft.com/office/drawing/2014/main" xmlns="" id="{47ECE785-C8B5-6E74-1486-01BC230FB749}"/>
                  </a:ext>
                </a:extLst>
              </p:cNvPr>
              <p:cNvGrpSpPr/>
              <p:nvPr/>
            </p:nvGrpSpPr>
            <p:grpSpPr>
              <a:xfrm>
                <a:off x="3617211" y="1460235"/>
                <a:ext cx="2481212" cy="4986249"/>
                <a:chOff x="776401" y="1214500"/>
                <a:chExt cx="1749600" cy="3516000"/>
              </a:xfrm>
            </p:grpSpPr>
            <p:sp>
              <p:nvSpPr>
                <p:cNvPr id="12" name="Google Shape;835;p25">
                  <a:extLst>
                    <a:ext uri="{FF2B5EF4-FFF2-40B4-BE49-F238E27FC236}">
                      <a16:creationId xmlns:a16="http://schemas.microsoft.com/office/drawing/2014/main" xmlns="" id="{187392CF-CA02-192A-576E-7269988A74E0}"/>
                    </a:ext>
                  </a:extLst>
                </p:cNvPr>
                <p:cNvSpPr/>
                <p:nvPr/>
              </p:nvSpPr>
              <p:spPr>
                <a:xfrm>
                  <a:off x="809799" y="1214500"/>
                  <a:ext cx="1688886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36" name="Google Shape;841;p25">
                  <a:extLst>
                    <a:ext uri="{FF2B5EF4-FFF2-40B4-BE49-F238E27FC236}">
                      <a16:creationId xmlns:a16="http://schemas.microsoft.com/office/drawing/2014/main" xmlns="" id="{B31450F9-5B6D-7D88-4414-4DDE34C369DC}"/>
                    </a:ext>
                  </a:extLst>
                </p:cNvPr>
                <p:cNvSpPr/>
                <p:nvPr/>
              </p:nvSpPr>
              <p:spPr>
                <a:xfrm>
                  <a:off x="776401" y="1470770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3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b="1" dirty="0" smtClean="0">
                      <a:solidFill>
                        <a:schemeClr val="bg1"/>
                      </a:solidFill>
                      <a:latin typeface="Lora" pitchFamily="2" charset="0"/>
                    </a:rPr>
                    <a:t>Intersection</a:t>
                  </a:r>
                  <a:r>
                    <a:rPr lang="en-US" sz="2400" b="1" dirty="0" smtClean="0"/>
                    <a:t> </a:t>
                  </a:r>
                  <a:endParaRPr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9" name="Google Shape;834;p25">
                <a:extLst>
                  <a:ext uri="{FF2B5EF4-FFF2-40B4-BE49-F238E27FC236}">
                    <a16:creationId xmlns:a16="http://schemas.microsoft.com/office/drawing/2014/main" xmlns="" id="{9B48EE92-EBD0-CBBB-23EF-64FFFF1F944A}"/>
                  </a:ext>
                </a:extLst>
              </p:cNvPr>
              <p:cNvGrpSpPr/>
              <p:nvPr/>
            </p:nvGrpSpPr>
            <p:grpSpPr>
              <a:xfrm>
                <a:off x="6429757" y="1460235"/>
                <a:ext cx="2481212" cy="4986249"/>
                <a:chOff x="706730" y="1214500"/>
                <a:chExt cx="1749600" cy="3516000"/>
              </a:xfrm>
            </p:grpSpPr>
            <p:sp>
              <p:nvSpPr>
                <p:cNvPr id="21" name="Google Shape;835;p25">
                  <a:extLst>
                    <a:ext uri="{FF2B5EF4-FFF2-40B4-BE49-F238E27FC236}">
                      <a16:creationId xmlns:a16="http://schemas.microsoft.com/office/drawing/2014/main" xmlns="" id="{C9D2F8AF-86D7-62DC-5BA6-F5DC83D8A515}"/>
                    </a:ext>
                  </a:extLst>
                </p:cNvPr>
                <p:cNvSpPr/>
                <p:nvPr/>
              </p:nvSpPr>
              <p:spPr>
                <a:xfrm>
                  <a:off x="809800" y="1214500"/>
                  <a:ext cx="1619215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25" name="Google Shape;841;p25">
                  <a:extLst>
                    <a:ext uri="{FF2B5EF4-FFF2-40B4-BE49-F238E27FC236}">
                      <a16:creationId xmlns:a16="http://schemas.microsoft.com/office/drawing/2014/main" xmlns="" id="{F52E2E98-1C3C-7BC4-46EB-8AAA120DCA58}"/>
                    </a:ext>
                  </a:extLst>
                </p:cNvPr>
                <p:cNvSpPr/>
                <p:nvPr/>
              </p:nvSpPr>
              <p:spPr>
                <a:xfrm>
                  <a:off x="706730" y="1470770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b="1" dirty="0" smtClean="0">
                      <a:solidFill>
                        <a:schemeClr val="bg1"/>
                      </a:solidFill>
                      <a:latin typeface="Lora" pitchFamily="2" charset="0"/>
                    </a:rPr>
                    <a:t>Mapped</a:t>
                  </a:r>
                  <a:r>
                    <a:rPr lang="en-US" sz="2400" b="1" dirty="0" smtClean="0"/>
                    <a:t> </a:t>
                  </a:r>
                  <a:endParaRPr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BD4B8461-6BC1-973A-6121-3F596C491DA2}"/>
                </a:ext>
              </a:extLst>
            </p:cNvPr>
            <p:cNvSpPr/>
            <p:nvPr/>
          </p:nvSpPr>
          <p:spPr>
            <a:xfrm>
              <a:off x="6581679" y="2477844"/>
              <a:ext cx="2134404" cy="39927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Create new types by transforming properties of existing types</a:t>
              </a:r>
            </a:p>
            <a:p>
              <a:r>
                <a:rPr lang="en-US" sz="1400" dirty="0" smtClean="0"/>
                <a:t>Common for making properties </a:t>
              </a:r>
              <a:r>
                <a:rPr lang="en-US" sz="1400" dirty="0" err="1" smtClean="0"/>
                <a:t>readonly</a:t>
              </a:r>
              <a:r>
                <a:rPr lang="en-US" sz="1400" dirty="0" smtClean="0"/>
                <a:t>, optional, etc.</a:t>
              </a:r>
            </a:p>
            <a:p>
              <a:r>
                <a:rPr lang="en-US" sz="1400" dirty="0" smtClean="0"/>
                <a:t>type </a:t>
              </a:r>
              <a:r>
                <a:rPr lang="en-US" sz="1400" dirty="0" err="1" smtClean="0"/>
                <a:t>Readonly</a:t>
              </a:r>
              <a:r>
                <a:rPr lang="en-US" sz="1400" dirty="0" smtClean="0"/>
                <a:t>&lt;T&gt; = {</a:t>
              </a:r>
            </a:p>
            <a:p>
              <a:r>
                <a:rPr lang="en-US" sz="1400" dirty="0" smtClean="0"/>
                <a:t>  </a:t>
              </a:r>
              <a:r>
                <a:rPr lang="en-US" sz="1400" dirty="0" err="1" smtClean="0"/>
                <a:t>readonly</a:t>
              </a:r>
              <a:r>
                <a:rPr lang="en-US" sz="1400" dirty="0" smtClean="0"/>
                <a:t> [K in </a:t>
              </a:r>
              <a:r>
                <a:rPr lang="en-US" sz="1400" dirty="0" err="1" smtClean="0"/>
                <a:t>keyof</a:t>
              </a:r>
              <a:r>
                <a:rPr lang="en-US" sz="1400" dirty="0" smtClean="0"/>
                <a:t> T]: T[K];</a:t>
              </a:r>
            </a:p>
            <a:p>
              <a:r>
                <a:rPr lang="en-US" sz="1400" dirty="0" smtClean="0"/>
                <a:t>};</a:t>
              </a:r>
              <a:endParaRPr lang="en-US" sz="1400" dirty="0" smtClean="0"/>
            </a:p>
            <a:p>
              <a:r>
                <a:rPr lang="en-US" sz="1400" dirty="0" smtClean="0"/>
                <a:t>interface User {</a:t>
              </a:r>
            </a:p>
            <a:p>
              <a:r>
                <a:rPr lang="en-US" sz="1400" dirty="0" smtClean="0"/>
                <a:t>  name: string;</a:t>
              </a:r>
            </a:p>
            <a:p>
              <a:r>
                <a:rPr lang="en-US" sz="1400" dirty="0" smtClean="0"/>
                <a:t>  age: number;</a:t>
              </a:r>
            </a:p>
            <a:p>
              <a:r>
                <a:rPr lang="en-US" sz="1400" dirty="0" smtClean="0"/>
                <a:t>}</a:t>
              </a:r>
              <a:endParaRPr lang="en-US" sz="1400" dirty="0" smtClean="0"/>
            </a:p>
            <a:p>
              <a:r>
                <a:rPr lang="en-US" sz="1400" dirty="0" smtClean="0"/>
                <a:t>const </a:t>
              </a:r>
              <a:r>
                <a:rPr lang="en-US" sz="1400" dirty="0" err="1" smtClean="0"/>
                <a:t>readonlyUser</a:t>
              </a:r>
              <a:r>
                <a:rPr lang="en-US" sz="1400" dirty="0" smtClean="0"/>
                <a:t>: </a:t>
              </a:r>
              <a:r>
                <a:rPr lang="en-US" sz="1400" dirty="0" err="1" smtClean="0"/>
                <a:t>Readonly</a:t>
              </a:r>
              <a:r>
                <a:rPr lang="en-US" sz="1400" dirty="0" smtClean="0"/>
                <a:t>&lt;User&gt; = { name: "John", age: 30 };</a:t>
              </a:r>
            </a:p>
            <a:p>
              <a:r>
                <a:rPr lang="en-US" sz="1400" dirty="0" smtClean="0"/>
                <a:t>// </a:t>
              </a:r>
              <a:r>
                <a:rPr lang="en-US" sz="1400" dirty="0" err="1" smtClean="0"/>
                <a:t>readonlyUser.age</a:t>
              </a:r>
              <a:r>
                <a:rPr lang="en-US" sz="1400" dirty="0" smtClean="0"/>
                <a:t> = 31; ❌ Error: Cannot assign to 'age'</a:t>
              </a:r>
            </a:p>
            <a:p>
              <a:endParaRPr lang="en-US" sz="1400" dirty="0"/>
            </a:p>
          </p:txBody>
        </p:sp>
        <p:sp>
          <p:nvSpPr>
            <p:cNvPr id="38" name="Rectangle: Rounded Corners 39">
              <a:extLst>
                <a:ext uri="{FF2B5EF4-FFF2-40B4-BE49-F238E27FC236}">
                  <a16:creationId xmlns:a16="http://schemas.microsoft.com/office/drawing/2014/main" xmlns="" id="{90ACD414-60C4-A622-7CA7-A12C42383452}"/>
                </a:ext>
              </a:extLst>
            </p:cNvPr>
            <p:cNvSpPr/>
            <p:nvPr/>
          </p:nvSpPr>
          <p:spPr>
            <a:xfrm>
              <a:off x="3469182" y="1638887"/>
              <a:ext cx="341209" cy="92330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Advanced </a:t>
            </a:r>
            <a:r>
              <a:rPr lang="en-US" sz="4000" dirty="0" err="1" smtClean="0"/>
              <a:t>TypeScript</a:t>
            </a:r>
            <a:r>
              <a:rPr lang="en-US" sz="4000" dirty="0" smtClean="0"/>
              <a:t> Features</a:t>
            </a:r>
            <a:endParaRPr lang="en-US" sz="40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xmlns="" id="{E048FFF9-8472-A562-0742-B45B57D0BAD3}"/>
              </a:ext>
            </a:extLst>
          </p:cNvPr>
          <p:cNvSpPr/>
          <p:nvPr/>
        </p:nvSpPr>
        <p:spPr>
          <a:xfrm>
            <a:off x="404243" y="2286002"/>
            <a:ext cx="21974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 union type allows a value to be one of several types. It's useful when a variable could hold different types of values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function </a:t>
            </a:r>
            <a:r>
              <a:rPr lang="en-US" sz="1400" dirty="0" err="1" smtClean="0"/>
              <a:t>printId</a:t>
            </a:r>
            <a:r>
              <a:rPr lang="en-US" sz="1400" dirty="0" smtClean="0"/>
              <a:t>(id: number | string) {</a:t>
            </a:r>
          </a:p>
          <a:p>
            <a:r>
              <a:rPr lang="en-US" sz="1400" dirty="0" smtClean="0"/>
              <a:t>  console.log("ID: " + id);</a:t>
            </a:r>
          </a:p>
          <a:p>
            <a:r>
              <a:rPr lang="en-US" sz="1400" dirty="0" smtClean="0"/>
              <a:t>}</a:t>
            </a:r>
          </a:p>
          <a:p>
            <a:r>
              <a:rPr lang="en-US" sz="1400" dirty="0" smtClean="0"/>
              <a:t> </a:t>
            </a:r>
          </a:p>
          <a:p>
            <a:r>
              <a:rPr lang="en-US" sz="1400" dirty="0" err="1" smtClean="0"/>
              <a:t>printId</a:t>
            </a:r>
            <a:r>
              <a:rPr lang="en-US" sz="1400" dirty="0" smtClean="0"/>
              <a:t>(101);</a:t>
            </a:r>
          </a:p>
          <a:p>
            <a:r>
              <a:rPr lang="en-US" sz="1400" dirty="0" err="1" smtClean="0"/>
              <a:t>printId</a:t>
            </a:r>
            <a:r>
              <a:rPr lang="en-US" sz="1400" dirty="0" smtClean="0"/>
              <a:t>("A102</a:t>
            </a:r>
            <a:r>
              <a:rPr lang="en-US" sz="1400" dirty="0" smtClean="0"/>
              <a:t>");</a:t>
            </a:r>
            <a:endParaRPr lang="en-US" sz="1400" dirty="0" smtClean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xmlns="" id="{554FE737-6CE8-841A-174E-18F96242AA08}"/>
              </a:ext>
            </a:extLst>
          </p:cNvPr>
          <p:cNvSpPr/>
          <p:nvPr/>
        </p:nvSpPr>
        <p:spPr>
          <a:xfrm>
            <a:off x="3530374" y="2209801"/>
            <a:ext cx="194573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/>
              <a:t>An intersection type combines multiple types into one. It represents a type that satisfies all the combined types</a:t>
            </a:r>
            <a:r>
              <a:rPr lang="en-US" sz="1400" dirty="0" smtClean="0"/>
              <a:t>.</a:t>
            </a:r>
          </a:p>
          <a:p>
            <a:r>
              <a:rPr lang="en-US" sz="1400" dirty="0" smtClean="0"/>
              <a:t>type Admin = {</a:t>
            </a:r>
          </a:p>
          <a:p>
            <a:r>
              <a:rPr lang="en-US" sz="1400" dirty="0" smtClean="0"/>
              <a:t>  name: string;</a:t>
            </a:r>
          </a:p>
          <a:p>
            <a:r>
              <a:rPr lang="en-US" sz="1400" dirty="0" smtClean="0"/>
              <a:t>  privileges: string[];</a:t>
            </a:r>
          </a:p>
          <a:p>
            <a:r>
              <a:rPr lang="en-US" sz="1400" dirty="0" smtClean="0"/>
              <a:t>};</a:t>
            </a:r>
            <a:endParaRPr lang="en-US" sz="1400" dirty="0" smtClean="0"/>
          </a:p>
          <a:p>
            <a:r>
              <a:rPr lang="en-US" sz="1400" dirty="0" smtClean="0"/>
              <a:t>type Employee = {</a:t>
            </a:r>
          </a:p>
          <a:p>
            <a:r>
              <a:rPr lang="en-US" sz="1400" dirty="0" smtClean="0"/>
              <a:t>  name: string;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startDate</a:t>
            </a:r>
            <a:r>
              <a:rPr lang="en-US" sz="1400" dirty="0" smtClean="0"/>
              <a:t>: Date;</a:t>
            </a:r>
          </a:p>
          <a:p>
            <a:r>
              <a:rPr lang="en-US" sz="1400" dirty="0" smtClean="0"/>
              <a:t>};</a:t>
            </a:r>
            <a:endParaRPr lang="en-US" sz="1400" dirty="0" smtClean="0"/>
          </a:p>
          <a:p>
            <a:r>
              <a:rPr lang="en-US" sz="1400" dirty="0" smtClean="0"/>
              <a:t>type </a:t>
            </a:r>
            <a:r>
              <a:rPr lang="en-US" sz="1400" dirty="0" err="1" smtClean="0"/>
              <a:t>AdminEmployee</a:t>
            </a:r>
            <a:r>
              <a:rPr lang="en-US" sz="1400" dirty="0" smtClean="0"/>
              <a:t> = Admin &amp; Employee</a:t>
            </a:r>
            <a:r>
              <a:rPr lang="en-US" sz="1400" dirty="0" smtClean="0"/>
              <a:t>;</a:t>
            </a:r>
            <a:endParaRPr lang="en-US" sz="1400" dirty="0" smtClean="0"/>
          </a:p>
          <a:p>
            <a:r>
              <a:rPr lang="en-US" sz="1400" dirty="0" smtClean="0"/>
              <a:t>const user: </a:t>
            </a:r>
            <a:r>
              <a:rPr lang="en-US" sz="1400" dirty="0" err="1" smtClean="0"/>
              <a:t>AdminEmployee</a:t>
            </a:r>
            <a:r>
              <a:rPr lang="en-US" sz="1400" dirty="0" smtClean="0"/>
              <a:t> = {</a:t>
            </a:r>
          </a:p>
          <a:p>
            <a:r>
              <a:rPr lang="en-US" sz="1400" dirty="0" smtClean="0"/>
              <a:t>  name: "Rose",</a:t>
            </a:r>
          </a:p>
          <a:p>
            <a:r>
              <a:rPr lang="en-US" sz="1400" dirty="0" smtClean="0"/>
              <a:t>  privileges: ["edit", "delete"],</a:t>
            </a:r>
          </a:p>
          <a:p>
            <a:r>
              <a:rPr lang="en-US" sz="1400" dirty="0" smtClean="0"/>
              <a:t>  </a:t>
            </a:r>
            <a:r>
              <a:rPr lang="en-US" sz="1400" dirty="0" err="1" smtClean="0"/>
              <a:t>startDate</a:t>
            </a:r>
            <a:r>
              <a:rPr lang="en-US" sz="1400" dirty="0" smtClean="0"/>
              <a:t>: new Date()</a:t>
            </a:r>
          </a:p>
          <a:p>
            <a:r>
              <a:rPr lang="en-US" sz="1400" dirty="0" smtClean="0"/>
              <a:t>};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3821939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0">
            <a:extLst>
              <a:ext uri="{FF2B5EF4-FFF2-40B4-BE49-F238E27FC236}">
                <a16:creationId xmlns:a16="http://schemas.microsoft.com/office/drawing/2014/main" xmlns="" id="{5027BEFB-8A79-855D-742D-84EDA3025239}"/>
              </a:ext>
            </a:extLst>
          </p:cNvPr>
          <p:cNvGrpSpPr/>
          <p:nvPr/>
        </p:nvGrpSpPr>
        <p:grpSpPr>
          <a:xfrm>
            <a:off x="228601" y="1143000"/>
            <a:ext cx="8574281" cy="5227284"/>
            <a:chOff x="582622" y="1460235"/>
            <a:chExt cx="8328347" cy="4986249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xmlns="" id="{1D305874-4998-B916-D3D4-9992B6EE9C42}"/>
                </a:ext>
              </a:extLst>
            </p:cNvPr>
            <p:cNvSpPr/>
            <p:nvPr/>
          </p:nvSpPr>
          <p:spPr>
            <a:xfrm>
              <a:off x="582622" y="1678294"/>
              <a:ext cx="341209" cy="923306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E35CDF5F-E835-4D85-E25A-164A6C92C5D6}"/>
                </a:ext>
              </a:extLst>
            </p:cNvPr>
            <p:cNvSpPr/>
            <p:nvPr/>
          </p:nvSpPr>
          <p:spPr>
            <a:xfrm>
              <a:off x="6429758" y="1661529"/>
              <a:ext cx="341209" cy="923306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  <p:grpSp>
          <p:nvGrpSpPr>
            <p:cNvPr id="4" name="Group 37">
              <a:extLst>
                <a:ext uri="{FF2B5EF4-FFF2-40B4-BE49-F238E27FC236}">
                  <a16:creationId xmlns:a16="http://schemas.microsoft.com/office/drawing/2014/main" xmlns="" id="{CFD25908-2759-804D-3654-08ECCC4B12EC}"/>
                </a:ext>
              </a:extLst>
            </p:cNvPr>
            <p:cNvGrpSpPr/>
            <p:nvPr/>
          </p:nvGrpSpPr>
          <p:grpSpPr>
            <a:xfrm>
              <a:off x="656636" y="1460235"/>
              <a:ext cx="8254333" cy="4986249"/>
              <a:chOff x="656636" y="1460235"/>
              <a:chExt cx="8254333" cy="4986249"/>
            </a:xfrm>
          </p:grpSpPr>
          <p:grpSp>
            <p:nvGrpSpPr>
              <p:cNvPr id="5" name="Google Shape;834;p25">
                <a:extLst>
                  <a:ext uri="{FF2B5EF4-FFF2-40B4-BE49-F238E27FC236}">
                    <a16:creationId xmlns:a16="http://schemas.microsoft.com/office/drawing/2014/main" xmlns="" id="{E58689CA-0E69-E8F6-41D5-9DEB4F68393D}"/>
                  </a:ext>
                </a:extLst>
              </p:cNvPr>
              <p:cNvGrpSpPr/>
              <p:nvPr/>
            </p:nvGrpSpPr>
            <p:grpSpPr>
              <a:xfrm>
                <a:off x="656636" y="1460235"/>
                <a:ext cx="2481212" cy="4986249"/>
                <a:chOff x="741690" y="1214500"/>
                <a:chExt cx="1749600" cy="3516000"/>
              </a:xfrm>
            </p:grpSpPr>
            <p:sp>
              <p:nvSpPr>
                <p:cNvPr id="3" name="Google Shape;835;p25">
                  <a:extLst>
                    <a:ext uri="{FF2B5EF4-FFF2-40B4-BE49-F238E27FC236}">
                      <a16:creationId xmlns:a16="http://schemas.microsoft.com/office/drawing/2014/main" xmlns="" id="{637BD73E-2268-048A-8BEF-A172BB2F47F1}"/>
                    </a:ext>
                  </a:extLst>
                </p:cNvPr>
                <p:cNvSpPr/>
                <p:nvPr/>
              </p:nvSpPr>
              <p:spPr>
                <a:xfrm>
                  <a:off x="809799" y="1214500"/>
                  <a:ext cx="1654175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>
                    <a:latin typeface="Lora" pitchFamily="2" charset="0"/>
                  </a:endParaRPr>
                </a:p>
              </p:txBody>
            </p:sp>
            <p:sp>
              <p:nvSpPr>
                <p:cNvPr id="7" name="Google Shape;841;p25">
                  <a:extLst>
                    <a:ext uri="{FF2B5EF4-FFF2-40B4-BE49-F238E27FC236}">
                      <a16:creationId xmlns:a16="http://schemas.microsoft.com/office/drawing/2014/main" xmlns="" id="{F861D418-825D-CA51-D18C-0856AC73DC53}"/>
                    </a:ext>
                  </a:extLst>
                </p:cNvPr>
                <p:cNvSpPr/>
                <p:nvPr/>
              </p:nvSpPr>
              <p:spPr>
                <a:xfrm>
                  <a:off x="741690" y="1522024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5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b="1" dirty="0" smtClean="0">
                      <a:solidFill>
                        <a:schemeClr val="bg1"/>
                      </a:solidFill>
                      <a:latin typeface="Lora" pitchFamily="2" charset="0"/>
                    </a:rPr>
                    <a:t>Conditional</a:t>
                  </a:r>
                  <a:endParaRPr lang="en-US"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6" name="Google Shape;834;p25">
                <a:extLst>
                  <a:ext uri="{FF2B5EF4-FFF2-40B4-BE49-F238E27FC236}">
                    <a16:creationId xmlns:a16="http://schemas.microsoft.com/office/drawing/2014/main" xmlns="" id="{47ECE785-C8B5-6E74-1486-01BC230FB749}"/>
                  </a:ext>
                </a:extLst>
              </p:cNvPr>
              <p:cNvGrpSpPr/>
              <p:nvPr/>
            </p:nvGrpSpPr>
            <p:grpSpPr>
              <a:xfrm>
                <a:off x="3617211" y="1460235"/>
                <a:ext cx="2481212" cy="4986249"/>
                <a:chOff x="776401" y="1214500"/>
                <a:chExt cx="1749600" cy="3516000"/>
              </a:xfrm>
            </p:grpSpPr>
            <p:sp>
              <p:nvSpPr>
                <p:cNvPr id="12" name="Google Shape;835;p25">
                  <a:extLst>
                    <a:ext uri="{FF2B5EF4-FFF2-40B4-BE49-F238E27FC236}">
                      <a16:creationId xmlns:a16="http://schemas.microsoft.com/office/drawing/2014/main" xmlns="" id="{187392CF-CA02-192A-576E-7269988A74E0}"/>
                    </a:ext>
                  </a:extLst>
                </p:cNvPr>
                <p:cNvSpPr/>
                <p:nvPr/>
              </p:nvSpPr>
              <p:spPr>
                <a:xfrm>
                  <a:off x="809799" y="1214500"/>
                  <a:ext cx="1688886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36" name="Google Shape;841;p25">
                  <a:extLst>
                    <a:ext uri="{FF2B5EF4-FFF2-40B4-BE49-F238E27FC236}">
                      <a16:creationId xmlns:a16="http://schemas.microsoft.com/office/drawing/2014/main" xmlns="" id="{B31450F9-5B6D-7D88-4414-4DDE34C369DC}"/>
                    </a:ext>
                  </a:extLst>
                </p:cNvPr>
                <p:cNvSpPr/>
                <p:nvPr/>
              </p:nvSpPr>
              <p:spPr>
                <a:xfrm>
                  <a:off x="776401" y="1470770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3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dirty="0" smtClean="0"/>
                    <a:t>Literal</a:t>
                  </a:r>
                  <a:endParaRPr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  <p:grpSp>
            <p:nvGrpSpPr>
              <p:cNvPr id="8" name="Google Shape;834;p25">
                <a:extLst>
                  <a:ext uri="{FF2B5EF4-FFF2-40B4-BE49-F238E27FC236}">
                    <a16:creationId xmlns:a16="http://schemas.microsoft.com/office/drawing/2014/main" xmlns="" id="{9B48EE92-EBD0-CBBB-23EF-64FFFF1F944A}"/>
                  </a:ext>
                </a:extLst>
              </p:cNvPr>
              <p:cNvGrpSpPr/>
              <p:nvPr/>
            </p:nvGrpSpPr>
            <p:grpSpPr>
              <a:xfrm>
                <a:off x="6429757" y="1460235"/>
                <a:ext cx="2481212" cy="4986249"/>
                <a:chOff x="706730" y="1214500"/>
                <a:chExt cx="1749600" cy="3516000"/>
              </a:xfrm>
            </p:grpSpPr>
            <p:sp>
              <p:nvSpPr>
                <p:cNvPr id="21" name="Google Shape;835;p25">
                  <a:extLst>
                    <a:ext uri="{FF2B5EF4-FFF2-40B4-BE49-F238E27FC236}">
                      <a16:creationId xmlns:a16="http://schemas.microsoft.com/office/drawing/2014/main" xmlns="" id="{C9D2F8AF-86D7-62DC-5BA6-F5DC83D8A515}"/>
                    </a:ext>
                  </a:extLst>
                </p:cNvPr>
                <p:cNvSpPr/>
                <p:nvPr/>
              </p:nvSpPr>
              <p:spPr>
                <a:xfrm>
                  <a:off x="809800" y="1214500"/>
                  <a:ext cx="1619215" cy="3516000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2">
                    <a:lumMod val="90000"/>
                  </a:scheme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ora" pitchFamily="2" charset="0"/>
                  </a:endParaRPr>
                </a:p>
              </p:txBody>
            </p:sp>
            <p:sp>
              <p:nvSpPr>
                <p:cNvPr id="25" name="Google Shape;841;p25">
                  <a:extLst>
                    <a:ext uri="{FF2B5EF4-FFF2-40B4-BE49-F238E27FC236}">
                      <a16:creationId xmlns:a16="http://schemas.microsoft.com/office/drawing/2014/main" xmlns="" id="{F52E2E98-1C3C-7BC4-46EB-8AAA120DCA58}"/>
                    </a:ext>
                  </a:extLst>
                </p:cNvPr>
                <p:cNvSpPr/>
                <p:nvPr/>
              </p:nvSpPr>
              <p:spPr>
                <a:xfrm>
                  <a:off x="706730" y="1470770"/>
                  <a:ext cx="1749600" cy="422400"/>
                </a:xfrm>
                <a:prstGeom prst="homePlate">
                  <a:avLst>
                    <a:gd name="adj" fmla="val 50000"/>
                  </a:avLst>
                </a:prstGeom>
                <a:solidFill>
                  <a:schemeClr val="accent1"/>
                </a:solidFill>
                <a:ln w="38100" cap="flat" cmpd="sng">
                  <a:noFill/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algn="ctr"/>
                  <a:r>
                    <a:rPr lang="en-US" sz="2400" dirty="0" smtClean="0"/>
                    <a:t>Advanced Generics</a:t>
                  </a:r>
                  <a:endParaRPr sz="2400" b="1" dirty="0">
                    <a:solidFill>
                      <a:schemeClr val="bg1"/>
                    </a:solidFill>
                    <a:latin typeface="Lora" pitchFamily="2" charset="0"/>
                  </a:endParaRPr>
                </a:p>
              </p:txBody>
            </p:sp>
          </p:grp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xmlns="" id="{554FE737-6CE8-841A-174E-18F96242AA08}"/>
                </a:ext>
              </a:extLst>
            </p:cNvPr>
            <p:cNvSpPr/>
            <p:nvPr/>
          </p:nvSpPr>
          <p:spPr>
            <a:xfrm>
              <a:off x="3789692" y="2477845"/>
              <a:ext cx="1889925" cy="214316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Restrict variables to specific allowed string or number values </a:t>
              </a:r>
              <a:endParaRPr lang="en-US" sz="1400" dirty="0" smtClean="0"/>
            </a:p>
            <a:p>
              <a:endParaRPr lang="en-US" sz="1400" dirty="0" smtClean="0"/>
            </a:p>
            <a:p>
              <a:r>
                <a:rPr lang="en-US" sz="1400" dirty="0" smtClean="0"/>
                <a:t>let direction: "up" | "down" | "left" | "right";</a:t>
              </a:r>
            </a:p>
            <a:p>
              <a:r>
                <a:rPr lang="en-US" sz="1400" dirty="0" smtClean="0"/>
                <a:t>direction = "up";    // ✅</a:t>
              </a:r>
            </a:p>
            <a:p>
              <a:r>
                <a:rPr lang="en-US" sz="1400" dirty="0" smtClean="0"/>
                <a:t>direction = "back";  // ❌ Error</a:t>
              </a:r>
            </a:p>
            <a:p>
              <a:endParaRPr lang="en-US" sz="14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xmlns="" id="{E048FFF9-8472-A562-0742-B45B57D0BAD3}"/>
                </a:ext>
              </a:extLst>
            </p:cNvPr>
            <p:cNvSpPr/>
            <p:nvPr/>
          </p:nvSpPr>
          <p:spPr>
            <a:xfrm>
              <a:off x="753226" y="2550531"/>
              <a:ext cx="2134404" cy="25541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dirty="0" smtClean="0"/>
                <a:t>Apply types based on conditions (type logic)</a:t>
              </a:r>
            </a:p>
            <a:p>
              <a:r>
                <a:rPr lang="en-US" sz="1400" dirty="0" smtClean="0"/>
                <a:t>Works like ternary operator at the type level</a:t>
              </a:r>
            </a:p>
            <a:p>
              <a:endParaRPr lang="en-US" sz="1400" dirty="0" smtClean="0"/>
            </a:p>
            <a:p>
              <a:r>
                <a:rPr lang="en-US" sz="1400" dirty="0" smtClean="0"/>
                <a:t>type </a:t>
              </a:r>
              <a:r>
                <a:rPr lang="en-US" sz="1400" dirty="0" err="1" smtClean="0"/>
                <a:t>IsString</a:t>
              </a:r>
              <a:r>
                <a:rPr lang="en-US" sz="1400" dirty="0" smtClean="0"/>
                <a:t>&lt;T&gt; = T extends string ? "Yes" : "No";</a:t>
              </a:r>
            </a:p>
            <a:p>
              <a:endParaRPr lang="en-US" sz="1400" dirty="0" smtClean="0"/>
            </a:p>
            <a:p>
              <a:r>
                <a:rPr lang="en-US" sz="1400" dirty="0" smtClean="0"/>
                <a:t>type Test1 = </a:t>
              </a:r>
              <a:r>
                <a:rPr lang="en-US" sz="1400" dirty="0" err="1" smtClean="0"/>
                <a:t>IsString</a:t>
              </a:r>
              <a:r>
                <a:rPr lang="en-US" sz="1400" dirty="0" smtClean="0"/>
                <a:t>&lt;string&gt;;  // "Yes"</a:t>
              </a:r>
            </a:p>
            <a:p>
              <a:r>
                <a:rPr lang="en-US" sz="1400" dirty="0" smtClean="0"/>
                <a:t>type Test2 = </a:t>
              </a:r>
              <a:r>
                <a:rPr lang="en-US" sz="1400" dirty="0" err="1" smtClean="0"/>
                <a:t>IsString</a:t>
              </a:r>
              <a:r>
                <a:rPr lang="en-US" sz="1400" dirty="0" smtClean="0"/>
                <a:t>&lt;number&gt;;  // "No"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xmlns="" id="{BD4B8461-6BC1-973A-6121-3F596C491DA2}"/>
                </a:ext>
              </a:extLst>
            </p:cNvPr>
            <p:cNvSpPr/>
            <p:nvPr/>
          </p:nvSpPr>
          <p:spPr>
            <a:xfrm>
              <a:off x="6651801" y="2405158"/>
              <a:ext cx="2134404" cy="193765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Generic Functions</a:t>
              </a:r>
            </a:p>
            <a:p>
              <a:r>
                <a:rPr lang="en-US" sz="1400" dirty="0" smtClean="0"/>
                <a:t>Create flexible, reusable type-safe </a:t>
              </a:r>
              <a:r>
                <a:rPr lang="en-US" sz="1400" dirty="0" smtClean="0"/>
                <a:t>functions</a:t>
              </a:r>
            </a:p>
            <a:p>
              <a:r>
                <a:rPr lang="en-US" sz="1400" b="1" dirty="0" smtClean="0"/>
                <a:t>Generic Constraints</a:t>
              </a:r>
            </a:p>
            <a:p>
              <a:r>
                <a:rPr lang="en-US" sz="1400" dirty="0" smtClean="0"/>
                <a:t>Restrict generic types to those meeting specific conditions</a:t>
              </a:r>
            </a:p>
            <a:p>
              <a:endParaRPr lang="en-US" sz="1400" dirty="0" smtClean="0"/>
            </a:p>
            <a:p>
              <a:endParaRPr lang="en-US" sz="1400" dirty="0" smtClean="0"/>
            </a:p>
            <a:p>
              <a:endParaRPr lang="en-US" sz="1400" dirty="0"/>
            </a:p>
          </p:txBody>
        </p:sp>
        <p:sp>
          <p:nvSpPr>
            <p:cNvPr id="38" name="Rectangle: Rounded Corners 39">
              <a:extLst>
                <a:ext uri="{FF2B5EF4-FFF2-40B4-BE49-F238E27FC236}">
                  <a16:creationId xmlns:a16="http://schemas.microsoft.com/office/drawing/2014/main" xmlns="" id="{90ACD414-60C4-A622-7CA7-A12C42383452}"/>
                </a:ext>
              </a:extLst>
            </p:cNvPr>
            <p:cNvSpPr/>
            <p:nvPr/>
          </p:nvSpPr>
          <p:spPr>
            <a:xfrm>
              <a:off x="3469182" y="1638887"/>
              <a:ext cx="341209" cy="923306"/>
            </a:xfrm>
            <a:prstGeom prst="round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Lora" pitchFamily="2" charset="0"/>
              </a:endParaRPr>
            </a:p>
          </p:txBody>
        </p:sp>
      </p:grpSp>
      <p:sp>
        <p:nvSpPr>
          <p:cNvPr id="33" name="Title 1"/>
          <p:cNvSpPr txBox="1">
            <a:spLocks/>
          </p:cNvSpPr>
          <p:nvPr/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/>
          <a:lstStyle/>
          <a:p>
            <a:r>
              <a:rPr lang="en-US" sz="4000" dirty="0" smtClean="0"/>
              <a:t>Advanced </a:t>
            </a:r>
            <a:r>
              <a:rPr lang="en-US" sz="4000" dirty="0" err="1" smtClean="0"/>
              <a:t>TypeScript</a:t>
            </a:r>
            <a:r>
              <a:rPr lang="en-US" sz="4000" dirty="0" smtClean="0"/>
              <a:t> Features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xmlns="" val="3821939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534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b="1" dirty="0" smtClean="0"/>
              <a:t>Object-Oriented </a:t>
            </a:r>
            <a:r>
              <a:rPr lang="en-US" b="1" dirty="0" err="1" smtClean="0"/>
              <a:t>TypeScript</a:t>
            </a:r>
            <a:r>
              <a:rPr lang="en-US" b="1" dirty="0" smtClean="0"/>
              <a:t> (OOP)</a:t>
            </a:r>
            <a:endParaRPr/>
          </a:p>
        </p:txBody>
      </p:sp>
      <p:grpSp>
        <p:nvGrpSpPr>
          <p:cNvPr id="2" name="Google Shape;354;p22"/>
          <p:cNvGrpSpPr/>
          <p:nvPr/>
        </p:nvGrpSpPr>
        <p:grpSpPr>
          <a:xfrm>
            <a:off x="2215627" y="1219201"/>
            <a:ext cx="4712913" cy="1105122"/>
            <a:chOff x="3557650" y="1238091"/>
            <a:chExt cx="3507600" cy="416922"/>
          </a:xfrm>
        </p:grpSpPr>
        <p:sp>
          <p:nvSpPr>
            <p:cNvPr id="355" name="Google Shape;355;p22"/>
            <p:cNvSpPr/>
            <p:nvPr/>
          </p:nvSpPr>
          <p:spPr>
            <a:xfrm>
              <a:off x="3557650" y="1304913"/>
              <a:ext cx="3507600" cy="35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 txBox="1"/>
            <p:nvPr/>
          </p:nvSpPr>
          <p:spPr>
            <a:xfrm>
              <a:off x="4460707" y="1238091"/>
              <a:ext cx="1506255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b="1" dirty="0" smtClean="0"/>
                <a:t>Description</a:t>
              </a:r>
              <a:endParaRPr lang="en-US" sz="2400" b="1" dirty="0"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3" name="Google Shape;357;p22"/>
          <p:cNvGrpSpPr/>
          <p:nvPr/>
        </p:nvGrpSpPr>
        <p:grpSpPr>
          <a:xfrm>
            <a:off x="2" y="1324235"/>
            <a:ext cx="2910599" cy="1000570"/>
            <a:chOff x="1156557" y="1210604"/>
            <a:chExt cx="1529856" cy="384800"/>
          </a:xfrm>
        </p:grpSpPr>
        <p:sp>
          <p:nvSpPr>
            <p:cNvPr id="358" name="Google Shape;358;p22"/>
            <p:cNvSpPr/>
            <p:nvPr/>
          </p:nvSpPr>
          <p:spPr>
            <a:xfrm>
              <a:off x="1276713" y="1238104"/>
              <a:ext cx="1409700" cy="35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1156557" y="1210604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400" b="1" dirty="0" smtClean="0"/>
                <a:t>Feature</a:t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" name="Google Shape;360;p22"/>
          <p:cNvGrpSpPr/>
          <p:nvPr/>
        </p:nvGrpSpPr>
        <p:grpSpPr>
          <a:xfrm>
            <a:off x="6233433" y="1217937"/>
            <a:ext cx="2910569" cy="1109698"/>
            <a:chOff x="6457613" y="1170759"/>
            <a:chExt cx="1529857" cy="426769"/>
          </a:xfrm>
        </p:grpSpPr>
        <p:sp>
          <p:nvSpPr>
            <p:cNvPr id="361" name="Google Shape;361;p22"/>
            <p:cNvSpPr/>
            <p:nvPr/>
          </p:nvSpPr>
          <p:spPr>
            <a:xfrm>
              <a:off x="6457613" y="1240228"/>
              <a:ext cx="1409700" cy="35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6766770" y="1170759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b="1" dirty="0" smtClean="0"/>
                <a:t>Example</a:t>
              </a:r>
              <a:endParaRPr lang="en-US" sz="2400" b="1" dirty="0"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5" name="Google Shape;363;p22"/>
          <p:cNvGrpSpPr/>
          <p:nvPr/>
        </p:nvGrpSpPr>
        <p:grpSpPr>
          <a:xfrm>
            <a:off x="228600" y="2219718"/>
            <a:ext cx="8686800" cy="1356028"/>
            <a:chOff x="1276687" y="1664787"/>
            <a:chExt cx="6590600" cy="720117"/>
          </a:xfrm>
        </p:grpSpPr>
        <p:sp>
          <p:nvSpPr>
            <p:cNvPr id="364" name="Google Shape;364;p22"/>
            <p:cNvSpPr/>
            <p:nvPr/>
          </p:nvSpPr>
          <p:spPr>
            <a:xfrm>
              <a:off x="1276687" y="1673579"/>
              <a:ext cx="1409700" cy="70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 txBox="1"/>
            <p:nvPr/>
          </p:nvSpPr>
          <p:spPr>
            <a:xfrm>
              <a:off x="1469201" y="1831357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800" b="1" dirty="0" smtClean="0">
                  <a:solidFill>
                    <a:schemeClr val="bg1"/>
                  </a:solidFill>
                </a:rPr>
                <a:t>Class</a:t>
              </a:r>
              <a:endParaRPr sz="280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2784227" y="1664787"/>
              <a:ext cx="3575700" cy="70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7" name="Google Shape;367;p22"/>
            <p:cNvSpPr txBox="1"/>
            <p:nvPr/>
          </p:nvSpPr>
          <p:spPr>
            <a:xfrm>
              <a:off x="2964508" y="1763032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800" dirty="0" smtClean="0">
                  <a:solidFill>
                    <a:schemeClr val="bg1"/>
                  </a:solidFill>
                </a:rPr>
                <a:t>Blueprint for creating objects.</a:t>
              </a:r>
              <a:endParaRPr sz="280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457587" y="1675704"/>
              <a:ext cx="1409700" cy="70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372;p22"/>
          <p:cNvGrpSpPr/>
          <p:nvPr/>
        </p:nvGrpSpPr>
        <p:grpSpPr>
          <a:xfrm>
            <a:off x="228600" y="3268645"/>
            <a:ext cx="8686800" cy="1350333"/>
            <a:chOff x="1276687" y="2451484"/>
            <a:chExt cx="6590600" cy="717093"/>
          </a:xfrm>
        </p:grpSpPr>
        <p:sp>
          <p:nvSpPr>
            <p:cNvPr id="373" name="Google Shape;373;p22"/>
            <p:cNvSpPr/>
            <p:nvPr/>
          </p:nvSpPr>
          <p:spPr>
            <a:xfrm>
              <a:off x="1276687" y="2457252"/>
              <a:ext cx="1409700" cy="70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 txBox="1"/>
            <p:nvPr/>
          </p:nvSpPr>
          <p:spPr>
            <a:xfrm>
              <a:off x="1392312" y="2577106"/>
              <a:ext cx="1194981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400" b="1" dirty="0" smtClean="0">
                  <a:solidFill>
                    <a:schemeClr val="bg1"/>
                  </a:solidFill>
                </a:rPr>
                <a:t>Interface</a:t>
              </a:r>
              <a:endParaRPr sz="240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2784227" y="2451484"/>
              <a:ext cx="3575700" cy="7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2964508" y="2540783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800" dirty="0" smtClean="0">
                  <a:solidFill>
                    <a:schemeClr val="bg1"/>
                  </a:solidFill>
                </a:rPr>
                <a:t>Defines a contract for objects.</a:t>
              </a:r>
              <a:endParaRPr sz="280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457587" y="2459377"/>
              <a:ext cx="1409700" cy="70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7025281" y="2689448"/>
              <a:ext cx="274532" cy="274551"/>
            </a:xfrm>
            <a:custGeom>
              <a:avLst/>
              <a:gdLst/>
              <a:ahLst/>
              <a:cxnLst/>
              <a:rect l="l" t="t" r="r" b="b"/>
              <a:pathLst>
                <a:path w="6239" h="6093" extrusionOk="0">
                  <a:moveTo>
                    <a:pt x="763" y="1"/>
                  </a:moveTo>
                  <a:cubicBezTo>
                    <a:pt x="598" y="1"/>
                    <a:pt x="430" y="60"/>
                    <a:pt x="301" y="189"/>
                  </a:cubicBezTo>
                  <a:cubicBezTo>
                    <a:pt x="34" y="422"/>
                    <a:pt x="34" y="889"/>
                    <a:pt x="301" y="1156"/>
                  </a:cubicBezTo>
                  <a:lnTo>
                    <a:pt x="2169" y="3057"/>
                  </a:lnTo>
                  <a:lnTo>
                    <a:pt x="268" y="4925"/>
                  </a:lnTo>
                  <a:cubicBezTo>
                    <a:pt x="1" y="5192"/>
                    <a:pt x="1" y="5593"/>
                    <a:pt x="234" y="5859"/>
                  </a:cubicBezTo>
                  <a:cubicBezTo>
                    <a:pt x="376" y="6001"/>
                    <a:pt x="565" y="6077"/>
                    <a:pt x="751" y="6077"/>
                  </a:cubicBezTo>
                  <a:cubicBezTo>
                    <a:pt x="915" y="6077"/>
                    <a:pt x="1076" y="6018"/>
                    <a:pt x="1202" y="5893"/>
                  </a:cubicBezTo>
                  <a:lnTo>
                    <a:pt x="3103" y="3991"/>
                  </a:lnTo>
                  <a:lnTo>
                    <a:pt x="4971" y="5893"/>
                  </a:lnTo>
                  <a:cubicBezTo>
                    <a:pt x="5104" y="6026"/>
                    <a:pt x="5280" y="6093"/>
                    <a:pt x="5455" y="6093"/>
                  </a:cubicBezTo>
                  <a:cubicBezTo>
                    <a:pt x="5630" y="6093"/>
                    <a:pt x="5805" y="6026"/>
                    <a:pt x="5938" y="5893"/>
                  </a:cubicBezTo>
                  <a:cubicBezTo>
                    <a:pt x="6205" y="5626"/>
                    <a:pt x="6205" y="5192"/>
                    <a:pt x="5938" y="4959"/>
                  </a:cubicBezTo>
                  <a:lnTo>
                    <a:pt x="4070" y="3057"/>
                  </a:lnTo>
                  <a:lnTo>
                    <a:pt x="5972" y="1189"/>
                  </a:lnTo>
                  <a:cubicBezTo>
                    <a:pt x="6239" y="923"/>
                    <a:pt x="6239" y="489"/>
                    <a:pt x="5972" y="222"/>
                  </a:cubicBezTo>
                  <a:cubicBezTo>
                    <a:pt x="5838" y="89"/>
                    <a:pt x="5663" y="22"/>
                    <a:pt x="5488" y="22"/>
                  </a:cubicBezTo>
                  <a:cubicBezTo>
                    <a:pt x="5313" y="22"/>
                    <a:pt x="5138" y="89"/>
                    <a:pt x="5004" y="222"/>
                  </a:cubicBezTo>
                  <a:lnTo>
                    <a:pt x="3136" y="2090"/>
                  </a:lnTo>
                  <a:lnTo>
                    <a:pt x="1235" y="189"/>
                  </a:lnTo>
                  <a:cubicBezTo>
                    <a:pt x="1114" y="68"/>
                    <a:pt x="940" y="1"/>
                    <a:pt x="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81;p22"/>
          <p:cNvGrpSpPr/>
          <p:nvPr/>
        </p:nvGrpSpPr>
        <p:grpSpPr>
          <a:xfrm>
            <a:off x="228600" y="4317574"/>
            <a:ext cx="8686800" cy="1344639"/>
            <a:chOff x="1276687" y="3238180"/>
            <a:chExt cx="6590600" cy="714069"/>
          </a:xfrm>
        </p:grpSpPr>
        <p:sp>
          <p:nvSpPr>
            <p:cNvPr id="382" name="Google Shape;382;p22"/>
            <p:cNvSpPr/>
            <p:nvPr/>
          </p:nvSpPr>
          <p:spPr>
            <a:xfrm>
              <a:off x="1276687" y="3240924"/>
              <a:ext cx="1409700" cy="70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784227" y="3238180"/>
              <a:ext cx="3575700" cy="7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 txBox="1"/>
            <p:nvPr/>
          </p:nvSpPr>
          <p:spPr>
            <a:xfrm flipH="1">
              <a:off x="2953243" y="3251895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Enables a class to inherit from another class.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457587" y="3243049"/>
              <a:ext cx="1409700" cy="70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009725" y="3485727"/>
              <a:ext cx="305669" cy="223995"/>
            </a:xfrm>
            <a:custGeom>
              <a:avLst/>
              <a:gdLst/>
              <a:ahLst/>
              <a:cxnLst/>
              <a:rect l="l" t="t" r="r" b="b"/>
              <a:pathLst>
                <a:path w="7439" h="5452" extrusionOk="0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" name="Google Shape;390;p22"/>
          <p:cNvGrpSpPr/>
          <p:nvPr/>
        </p:nvGrpSpPr>
        <p:grpSpPr>
          <a:xfrm>
            <a:off x="228600" y="5366130"/>
            <a:ext cx="8686800" cy="1339471"/>
            <a:chOff x="1276687" y="4024596"/>
            <a:chExt cx="6590600" cy="711325"/>
          </a:xfrm>
        </p:grpSpPr>
        <p:sp>
          <p:nvSpPr>
            <p:cNvPr id="391" name="Google Shape;391;p22"/>
            <p:cNvSpPr/>
            <p:nvPr/>
          </p:nvSpPr>
          <p:spPr>
            <a:xfrm>
              <a:off x="1276687" y="4024596"/>
              <a:ext cx="1409700" cy="7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 txBox="1"/>
            <p:nvPr/>
          </p:nvSpPr>
          <p:spPr>
            <a:xfrm>
              <a:off x="1469201" y="4191064"/>
              <a:ext cx="10248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400" b="1" dirty="0" smtClean="0">
                  <a:solidFill>
                    <a:schemeClr val="bg1"/>
                  </a:solidFill>
                </a:rPr>
                <a:t>Access Modifiers</a:t>
              </a:r>
              <a:endParaRPr sz="240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784227" y="4024876"/>
              <a:ext cx="3575700" cy="70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 txBox="1"/>
            <p:nvPr/>
          </p:nvSpPr>
          <p:spPr>
            <a:xfrm flipH="1">
              <a:off x="2964493" y="4114176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en-US" sz="2800" dirty="0" smtClean="0">
                  <a:solidFill>
                    <a:schemeClr val="bg1"/>
                  </a:solidFill>
                </a:rPr>
                <a:t>Restricts visibility of class members.</a:t>
              </a:r>
              <a:endParaRPr 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457587" y="4026721"/>
              <a:ext cx="1409700" cy="7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025281" y="4256798"/>
              <a:ext cx="274532" cy="274551"/>
            </a:xfrm>
            <a:custGeom>
              <a:avLst/>
              <a:gdLst/>
              <a:ahLst/>
              <a:cxnLst/>
              <a:rect l="l" t="t" r="r" b="b"/>
              <a:pathLst>
                <a:path w="6239" h="6093" extrusionOk="0">
                  <a:moveTo>
                    <a:pt x="763" y="1"/>
                  </a:moveTo>
                  <a:cubicBezTo>
                    <a:pt x="598" y="1"/>
                    <a:pt x="430" y="60"/>
                    <a:pt x="301" y="189"/>
                  </a:cubicBezTo>
                  <a:cubicBezTo>
                    <a:pt x="34" y="422"/>
                    <a:pt x="34" y="889"/>
                    <a:pt x="301" y="1156"/>
                  </a:cubicBezTo>
                  <a:lnTo>
                    <a:pt x="2169" y="3057"/>
                  </a:lnTo>
                  <a:lnTo>
                    <a:pt x="268" y="4925"/>
                  </a:lnTo>
                  <a:cubicBezTo>
                    <a:pt x="1" y="5192"/>
                    <a:pt x="1" y="5593"/>
                    <a:pt x="234" y="5859"/>
                  </a:cubicBezTo>
                  <a:cubicBezTo>
                    <a:pt x="376" y="6001"/>
                    <a:pt x="565" y="6077"/>
                    <a:pt x="751" y="6077"/>
                  </a:cubicBezTo>
                  <a:cubicBezTo>
                    <a:pt x="915" y="6077"/>
                    <a:pt x="1076" y="6018"/>
                    <a:pt x="1202" y="5893"/>
                  </a:cubicBezTo>
                  <a:lnTo>
                    <a:pt x="3103" y="3991"/>
                  </a:lnTo>
                  <a:lnTo>
                    <a:pt x="4971" y="5893"/>
                  </a:lnTo>
                  <a:cubicBezTo>
                    <a:pt x="5104" y="6026"/>
                    <a:pt x="5280" y="6093"/>
                    <a:pt x="5455" y="6093"/>
                  </a:cubicBezTo>
                  <a:cubicBezTo>
                    <a:pt x="5630" y="6093"/>
                    <a:pt x="5805" y="6026"/>
                    <a:pt x="5938" y="5893"/>
                  </a:cubicBezTo>
                  <a:cubicBezTo>
                    <a:pt x="6205" y="5626"/>
                    <a:pt x="6205" y="5192"/>
                    <a:pt x="5938" y="4959"/>
                  </a:cubicBezTo>
                  <a:lnTo>
                    <a:pt x="4070" y="3057"/>
                  </a:lnTo>
                  <a:lnTo>
                    <a:pt x="5972" y="1189"/>
                  </a:lnTo>
                  <a:cubicBezTo>
                    <a:pt x="6239" y="923"/>
                    <a:pt x="6239" y="489"/>
                    <a:pt x="5972" y="222"/>
                  </a:cubicBezTo>
                  <a:cubicBezTo>
                    <a:pt x="5838" y="89"/>
                    <a:pt x="5663" y="22"/>
                    <a:pt x="5488" y="22"/>
                  </a:cubicBezTo>
                  <a:cubicBezTo>
                    <a:pt x="5313" y="22"/>
                    <a:pt x="5138" y="89"/>
                    <a:pt x="5004" y="222"/>
                  </a:cubicBezTo>
                  <a:lnTo>
                    <a:pt x="3136" y="2090"/>
                  </a:lnTo>
                  <a:lnTo>
                    <a:pt x="1235" y="189"/>
                  </a:lnTo>
                  <a:cubicBezTo>
                    <a:pt x="1114" y="68"/>
                    <a:pt x="940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Rectangle 47"/>
          <p:cNvSpPr/>
          <p:nvPr/>
        </p:nvSpPr>
        <p:spPr>
          <a:xfrm>
            <a:off x="6955580" y="2286000"/>
            <a:ext cx="18836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class </a:t>
            </a:r>
            <a:r>
              <a:rPr lang="en-US" sz="2400" dirty="0" err="1" smtClean="0">
                <a:solidFill>
                  <a:schemeClr val="bg1"/>
                </a:solidFill>
              </a:rPr>
              <a:t>MyClass</a:t>
            </a:r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{</a:t>
            </a:r>
          </a:p>
          <a:p>
            <a:r>
              <a:rPr lang="en-US" sz="2400" dirty="0" smtClean="0">
                <a:solidFill>
                  <a:schemeClr val="bg1"/>
                </a:solidFill>
              </a:rPr>
              <a:t>...}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6" name="Google Shape;365;p22"/>
          <p:cNvSpPr txBox="1"/>
          <p:nvPr/>
        </p:nvSpPr>
        <p:spPr>
          <a:xfrm>
            <a:off x="304800" y="4495800"/>
            <a:ext cx="1752599" cy="93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Inheritance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bg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7162800" y="4267200"/>
            <a:ext cx="1981200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300" dirty="0" smtClean="0">
                <a:solidFill>
                  <a:schemeClr val="bg1"/>
                </a:solidFill>
              </a:rPr>
              <a:t>class Child </a:t>
            </a:r>
            <a:r>
              <a:rPr lang="en-US" sz="2300" dirty="0" smtClean="0">
                <a:solidFill>
                  <a:schemeClr val="bg1"/>
                </a:solidFill>
              </a:rPr>
              <a:t>extends</a:t>
            </a:r>
          </a:p>
          <a:p>
            <a:r>
              <a:rPr lang="en-US" sz="2300" dirty="0" smtClean="0">
                <a:solidFill>
                  <a:schemeClr val="bg1"/>
                </a:solidFill>
              </a:rPr>
              <a:t> </a:t>
            </a:r>
            <a:r>
              <a:rPr lang="en-US" sz="2300" dirty="0" smtClean="0">
                <a:solidFill>
                  <a:schemeClr val="bg1"/>
                </a:solidFill>
              </a:rPr>
              <a:t>Parent {...}</a:t>
            </a:r>
            <a:endParaRPr lang="en-US" sz="23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86600" y="3429000"/>
            <a:ext cx="183447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interface </a:t>
            </a:r>
            <a:endParaRPr lang="en-US" sz="2000" dirty="0" smtClean="0">
              <a:solidFill>
                <a:schemeClr val="bg1"/>
              </a:solidFill>
            </a:endParaRPr>
          </a:p>
          <a:p>
            <a:r>
              <a:rPr lang="en-US" sz="2000" dirty="0" err="1" smtClean="0">
                <a:solidFill>
                  <a:schemeClr val="bg1"/>
                </a:solidFill>
              </a:rPr>
              <a:t>MyInterface</a:t>
            </a:r>
            <a:r>
              <a:rPr lang="en-US" sz="2000" dirty="0" smtClean="0">
                <a:solidFill>
                  <a:schemeClr val="bg1"/>
                </a:solidFill>
              </a:rPr>
              <a:t> {...}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162800" y="5410201"/>
            <a:ext cx="1752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public, </a:t>
            </a:r>
            <a:endParaRPr lang="en-US" sz="2800" dirty="0" smtClean="0">
              <a:solidFill>
                <a:schemeClr val="bg1"/>
              </a:solidFill>
            </a:endParaRPr>
          </a:p>
          <a:p>
            <a:r>
              <a:rPr lang="en-US" sz="2800" dirty="0" smtClean="0">
                <a:solidFill>
                  <a:schemeClr val="bg1"/>
                </a:solidFill>
              </a:rPr>
              <a:t>private,</a:t>
            </a:r>
          </a:p>
          <a:p>
            <a:r>
              <a:rPr lang="en-US" sz="2800" dirty="0" smtClean="0">
                <a:solidFill>
                  <a:schemeClr val="bg1"/>
                </a:solidFill>
              </a:rPr>
              <a:t> </a:t>
            </a:r>
            <a:r>
              <a:rPr lang="en-US" sz="2800" dirty="0" smtClean="0">
                <a:solidFill>
                  <a:schemeClr val="bg1"/>
                </a:solidFill>
              </a:rPr>
              <a:t>protected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2"/>
          <p:cNvSpPr txBox="1">
            <a:spLocks noGrp="1"/>
          </p:cNvSpPr>
          <p:nvPr>
            <p:ph type="title"/>
          </p:nvPr>
        </p:nvSpPr>
        <p:spPr>
          <a:xfrm>
            <a:off x="609600" y="304800"/>
            <a:ext cx="8534400" cy="59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b="1" dirty="0" smtClean="0"/>
              <a:t>Object-Oriented </a:t>
            </a:r>
            <a:r>
              <a:rPr lang="en-US" b="1" dirty="0" err="1" smtClean="0"/>
              <a:t>TypeScript</a:t>
            </a:r>
            <a:r>
              <a:rPr lang="en-US" b="1" dirty="0" smtClean="0"/>
              <a:t> (OOP)</a:t>
            </a:r>
            <a:endParaRPr/>
          </a:p>
        </p:txBody>
      </p:sp>
      <p:grpSp>
        <p:nvGrpSpPr>
          <p:cNvPr id="2" name="Google Shape;354;p22"/>
          <p:cNvGrpSpPr/>
          <p:nvPr/>
        </p:nvGrpSpPr>
        <p:grpSpPr>
          <a:xfrm>
            <a:off x="2215627" y="685801"/>
            <a:ext cx="4712913" cy="1638521"/>
            <a:chOff x="3557650" y="1238091"/>
            <a:chExt cx="3507600" cy="416922"/>
          </a:xfrm>
        </p:grpSpPr>
        <p:sp>
          <p:nvSpPr>
            <p:cNvPr id="355" name="Google Shape;355;p22"/>
            <p:cNvSpPr/>
            <p:nvPr/>
          </p:nvSpPr>
          <p:spPr>
            <a:xfrm>
              <a:off x="3557650" y="1304913"/>
              <a:ext cx="3507600" cy="350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2"/>
            <p:cNvSpPr txBox="1"/>
            <p:nvPr/>
          </p:nvSpPr>
          <p:spPr>
            <a:xfrm>
              <a:off x="4460707" y="1238091"/>
              <a:ext cx="1506255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b="1" dirty="0" smtClean="0"/>
                <a:t>Description</a:t>
              </a:r>
              <a:endParaRPr lang="en-US" sz="2400" b="1" dirty="0"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3" name="Google Shape;357;p22"/>
          <p:cNvGrpSpPr/>
          <p:nvPr/>
        </p:nvGrpSpPr>
        <p:grpSpPr>
          <a:xfrm>
            <a:off x="2" y="841299"/>
            <a:ext cx="2910599" cy="1483506"/>
            <a:chOff x="1156557" y="1210604"/>
            <a:chExt cx="1529856" cy="384800"/>
          </a:xfrm>
        </p:grpSpPr>
        <p:sp>
          <p:nvSpPr>
            <p:cNvPr id="358" name="Google Shape;358;p22"/>
            <p:cNvSpPr/>
            <p:nvPr/>
          </p:nvSpPr>
          <p:spPr>
            <a:xfrm>
              <a:off x="1276713" y="1238104"/>
              <a:ext cx="1409700" cy="35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1156557" y="1210604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400" b="1" dirty="0" smtClean="0"/>
                <a:t>Feature</a:t>
              </a: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4" name="Google Shape;360;p22"/>
          <p:cNvGrpSpPr/>
          <p:nvPr/>
        </p:nvGrpSpPr>
        <p:grpSpPr>
          <a:xfrm>
            <a:off x="6233433" y="682329"/>
            <a:ext cx="2910569" cy="1645306"/>
            <a:chOff x="6457613" y="1170759"/>
            <a:chExt cx="1529857" cy="426769"/>
          </a:xfrm>
        </p:grpSpPr>
        <p:sp>
          <p:nvSpPr>
            <p:cNvPr id="361" name="Google Shape;361;p22"/>
            <p:cNvSpPr/>
            <p:nvPr/>
          </p:nvSpPr>
          <p:spPr>
            <a:xfrm>
              <a:off x="6457613" y="1240228"/>
              <a:ext cx="1409700" cy="357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6766770" y="1170759"/>
              <a:ext cx="1220700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sz="2400" b="1" dirty="0" smtClean="0"/>
                <a:t>Example</a:t>
              </a:r>
              <a:endParaRPr lang="en-US" sz="2400" b="1" dirty="0">
                <a:latin typeface="Calibri"/>
                <a:ea typeface="Calibri"/>
                <a:cs typeface="Times New Roman"/>
              </a:endParaRPr>
            </a:p>
          </p:txBody>
        </p:sp>
      </p:grpSp>
      <p:grpSp>
        <p:nvGrpSpPr>
          <p:cNvPr id="5" name="Google Shape;363;p22"/>
          <p:cNvGrpSpPr/>
          <p:nvPr/>
        </p:nvGrpSpPr>
        <p:grpSpPr>
          <a:xfrm>
            <a:off x="228600" y="1676402"/>
            <a:ext cx="8686800" cy="1899346"/>
            <a:chOff x="1276687" y="1654450"/>
            <a:chExt cx="6590600" cy="730454"/>
          </a:xfrm>
        </p:grpSpPr>
        <p:sp>
          <p:nvSpPr>
            <p:cNvPr id="364" name="Google Shape;364;p22"/>
            <p:cNvSpPr/>
            <p:nvPr/>
          </p:nvSpPr>
          <p:spPr>
            <a:xfrm>
              <a:off x="1276687" y="1673579"/>
              <a:ext cx="1409700" cy="70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2"/>
            <p:cNvSpPr txBox="1"/>
            <p:nvPr/>
          </p:nvSpPr>
          <p:spPr>
            <a:xfrm>
              <a:off x="1276687" y="1713060"/>
              <a:ext cx="1329682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Abstract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Classes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66" name="Google Shape;366;p22"/>
            <p:cNvSpPr/>
            <p:nvPr/>
          </p:nvSpPr>
          <p:spPr>
            <a:xfrm>
              <a:off x="2784227" y="1664787"/>
              <a:ext cx="3575700" cy="708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2"/>
            <p:cNvSpPr txBox="1"/>
            <p:nvPr/>
          </p:nvSpPr>
          <p:spPr>
            <a:xfrm>
              <a:off x="2895431" y="1654450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800" dirty="0" smtClean="0">
                  <a:solidFill>
                    <a:schemeClr val="bg1"/>
                  </a:solidFill>
                </a:rPr>
                <a:t>Base class for other classes. Can't be instantiated.</a:t>
              </a:r>
              <a:endParaRPr sz="280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8" name="Google Shape;368;p22"/>
            <p:cNvSpPr/>
            <p:nvPr/>
          </p:nvSpPr>
          <p:spPr>
            <a:xfrm>
              <a:off x="6457587" y="1675704"/>
              <a:ext cx="1409700" cy="709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" name="Google Shape;372;p22"/>
          <p:cNvGrpSpPr/>
          <p:nvPr/>
        </p:nvGrpSpPr>
        <p:grpSpPr>
          <a:xfrm>
            <a:off x="228600" y="2590801"/>
            <a:ext cx="8686800" cy="2028179"/>
            <a:chOff x="1276687" y="2388576"/>
            <a:chExt cx="6590600" cy="780001"/>
          </a:xfrm>
        </p:grpSpPr>
        <p:sp>
          <p:nvSpPr>
            <p:cNvPr id="373" name="Google Shape;373;p22"/>
            <p:cNvSpPr/>
            <p:nvPr/>
          </p:nvSpPr>
          <p:spPr>
            <a:xfrm>
              <a:off x="1276687" y="2457252"/>
              <a:ext cx="1409700" cy="70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2"/>
            <p:cNvSpPr txBox="1"/>
            <p:nvPr/>
          </p:nvSpPr>
          <p:spPr>
            <a:xfrm>
              <a:off x="1334499" y="2535101"/>
              <a:ext cx="1256049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Static Members</a:t>
              </a:r>
              <a:endParaRPr lang="en-US" sz="2400" dirty="0" smtClean="0">
                <a:solidFill>
                  <a:schemeClr val="bg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75" name="Google Shape;375;p22"/>
            <p:cNvSpPr/>
            <p:nvPr/>
          </p:nvSpPr>
          <p:spPr>
            <a:xfrm>
              <a:off x="2784227" y="2451484"/>
              <a:ext cx="3575700" cy="7089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2"/>
            <p:cNvSpPr txBox="1"/>
            <p:nvPr/>
          </p:nvSpPr>
          <p:spPr>
            <a:xfrm>
              <a:off x="3011055" y="2388576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800" dirty="0" smtClean="0">
                  <a:solidFill>
                    <a:schemeClr val="bg1"/>
                  </a:solidFill>
                </a:rPr>
                <a:t>Belong to the class, not instances.</a:t>
              </a:r>
              <a:endParaRPr sz="280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" name="Google Shape;377;p22"/>
            <p:cNvSpPr/>
            <p:nvPr/>
          </p:nvSpPr>
          <p:spPr>
            <a:xfrm>
              <a:off x="6457587" y="2459377"/>
              <a:ext cx="1409700" cy="709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2"/>
            <p:cNvSpPr/>
            <p:nvPr/>
          </p:nvSpPr>
          <p:spPr>
            <a:xfrm>
              <a:off x="7025281" y="2689448"/>
              <a:ext cx="274532" cy="274551"/>
            </a:xfrm>
            <a:custGeom>
              <a:avLst/>
              <a:gdLst/>
              <a:ahLst/>
              <a:cxnLst/>
              <a:rect l="l" t="t" r="r" b="b"/>
              <a:pathLst>
                <a:path w="6239" h="6093" extrusionOk="0">
                  <a:moveTo>
                    <a:pt x="763" y="1"/>
                  </a:moveTo>
                  <a:cubicBezTo>
                    <a:pt x="598" y="1"/>
                    <a:pt x="430" y="60"/>
                    <a:pt x="301" y="189"/>
                  </a:cubicBezTo>
                  <a:cubicBezTo>
                    <a:pt x="34" y="422"/>
                    <a:pt x="34" y="889"/>
                    <a:pt x="301" y="1156"/>
                  </a:cubicBezTo>
                  <a:lnTo>
                    <a:pt x="2169" y="3057"/>
                  </a:lnTo>
                  <a:lnTo>
                    <a:pt x="268" y="4925"/>
                  </a:lnTo>
                  <a:cubicBezTo>
                    <a:pt x="1" y="5192"/>
                    <a:pt x="1" y="5593"/>
                    <a:pt x="234" y="5859"/>
                  </a:cubicBezTo>
                  <a:cubicBezTo>
                    <a:pt x="376" y="6001"/>
                    <a:pt x="565" y="6077"/>
                    <a:pt x="751" y="6077"/>
                  </a:cubicBezTo>
                  <a:cubicBezTo>
                    <a:pt x="915" y="6077"/>
                    <a:pt x="1076" y="6018"/>
                    <a:pt x="1202" y="5893"/>
                  </a:cubicBezTo>
                  <a:lnTo>
                    <a:pt x="3103" y="3991"/>
                  </a:lnTo>
                  <a:lnTo>
                    <a:pt x="4971" y="5893"/>
                  </a:lnTo>
                  <a:cubicBezTo>
                    <a:pt x="5104" y="6026"/>
                    <a:pt x="5280" y="6093"/>
                    <a:pt x="5455" y="6093"/>
                  </a:cubicBezTo>
                  <a:cubicBezTo>
                    <a:pt x="5630" y="6093"/>
                    <a:pt x="5805" y="6026"/>
                    <a:pt x="5938" y="5893"/>
                  </a:cubicBezTo>
                  <a:cubicBezTo>
                    <a:pt x="6205" y="5626"/>
                    <a:pt x="6205" y="5192"/>
                    <a:pt x="5938" y="4959"/>
                  </a:cubicBezTo>
                  <a:lnTo>
                    <a:pt x="4070" y="3057"/>
                  </a:lnTo>
                  <a:lnTo>
                    <a:pt x="5972" y="1189"/>
                  </a:lnTo>
                  <a:cubicBezTo>
                    <a:pt x="6239" y="923"/>
                    <a:pt x="6239" y="489"/>
                    <a:pt x="5972" y="222"/>
                  </a:cubicBezTo>
                  <a:cubicBezTo>
                    <a:pt x="5838" y="89"/>
                    <a:pt x="5663" y="22"/>
                    <a:pt x="5488" y="22"/>
                  </a:cubicBezTo>
                  <a:cubicBezTo>
                    <a:pt x="5313" y="22"/>
                    <a:pt x="5138" y="89"/>
                    <a:pt x="5004" y="222"/>
                  </a:cubicBezTo>
                  <a:lnTo>
                    <a:pt x="3136" y="2090"/>
                  </a:lnTo>
                  <a:lnTo>
                    <a:pt x="1235" y="189"/>
                  </a:lnTo>
                  <a:cubicBezTo>
                    <a:pt x="1114" y="68"/>
                    <a:pt x="940" y="1"/>
                    <a:pt x="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" name="Google Shape;381;p22"/>
          <p:cNvGrpSpPr/>
          <p:nvPr/>
        </p:nvGrpSpPr>
        <p:grpSpPr>
          <a:xfrm>
            <a:off x="0" y="3805472"/>
            <a:ext cx="8915400" cy="1856741"/>
            <a:chOff x="1103250" y="3238180"/>
            <a:chExt cx="6764037" cy="714069"/>
          </a:xfrm>
        </p:grpSpPr>
        <p:sp>
          <p:nvSpPr>
            <p:cNvPr id="382" name="Google Shape;382;p22"/>
            <p:cNvSpPr/>
            <p:nvPr/>
          </p:nvSpPr>
          <p:spPr>
            <a:xfrm>
              <a:off x="1276687" y="3240924"/>
              <a:ext cx="1409700" cy="70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1103250" y="3357142"/>
              <a:ext cx="1734368" cy="36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400" b="1" dirty="0" smtClean="0">
                  <a:solidFill>
                    <a:schemeClr val="bg1"/>
                  </a:solidFill>
                </a:rPr>
                <a:t>Encapsulation</a:t>
              </a:r>
              <a:endParaRPr sz="240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84" name="Google Shape;384;p22"/>
            <p:cNvSpPr/>
            <p:nvPr/>
          </p:nvSpPr>
          <p:spPr>
            <a:xfrm>
              <a:off x="2784227" y="3238180"/>
              <a:ext cx="3575700" cy="7089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2"/>
            <p:cNvSpPr txBox="1"/>
            <p:nvPr/>
          </p:nvSpPr>
          <p:spPr>
            <a:xfrm flipH="1">
              <a:off x="2964493" y="3327479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800" dirty="0" smtClean="0">
                  <a:solidFill>
                    <a:schemeClr val="bg1"/>
                  </a:solidFill>
                </a:rPr>
                <a:t>Restricts access to class properties.</a:t>
              </a:r>
              <a:endParaRPr sz="280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6" name="Google Shape;386;p22"/>
            <p:cNvSpPr/>
            <p:nvPr/>
          </p:nvSpPr>
          <p:spPr>
            <a:xfrm>
              <a:off x="6457587" y="3243049"/>
              <a:ext cx="1409700" cy="709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2"/>
            <p:cNvSpPr/>
            <p:nvPr/>
          </p:nvSpPr>
          <p:spPr>
            <a:xfrm>
              <a:off x="7009725" y="3485727"/>
              <a:ext cx="305669" cy="223995"/>
            </a:xfrm>
            <a:custGeom>
              <a:avLst/>
              <a:gdLst/>
              <a:ahLst/>
              <a:cxnLst/>
              <a:rect l="l" t="t" r="r" b="b"/>
              <a:pathLst>
                <a:path w="7439" h="5452" extrusionOk="0">
                  <a:moveTo>
                    <a:pt x="6688" y="0"/>
                  </a:moveTo>
                  <a:cubicBezTo>
                    <a:pt x="6501" y="0"/>
                    <a:pt x="6317" y="85"/>
                    <a:pt x="6171" y="248"/>
                  </a:cubicBezTo>
                  <a:lnTo>
                    <a:pt x="3103" y="3717"/>
                  </a:lnTo>
                  <a:lnTo>
                    <a:pt x="1301" y="1349"/>
                  </a:lnTo>
                  <a:cubicBezTo>
                    <a:pt x="1183" y="1171"/>
                    <a:pt x="982" y="1075"/>
                    <a:pt x="776" y="1075"/>
                  </a:cubicBezTo>
                  <a:cubicBezTo>
                    <a:pt x="634" y="1075"/>
                    <a:pt x="490" y="1120"/>
                    <a:pt x="367" y="1215"/>
                  </a:cubicBezTo>
                  <a:cubicBezTo>
                    <a:pt x="67" y="1415"/>
                    <a:pt x="0" y="1849"/>
                    <a:pt x="234" y="2149"/>
                  </a:cubicBezTo>
                  <a:lnTo>
                    <a:pt x="2502" y="5185"/>
                  </a:lnTo>
                  <a:cubicBezTo>
                    <a:pt x="2602" y="5352"/>
                    <a:pt x="2802" y="5452"/>
                    <a:pt x="3002" y="5452"/>
                  </a:cubicBezTo>
                  <a:lnTo>
                    <a:pt x="3036" y="5452"/>
                  </a:lnTo>
                  <a:cubicBezTo>
                    <a:pt x="3236" y="5452"/>
                    <a:pt x="3436" y="5385"/>
                    <a:pt x="3570" y="5251"/>
                  </a:cubicBezTo>
                  <a:lnTo>
                    <a:pt x="7205" y="1149"/>
                  </a:lnTo>
                  <a:cubicBezTo>
                    <a:pt x="7439" y="848"/>
                    <a:pt x="7406" y="415"/>
                    <a:pt x="7139" y="181"/>
                  </a:cubicBezTo>
                  <a:cubicBezTo>
                    <a:pt x="7002" y="60"/>
                    <a:pt x="6844" y="0"/>
                    <a:pt x="66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390;p22"/>
          <p:cNvGrpSpPr/>
          <p:nvPr/>
        </p:nvGrpSpPr>
        <p:grpSpPr>
          <a:xfrm>
            <a:off x="0" y="5366130"/>
            <a:ext cx="8915400" cy="1339471"/>
            <a:chOff x="1103250" y="4024596"/>
            <a:chExt cx="6764037" cy="711325"/>
          </a:xfrm>
        </p:grpSpPr>
        <p:sp>
          <p:nvSpPr>
            <p:cNvPr id="391" name="Google Shape;391;p22"/>
            <p:cNvSpPr/>
            <p:nvPr/>
          </p:nvSpPr>
          <p:spPr>
            <a:xfrm>
              <a:off x="1276687" y="4024596"/>
              <a:ext cx="1409700" cy="7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2"/>
            <p:cNvSpPr txBox="1"/>
            <p:nvPr/>
          </p:nvSpPr>
          <p:spPr>
            <a:xfrm>
              <a:off x="1103250" y="4088465"/>
              <a:ext cx="1676556" cy="464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400" b="1" dirty="0" smtClean="0">
                  <a:solidFill>
                    <a:schemeClr val="bg1"/>
                  </a:solidFill>
                </a:rPr>
                <a:t> 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Polymorphism</a:t>
              </a:r>
              <a:endParaRPr sz="2400">
                <a:solidFill>
                  <a:schemeClr val="bg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93" name="Google Shape;393;p22"/>
            <p:cNvSpPr/>
            <p:nvPr/>
          </p:nvSpPr>
          <p:spPr>
            <a:xfrm>
              <a:off x="2784227" y="4024876"/>
              <a:ext cx="3575700" cy="708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2"/>
            <p:cNvSpPr txBox="1"/>
            <p:nvPr/>
          </p:nvSpPr>
          <p:spPr>
            <a:xfrm flipH="1">
              <a:off x="2964493" y="4114176"/>
              <a:ext cx="3215100" cy="53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sz="2400" dirty="0" smtClean="0">
                  <a:solidFill>
                    <a:schemeClr val="bg1"/>
                  </a:solidFill>
                </a:rPr>
                <a:t>Allows different behaviors through a common interface.</a:t>
              </a:r>
              <a:endParaRPr sz="240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95" name="Google Shape;395;p22"/>
            <p:cNvSpPr/>
            <p:nvPr/>
          </p:nvSpPr>
          <p:spPr>
            <a:xfrm>
              <a:off x="6457587" y="4026721"/>
              <a:ext cx="1409700" cy="7092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2"/>
            <p:cNvSpPr/>
            <p:nvPr/>
          </p:nvSpPr>
          <p:spPr>
            <a:xfrm>
              <a:off x="7025281" y="4256798"/>
              <a:ext cx="274532" cy="274551"/>
            </a:xfrm>
            <a:custGeom>
              <a:avLst/>
              <a:gdLst/>
              <a:ahLst/>
              <a:cxnLst/>
              <a:rect l="l" t="t" r="r" b="b"/>
              <a:pathLst>
                <a:path w="6239" h="6093" extrusionOk="0">
                  <a:moveTo>
                    <a:pt x="763" y="1"/>
                  </a:moveTo>
                  <a:cubicBezTo>
                    <a:pt x="598" y="1"/>
                    <a:pt x="430" y="60"/>
                    <a:pt x="301" y="189"/>
                  </a:cubicBezTo>
                  <a:cubicBezTo>
                    <a:pt x="34" y="422"/>
                    <a:pt x="34" y="889"/>
                    <a:pt x="301" y="1156"/>
                  </a:cubicBezTo>
                  <a:lnTo>
                    <a:pt x="2169" y="3057"/>
                  </a:lnTo>
                  <a:lnTo>
                    <a:pt x="268" y="4925"/>
                  </a:lnTo>
                  <a:cubicBezTo>
                    <a:pt x="1" y="5192"/>
                    <a:pt x="1" y="5593"/>
                    <a:pt x="234" y="5859"/>
                  </a:cubicBezTo>
                  <a:cubicBezTo>
                    <a:pt x="376" y="6001"/>
                    <a:pt x="565" y="6077"/>
                    <a:pt x="751" y="6077"/>
                  </a:cubicBezTo>
                  <a:cubicBezTo>
                    <a:pt x="915" y="6077"/>
                    <a:pt x="1076" y="6018"/>
                    <a:pt x="1202" y="5893"/>
                  </a:cubicBezTo>
                  <a:lnTo>
                    <a:pt x="3103" y="3991"/>
                  </a:lnTo>
                  <a:lnTo>
                    <a:pt x="4971" y="5893"/>
                  </a:lnTo>
                  <a:cubicBezTo>
                    <a:pt x="5104" y="6026"/>
                    <a:pt x="5280" y="6093"/>
                    <a:pt x="5455" y="6093"/>
                  </a:cubicBezTo>
                  <a:cubicBezTo>
                    <a:pt x="5630" y="6093"/>
                    <a:pt x="5805" y="6026"/>
                    <a:pt x="5938" y="5893"/>
                  </a:cubicBezTo>
                  <a:cubicBezTo>
                    <a:pt x="6205" y="5626"/>
                    <a:pt x="6205" y="5192"/>
                    <a:pt x="5938" y="4959"/>
                  </a:cubicBezTo>
                  <a:lnTo>
                    <a:pt x="4070" y="3057"/>
                  </a:lnTo>
                  <a:lnTo>
                    <a:pt x="5972" y="1189"/>
                  </a:lnTo>
                  <a:cubicBezTo>
                    <a:pt x="6239" y="923"/>
                    <a:pt x="6239" y="489"/>
                    <a:pt x="5972" y="222"/>
                  </a:cubicBezTo>
                  <a:cubicBezTo>
                    <a:pt x="5838" y="89"/>
                    <a:pt x="5663" y="22"/>
                    <a:pt x="5488" y="22"/>
                  </a:cubicBezTo>
                  <a:cubicBezTo>
                    <a:pt x="5313" y="22"/>
                    <a:pt x="5138" y="89"/>
                    <a:pt x="5004" y="222"/>
                  </a:cubicBezTo>
                  <a:lnTo>
                    <a:pt x="3136" y="2090"/>
                  </a:lnTo>
                  <a:lnTo>
                    <a:pt x="1235" y="189"/>
                  </a:lnTo>
                  <a:cubicBezTo>
                    <a:pt x="1114" y="68"/>
                    <a:pt x="940" y="1"/>
                    <a:pt x="7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8" name="Rectangle 47"/>
          <p:cNvSpPr/>
          <p:nvPr/>
        </p:nvSpPr>
        <p:spPr>
          <a:xfrm>
            <a:off x="7010400" y="1752601"/>
            <a:ext cx="21336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abstract class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7086600" y="2743200"/>
            <a:ext cx="158299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static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err="1" smtClean="0">
                <a:solidFill>
                  <a:schemeClr val="bg1"/>
                </a:solidFill>
              </a:rPr>
              <a:t>myMethod</a:t>
            </a:r>
            <a:r>
              <a:rPr lang="en-US" sz="2400" dirty="0" smtClean="0">
                <a:solidFill>
                  <a:schemeClr val="bg1"/>
                </a:solidFill>
              </a:rPr>
              <a:t>()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7086600" y="4038600"/>
            <a:ext cx="16608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</a:rPr>
              <a:t>Use private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239000" y="5486400"/>
            <a:ext cx="150047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Overriding </a:t>
            </a:r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methods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ypescript-vs-javascript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8200"/>
            <a:ext cx="9144000" cy="51435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772400" y="1066800"/>
            <a:ext cx="1143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Bootstrap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/>
          <p:nvPr/>
        </p:nvGrpSpPr>
        <p:grpSpPr>
          <a:xfrm>
            <a:off x="152400" y="1447800"/>
            <a:ext cx="8763000" cy="4724400"/>
            <a:chOff x="648722" y="1095376"/>
            <a:chExt cx="10836250" cy="4674392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678968" y="1130182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1478238"/>
              <a:ext cx="1475758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2410159"/>
              <a:ext cx="1475758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4184972" y="3397768"/>
              <a:ext cx="1475758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948294" y="4385377"/>
              <a:ext cx="1475758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0415" y="5317296"/>
              <a:ext cx="1475758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4825395" y="109537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01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5521507" y="2027296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02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786030" y="300968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03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5521507" y="4002515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04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825395" y="4934434"/>
              <a:ext cx="835335" cy="835334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altLang="ko-KR" dirty="0">
                  <a:latin typeface="Roboto" panose="02000000000000000000" pitchFamily="2" charset="0"/>
                  <a:ea typeface="Roboto" panose="02000000000000000000" pitchFamily="2" charset="0"/>
                </a:rPr>
                <a:t>05</a:t>
              </a:r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6148007" y="109537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dirty="0" smtClean="0"/>
                <a:t>Popular CSS framework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dirty="0" smtClean="0"/>
                <a:t>Helps build responsive websites</a:t>
              </a: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844119" y="2027296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Pre-built </a:t>
              </a:r>
              <a:r>
                <a:rPr lang="en-US" sz="1600" dirty="0" smtClean="0"/>
                <a:t>components and utility classes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Responsive grid </a:t>
              </a:r>
              <a:r>
                <a:rPr lang="en-US" sz="1600" dirty="0" smtClean="0"/>
                <a:t>system</a:t>
              </a:r>
              <a:endParaRPr lang="en-US" sz="1600" dirty="0" smtClean="0"/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08641" y="300968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400" dirty="0" smtClean="0"/>
                <a:t>UI components: </a:t>
              </a:r>
              <a:r>
                <a:rPr lang="en-US" sz="1400" dirty="0" err="1" smtClean="0"/>
                <a:t>Navbars</a:t>
              </a:r>
              <a:r>
                <a:rPr lang="en-US" sz="1400" dirty="0" smtClean="0"/>
                <a:t>, Cards, Buttons, Alerts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400" dirty="0" smtClean="0"/>
                <a:t>Utility classes: Margin, Padding, Display, etc.</a:t>
              </a:r>
              <a:endParaRPr lang="en-US" sz="1400" dirty="0" smtClean="0"/>
            </a:p>
          </p:txBody>
        </p:sp>
        <p:sp>
          <p:nvSpPr>
            <p:cNvPr id="25" name="사각형: 둥근 모서리 39">
              <a:extLst>
                <a:ext uri="{FF2B5EF4-FFF2-40B4-BE49-F238E27FC236}">
                  <a16:creationId xmlns:a16="http://schemas.microsoft.com/office/drawing/2014/main" xmlns="" id="{F8F397EC-EFD8-4AB2-B878-2D33B2811C8C}"/>
                </a:ext>
              </a:extLst>
            </p:cNvPr>
            <p:cNvSpPr/>
            <p:nvPr/>
          </p:nvSpPr>
          <p:spPr>
            <a:xfrm>
              <a:off x="6844119" y="4002515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>
                <a:buNone/>
              </a:pPr>
              <a:r>
                <a:rPr lang="en-US" sz="1600" b="1" dirty="0" smtClean="0"/>
                <a:t>Limitations of Bootstrap</a:t>
              </a:r>
            </a:p>
            <a:p>
              <a:pPr>
                <a:buNone/>
              </a:pPr>
              <a:r>
                <a:rPr lang="en-US" sz="1600" dirty="0" smtClean="0"/>
                <a:t>Overuse leads to similar-looking websites</a:t>
              </a:r>
              <a:endParaRPr lang="en-US" sz="1600" b="1" dirty="0" smtClean="0"/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6148007" y="4934434"/>
              <a:ext cx="4376331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May override custom designs</a:t>
              </a:r>
            </a:p>
            <a:p>
              <a:pPr marL="274320" lvl="1" indent="-274320">
                <a:spcBef>
                  <a:spcPts val="580"/>
                </a:spcBef>
                <a:buClr>
                  <a:schemeClr val="accent1"/>
                </a:buClr>
                <a:buNone/>
              </a:pPr>
              <a:r>
                <a:rPr lang="en-US" sz="1600" dirty="0" smtClean="0"/>
                <a:t>Requires some learning for grid/layout system</a:t>
              </a:r>
              <a:endParaRPr lang="en-US" altLang="ko-KR" sz="11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0" y="2286000"/>
            <a:ext cx="7772400" cy="2286000"/>
          </a:xfrm>
        </p:spPr>
        <p:txBody>
          <a:bodyPr>
            <a:normAutofit/>
          </a:bodyPr>
          <a:lstStyle/>
          <a:p>
            <a:r>
              <a:rPr lang="en-US" dirty="0" smtClean="0"/>
              <a:t>Querying in </a:t>
            </a:r>
            <a:r>
              <a:rPr lang="en-US" dirty="0" err="1" smtClean="0"/>
              <a:t>MongoDB</a:t>
            </a:r>
            <a:endParaRPr lang="en-US" dirty="0" smtClean="0"/>
          </a:p>
          <a:p>
            <a:pPr lvl="2"/>
            <a:r>
              <a:rPr lang="en-US" b="1" dirty="0" smtClean="0"/>
              <a:t>Common Operations:</a:t>
            </a:r>
            <a:endParaRPr lang="en-US" dirty="0" smtClean="0"/>
          </a:p>
          <a:p>
            <a:pPr lvl="2"/>
            <a:r>
              <a:rPr lang="en-US" b="1" dirty="0" smtClean="0"/>
              <a:t>Filtering:</a:t>
            </a:r>
            <a:r>
              <a:rPr lang="en-US" dirty="0" smtClean="0"/>
              <a:t> { field: value }, $</a:t>
            </a:r>
            <a:r>
              <a:rPr lang="en-US" dirty="0" err="1" smtClean="0"/>
              <a:t>gt</a:t>
            </a:r>
            <a:r>
              <a:rPr lang="en-US" dirty="0" smtClean="0"/>
              <a:t>, $</a:t>
            </a:r>
            <a:r>
              <a:rPr lang="en-US" dirty="0" err="1" smtClean="0"/>
              <a:t>lt</a:t>
            </a:r>
            <a:r>
              <a:rPr lang="en-US" dirty="0" smtClean="0"/>
              <a:t>, $in, $and, $or</a:t>
            </a:r>
          </a:p>
          <a:p>
            <a:pPr lvl="2"/>
            <a:r>
              <a:rPr lang="en-US" b="1" dirty="0" smtClean="0"/>
              <a:t>Projection:</a:t>
            </a:r>
            <a:r>
              <a:rPr lang="en-US" dirty="0" smtClean="0"/>
              <a:t> Select specific fields to return</a:t>
            </a:r>
          </a:p>
          <a:p>
            <a:pPr lvl="2"/>
            <a:r>
              <a:rPr lang="en-US" b="1" dirty="0" smtClean="0"/>
              <a:t>Sorting:</a:t>
            </a:r>
            <a:r>
              <a:rPr lang="en-US" dirty="0" smtClean="0"/>
              <a:t> .</a:t>
            </a:r>
            <a:r>
              <a:rPr lang="en-US" dirty="0" smtClean="0"/>
              <a:t>sort</a:t>
            </a:r>
            <a:r>
              <a:rPr lang="en-US" dirty="0" smtClean="0"/>
              <a:t>({ field: 1/-1 </a:t>
            </a:r>
            <a:r>
              <a:rPr lang="en-US" dirty="0" smtClean="0"/>
              <a:t>})</a:t>
            </a:r>
            <a:endParaRPr lang="en-US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pic>
        <p:nvPicPr>
          <p:cNvPr id="4" name="Content Placeholder 3" descr="what is aggrega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43000" y="1447800"/>
            <a:ext cx="7315200" cy="4572000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optimis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838200"/>
            <a:ext cx="8206542" cy="518160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Javascript</a:t>
            </a:r>
            <a:r>
              <a:rPr lang="en-US" dirty="0" smtClean="0"/>
              <a:t> Typescript and Bootstrap</a:t>
            </a:r>
          </a:p>
          <a:p>
            <a:r>
              <a:rPr lang="en-US" dirty="0" err="1" smtClean="0"/>
              <a:t>Mongodb</a:t>
            </a:r>
            <a:endParaRPr lang="en-US" dirty="0" smtClean="0"/>
          </a:p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 smtClean="0"/>
          </a:p>
          <a:p>
            <a:r>
              <a:rPr lang="en-US" dirty="0" smtClean="0"/>
              <a:t>Asp.net core</a:t>
            </a:r>
          </a:p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whic aggregaiton operaor shloud ne used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52400"/>
            <a:ext cx="8229599" cy="6421626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benefits of mongodb aggregation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38200" y="152400"/>
            <a:ext cx="7391400" cy="6324600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trategies for optimizinf aggregation queries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42899" y="457200"/>
            <a:ext cx="8648701" cy="579120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2651C4E-959F-F928-4A51-B1F9B865639E}"/>
              </a:ext>
            </a:extLst>
          </p:cNvPr>
          <p:cNvGrpSpPr/>
          <p:nvPr/>
        </p:nvGrpSpPr>
        <p:grpSpPr>
          <a:xfrm>
            <a:off x="152400" y="381001"/>
            <a:ext cx="8839200" cy="6232505"/>
            <a:chOff x="485756" y="1740467"/>
            <a:chExt cx="11220973" cy="4411521"/>
          </a:xfrm>
        </p:grpSpPr>
        <p:grpSp>
          <p:nvGrpSpPr>
            <p:cNvPr id="5" name="Group 3183">
              <a:extLst>
                <a:ext uri="{FF2B5EF4-FFF2-40B4-BE49-F238E27FC236}">
                  <a16:creationId xmlns:a16="http://schemas.microsoft.com/office/drawing/2014/main" xmlns="" id="{CCF7A360-2E02-448E-807C-B6A0309C65DA}"/>
                </a:ext>
              </a:extLst>
            </p:cNvPr>
            <p:cNvGrpSpPr/>
            <p:nvPr/>
          </p:nvGrpSpPr>
          <p:grpSpPr>
            <a:xfrm>
              <a:off x="485756" y="1740467"/>
              <a:ext cx="11220973" cy="4368834"/>
              <a:chOff x="485756" y="1768748"/>
              <a:chExt cx="11220973" cy="4368834"/>
            </a:xfrm>
          </p:grpSpPr>
          <p:sp>
            <p:nvSpPr>
              <p:cNvPr id="12" name="Freeform: Shape 5">
                <a:extLst>
                  <a:ext uri="{FF2B5EF4-FFF2-40B4-BE49-F238E27FC236}">
                    <a16:creationId xmlns:a16="http://schemas.microsoft.com/office/drawing/2014/main" xmlns="" id="{7D5A0F9B-1069-8F61-D692-2199652875AD}"/>
                  </a:ext>
                </a:extLst>
              </p:cNvPr>
              <p:cNvSpPr/>
              <p:nvPr/>
            </p:nvSpPr>
            <p:spPr>
              <a:xfrm>
                <a:off x="3327201" y="3353049"/>
                <a:ext cx="2602997" cy="1258077"/>
              </a:xfrm>
              <a:custGeom>
                <a:avLst/>
                <a:gdLst>
                  <a:gd name="connsiteX0" fmla="*/ 940700 w 2602997"/>
                  <a:gd name="connsiteY0" fmla="*/ 646297 h 1258077"/>
                  <a:gd name="connsiteX1" fmla="*/ 1046808 w 2602997"/>
                  <a:gd name="connsiteY1" fmla="*/ 1247054 h 1258077"/>
                  <a:gd name="connsiteX2" fmla="*/ 1061764 w 2602997"/>
                  <a:gd name="connsiteY2" fmla="*/ 1257598 h 1258077"/>
                  <a:gd name="connsiteX3" fmla="*/ 1067709 w 2602997"/>
                  <a:gd name="connsiteY3" fmla="*/ 1256439 h 1258077"/>
                  <a:gd name="connsiteX4" fmla="*/ 2592782 w 2602997"/>
                  <a:gd name="connsiteY4" fmla="*/ 643269 h 1258077"/>
                  <a:gd name="connsiteX5" fmla="*/ 2601606 w 2602997"/>
                  <a:gd name="connsiteY5" fmla="*/ 622668 h 1258077"/>
                  <a:gd name="connsiteX6" fmla="*/ 2592782 w 2602997"/>
                  <a:gd name="connsiteY6" fmla="*/ 613844 h 1258077"/>
                  <a:gd name="connsiteX7" fmla="*/ 1067784 w 2602997"/>
                  <a:gd name="connsiteY7" fmla="*/ 675 h 1258077"/>
                  <a:gd name="connsiteX8" fmla="*/ 1047145 w 2602997"/>
                  <a:gd name="connsiteY8" fmla="*/ 9450 h 1258077"/>
                  <a:gd name="connsiteX9" fmla="*/ 1046921 w 2602997"/>
                  <a:gd name="connsiteY9" fmla="*/ 10059 h 1258077"/>
                  <a:gd name="connsiteX10" fmla="*/ 940738 w 2602997"/>
                  <a:gd name="connsiteY10" fmla="*/ 610816 h 1258077"/>
                  <a:gd name="connsiteX11" fmla="*/ 940738 w 2602997"/>
                  <a:gd name="connsiteY11" fmla="*/ 610816 h 1258077"/>
                  <a:gd name="connsiteX12" fmla="*/ -254 w 2602997"/>
                  <a:gd name="connsiteY12" fmla="*/ 610816 h 1258077"/>
                  <a:gd name="connsiteX13" fmla="*/ -254 w 2602997"/>
                  <a:gd name="connsiteY13" fmla="*/ 646036 h 1258077"/>
                  <a:gd name="connsiteX14" fmla="*/ 940700 w 2602997"/>
                  <a:gd name="connsiteY14" fmla="*/ 646036 h 1258077"/>
                  <a:gd name="connsiteX15" fmla="*/ 972406 w 2602997"/>
                  <a:gd name="connsiteY15" fmla="*/ 611264 h 1258077"/>
                  <a:gd name="connsiteX16" fmla="*/ 1071298 w 2602997"/>
                  <a:gd name="connsiteY16" fmla="*/ 36605 h 1258077"/>
                  <a:gd name="connsiteX17" fmla="*/ 2544402 w 2602997"/>
                  <a:gd name="connsiteY17" fmla="*/ 628800 h 1258077"/>
                  <a:gd name="connsiteX18" fmla="*/ 1071298 w 2602997"/>
                  <a:gd name="connsiteY18" fmla="*/ 1221032 h 1258077"/>
                  <a:gd name="connsiteX19" fmla="*/ 972406 w 2602997"/>
                  <a:gd name="connsiteY19" fmla="*/ 646036 h 1258077"/>
                  <a:gd name="connsiteX20" fmla="*/ 972406 w 2602997"/>
                  <a:gd name="connsiteY20" fmla="*/ 628650 h 1258077"/>
                  <a:gd name="connsiteX21" fmla="*/ 972406 w 2602997"/>
                  <a:gd name="connsiteY21" fmla="*/ 611264 h 1258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02997" h="1258077">
                    <a:moveTo>
                      <a:pt x="940700" y="646297"/>
                    </a:moveTo>
                    <a:cubicBezTo>
                      <a:pt x="942420" y="851074"/>
                      <a:pt x="978276" y="1054093"/>
                      <a:pt x="1046808" y="1247054"/>
                    </a:cubicBezTo>
                    <a:cubicBezTo>
                      <a:pt x="1049090" y="1253373"/>
                      <a:pt x="1055072" y="1257598"/>
                      <a:pt x="1061764" y="1257598"/>
                    </a:cubicBezTo>
                    <a:cubicBezTo>
                      <a:pt x="1063820" y="1257598"/>
                      <a:pt x="1065840" y="1257224"/>
                      <a:pt x="1067709" y="1256439"/>
                    </a:cubicBezTo>
                    <a:lnTo>
                      <a:pt x="2592782" y="643269"/>
                    </a:lnTo>
                    <a:cubicBezTo>
                      <a:pt x="2600895" y="640016"/>
                      <a:pt x="2604859" y="630781"/>
                      <a:pt x="2601606" y="622668"/>
                    </a:cubicBezTo>
                    <a:cubicBezTo>
                      <a:pt x="2599961" y="618630"/>
                      <a:pt x="2596783" y="615452"/>
                      <a:pt x="2592782" y="613844"/>
                    </a:cubicBezTo>
                    <a:lnTo>
                      <a:pt x="1067784" y="675"/>
                    </a:lnTo>
                    <a:cubicBezTo>
                      <a:pt x="1059670" y="-2601"/>
                      <a:pt x="1050436" y="1329"/>
                      <a:pt x="1047145" y="9450"/>
                    </a:cubicBezTo>
                    <a:cubicBezTo>
                      <a:pt x="1047070" y="9652"/>
                      <a:pt x="1046996" y="9853"/>
                      <a:pt x="1046921" y="10059"/>
                    </a:cubicBezTo>
                    <a:cubicBezTo>
                      <a:pt x="978351" y="203013"/>
                      <a:pt x="942458" y="406040"/>
                      <a:pt x="940738" y="610816"/>
                    </a:cubicBezTo>
                    <a:lnTo>
                      <a:pt x="940738" y="610816"/>
                    </a:lnTo>
                    <a:lnTo>
                      <a:pt x="-254" y="610816"/>
                    </a:lnTo>
                    <a:lnTo>
                      <a:pt x="-254" y="646036"/>
                    </a:lnTo>
                    <a:lnTo>
                      <a:pt x="940700" y="646036"/>
                    </a:lnTo>
                    <a:close/>
                    <a:moveTo>
                      <a:pt x="972406" y="611264"/>
                    </a:moveTo>
                    <a:cubicBezTo>
                      <a:pt x="974088" y="415611"/>
                      <a:pt x="1007476" y="221554"/>
                      <a:pt x="1071298" y="36605"/>
                    </a:cubicBezTo>
                    <a:lnTo>
                      <a:pt x="2544402" y="628800"/>
                    </a:lnTo>
                    <a:lnTo>
                      <a:pt x="1071298" y="1221032"/>
                    </a:lnTo>
                    <a:cubicBezTo>
                      <a:pt x="1007476" y="1035960"/>
                      <a:pt x="974051" y="841801"/>
                      <a:pt x="972406" y="646036"/>
                    </a:cubicBezTo>
                    <a:cubicBezTo>
                      <a:pt x="972406" y="640240"/>
                      <a:pt x="972406" y="634445"/>
                      <a:pt x="972406" y="628650"/>
                    </a:cubicBezTo>
                    <a:cubicBezTo>
                      <a:pt x="972406" y="622855"/>
                      <a:pt x="972368" y="617022"/>
                      <a:pt x="972406" y="61126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3" name="Freeform: Shape 6">
                <a:extLst>
                  <a:ext uri="{FF2B5EF4-FFF2-40B4-BE49-F238E27FC236}">
                    <a16:creationId xmlns:a16="http://schemas.microsoft.com/office/drawing/2014/main" xmlns="" id="{9CCDE6BB-9494-F9AA-88F0-4D2F49780905}"/>
                  </a:ext>
                </a:extLst>
              </p:cNvPr>
              <p:cNvSpPr/>
              <p:nvPr/>
            </p:nvSpPr>
            <p:spPr>
              <a:xfrm>
                <a:off x="3362869" y="2286092"/>
                <a:ext cx="2594606" cy="1562237"/>
              </a:xfrm>
              <a:custGeom>
                <a:avLst/>
                <a:gdLst>
                  <a:gd name="connsiteX0" fmla="*/ 1785791 w 2594606"/>
                  <a:gd name="connsiteY0" fmla="*/ 141072 h 1562237"/>
                  <a:gd name="connsiteX1" fmla="*/ 1764180 w 2594606"/>
                  <a:gd name="connsiteY1" fmla="*/ 135116 h 1562237"/>
                  <a:gd name="connsiteX2" fmla="*/ 1763358 w 2594606"/>
                  <a:gd name="connsiteY2" fmla="*/ 135613 h 1562237"/>
                  <a:gd name="connsiteX3" fmla="*/ 1356759 w 2594606"/>
                  <a:gd name="connsiteY3" fmla="*/ 485569 h 1562237"/>
                  <a:gd name="connsiteX4" fmla="*/ 752562 w 2594606"/>
                  <a:gd name="connsiteY4" fmla="*/ 3259 h 1562237"/>
                  <a:gd name="connsiteX5" fmla="*/ 741645 w 2594606"/>
                  <a:gd name="connsiteY5" fmla="*/ -480 h 1562237"/>
                  <a:gd name="connsiteX6" fmla="*/ -254 w 2594606"/>
                  <a:gd name="connsiteY6" fmla="*/ -480 h 1562237"/>
                  <a:gd name="connsiteX7" fmla="*/ -254 w 2594606"/>
                  <a:gd name="connsiteY7" fmla="*/ 34253 h 1562237"/>
                  <a:gd name="connsiteX8" fmla="*/ 735775 w 2594606"/>
                  <a:gd name="connsiteY8" fmla="*/ 34253 h 1562237"/>
                  <a:gd name="connsiteX9" fmla="*/ 1334213 w 2594606"/>
                  <a:gd name="connsiteY9" fmla="*/ 512077 h 1562237"/>
                  <a:gd name="connsiteX10" fmla="*/ 1318697 w 2594606"/>
                  <a:gd name="connsiteY10" fmla="*/ 530771 h 1562237"/>
                  <a:gd name="connsiteX11" fmla="*/ 1296675 w 2594606"/>
                  <a:gd name="connsiteY11" fmla="*/ 558364 h 1562237"/>
                  <a:gd name="connsiteX12" fmla="*/ 1067260 w 2594606"/>
                  <a:gd name="connsiteY12" fmla="*/ 937482 h 1562237"/>
                  <a:gd name="connsiteX13" fmla="*/ 1075299 w 2594606"/>
                  <a:gd name="connsiteY13" fmla="*/ 958465 h 1562237"/>
                  <a:gd name="connsiteX14" fmla="*/ 1075822 w 2594606"/>
                  <a:gd name="connsiteY14" fmla="*/ 958682 h 1562237"/>
                  <a:gd name="connsiteX15" fmla="*/ 2572592 w 2594606"/>
                  <a:gd name="connsiteY15" fmla="*/ 1560635 h 1562237"/>
                  <a:gd name="connsiteX16" fmla="*/ 2578500 w 2594606"/>
                  <a:gd name="connsiteY16" fmla="*/ 1561757 h 1562237"/>
                  <a:gd name="connsiteX17" fmla="*/ 2594353 w 2594606"/>
                  <a:gd name="connsiteY17" fmla="*/ 1545904 h 1562237"/>
                  <a:gd name="connsiteX18" fmla="*/ 2592221 w 2594606"/>
                  <a:gd name="connsiteY18" fmla="*/ 1537977 h 1562237"/>
                  <a:gd name="connsiteX19" fmla="*/ 1103041 w 2594606"/>
                  <a:gd name="connsiteY19" fmla="*/ 935576 h 1562237"/>
                  <a:gd name="connsiteX20" fmla="*/ 1321651 w 2594606"/>
                  <a:gd name="connsiteY20" fmla="*/ 578030 h 1562237"/>
                  <a:gd name="connsiteX21" fmla="*/ 1343299 w 2594606"/>
                  <a:gd name="connsiteY21" fmla="*/ 550924 h 1562237"/>
                  <a:gd name="connsiteX22" fmla="*/ 1766611 w 2594606"/>
                  <a:gd name="connsiteY22" fmla="*/ 171319 h 1562237"/>
                  <a:gd name="connsiteX23" fmla="*/ 2541822 w 2594606"/>
                  <a:gd name="connsiteY23" fmla="*/ 1514012 h 15622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4606" h="1562237">
                    <a:moveTo>
                      <a:pt x="1785791" y="141072"/>
                    </a:moveTo>
                    <a:cubicBezTo>
                      <a:pt x="1781454" y="133460"/>
                      <a:pt x="1771808" y="130790"/>
                      <a:pt x="1764180" y="135116"/>
                    </a:cubicBezTo>
                    <a:cubicBezTo>
                      <a:pt x="1763881" y="135273"/>
                      <a:pt x="1763619" y="135438"/>
                      <a:pt x="1763358" y="135613"/>
                    </a:cubicBezTo>
                    <a:cubicBezTo>
                      <a:pt x="1611561" y="231907"/>
                      <a:pt x="1474570" y="349797"/>
                      <a:pt x="1356759" y="485569"/>
                    </a:cubicBezTo>
                    <a:lnTo>
                      <a:pt x="752562" y="3259"/>
                    </a:lnTo>
                    <a:lnTo>
                      <a:pt x="741645" y="-480"/>
                    </a:lnTo>
                    <a:lnTo>
                      <a:pt x="-254" y="-480"/>
                    </a:lnTo>
                    <a:lnTo>
                      <a:pt x="-254" y="34253"/>
                    </a:lnTo>
                    <a:lnTo>
                      <a:pt x="735775" y="34253"/>
                    </a:lnTo>
                    <a:lnTo>
                      <a:pt x="1334213" y="512077"/>
                    </a:lnTo>
                    <a:cubicBezTo>
                      <a:pt x="1329054" y="518284"/>
                      <a:pt x="1323819" y="524453"/>
                      <a:pt x="1318697" y="530771"/>
                    </a:cubicBezTo>
                    <a:cubicBezTo>
                      <a:pt x="1311219" y="539819"/>
                      <a:pt x="1303742" y="549129"/>
                      <a:pt x="1296675" y="558364"/>
                    </a:cubicBezTo>
                    <a:cubicBezTo>
                      <a:pt x="1205261" y="675076"/>
                      <a:pt x="1128241" y="802361"/>
                      <a:pt x="1067260" y="937482"/>
                    </a:cubicBezTo>
                    <a:cubicBezTo>
                      <a:pt x="1063671" y="945498"/>
                      <a:pt x="1067298" y="954894"/>
                      <a:pt x="1075299" y="958465"/>
                    </a:cubicBezTo>
                    <a:cubicBezTo>
                      <a:pt x="1075486" y="958539"/>
                      <a:pt x="1075635" y="958611"/>
                      <a:pt x="1075822" y="958682"/>
                    </a:cubicBezTo>
                    <a:lnTo>
                      <a:pt x="2572592" y="1560635"/>
                    </a:lnTo>
                    <a:cubicBezTo>
                      <a:pt x="2574462" y="1561382"/>
                      <a:pt x="2576481" y="1561757"/>
                      <a:pt x="2578500" y="1561757"/>
                    </a:cubicBezTo>
                    <a:cubicBezTo>
                      <a:pt x="2587249" y="1561757"/>
                      <a:pt x="2594353" y="1554653"/>
                      <a:pt x="2594353" y="1545904"/>
                    </a:cubicBezTo>
                    <a:cubicBezTo>
                      <a:pt x="2594353" y="1543100"/>
                      <a:pt x="2593605" y="1540370"/>
                      <a:pt x="2592221" y="1537977"/>
                    </a:cubicBezTo>
                    <a:close/>
                    <a:moveTo>
                      <a:pt x="1103041" y="935576"/>
                    </a:moveTo>
                    <a:cubicBezTo>
                      <a:pt x="1161853" y="808350"/>
                      <a:pt x="1235209" y="688371"/>
                      <a:pt x="1321651" y="578030"/>
                    </a:cubicBezTo>
                    <a:cubicBezTo>
                      <a:pt x="1328755" y="568945"/>
                      <a:pt x="1336045" y="559822"/>
                      <a:pt x="1343299" y="550924"/>
                    </a:cubicBezTo>
                    <a:cubicBezTo>
                      <a:pt x="1463652" y="402985"/>
                      <a:pt x="1606476" y="274889"/>
                      <a:pt x="1766611" y="171319"/>
                    </a:cubicBezTo>
                    <a:lnTo>
                      <a:pt x="2541822" y="151401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Freeform: Shape 7">
                <a:extLst>
                  <a:ext uri="{FF2B5EF4-FFF2-40B4-BE49-F238E27FC236}">
                    <a16:creationId xmlns:a16="http://schemas.microsoft.com/office/drawing/2014/main" xmlns="" id="{45C0053B-9A6C-7A70-B900-149F5C2C5E50}"/>
                  </a:ext>
                </a:extLst>
              </p:cNvPr>
              <p:cNvSpPr/>
              <p:nvPr/>
            </p:nvSpPr>
            <p:spPr>
              <a:xfrm>
                <a:off x="3368814" y="4116363"/>
                <a:ext cx="2588432" cy="1567960"/>
              </a:xfrm>
              <a:custGeom>
                <a:avLst/>
                <a:gdLst>
                  <a:gd name="connsiteX0" fmla="*/ 2566647 w 2588432"/>
                  <a:gd name="connsiteY0" fmla="*/ 345 h 1567960"/>
                  <a:gd name="connsiteX1" fmla="*/ 1069877 w 2588432"/>
                  <a:gd name="connsiteY1" fmla="*/ 602074 h 1567960"/>
                  <a:gd name="connsiteX2" fmla="*/ 1061091 w 2588432"/>
                  <a:gd name="connsiteY2" fmla="*/ 622638 h 1567960"/>
                  <a:gd name="connsiteX3" fmla="*/ 1061353 w 2588432"/>
                  <a:gd name="connsiteY3" fmla="*/ 623273 h 1567960"/>
                  <a:gd name="connsiteX4" fmla="*/ 1290730 w 2588432"/>
                  <a:gd name="connsiteY4" fmla="*/ 1002392 h 1567960"/>
                  <a:gd name="connsiteX5" fmla="*/ 1312752 w 2588432"/>
                  <a:gd name="connsiteY5" fmla="*/ 1029984 h 1567960"/>
                  <a:gd name="connsiteX6" fmla="*/ 1333615 w 2588432"/>
                  <a:gd name="connsiteY6" fmla="*/ 1055072 h 1567960"/>
                  <a:gd name="connsiteX7" fmla="*/ 735737 w 2588432"/>
                  <a:gd name="connsiteY7" fmla="*/ 1532447 h 1567960"/>
                  <a:gd name="connsiteX8" fmla="*/ -254 w 2588432"/>
                  <a:gd name="connsiteY8" fmla="*/ 1532447 h 1567960"/>
                  <a:gd name="connsiteX9" fmla="*/ -254 w 2588432"/>
                  <a:gd name="connsiteY9" fmla="*/ 1567480 h 1567960"/>
                  <a:gd name="connsiteX10" fmla="*/ 741831 w 2588432"/>
                  <a:gd name="connsiteY10" fmla="*/ 1567480 h 1567960"/>
                  <a:gd name="connsiteX11" fmla="*/ 752749 w 2588432"/>
                  <a:gd name="connsiteY11" fmla="*/ 1563741 h 1567960"/>
                  <a:gd name="connsiteX12" fmla="*/ 1356497 w 2588432"/>
                  <a:gd name="connsiteY12" fmla="*/ 1081693 h 1567960"/>
                  <a:gd name="connsiteX13" fmla="*/ 1757600 w 2588432"/>
                  <a:gd name="connsiteY13" fmla="*/ 1425367 h 1567960"/>
                  <a:gd name="connsiteX14" fmla="*/ 1766087 w 2588432"/>
                  <a:gd name="connsiteY14" fmla="*/ 1427797 h 1567960"/>
                  <a:gd name="connsiteX15" fmla="*/ 1769826 w 2588432"/>
                  <a:gd name="connsiteY15" fmla="*/ 1427348 h 1567960"/>
                  <a:gd name="connsiteX16" fmla="*/ 1779771 w 2588432"/>
                  <a:gd name="connsiteY16" fmla="*/ 1419871 h 1567960"/>
                  <a:gd name="connsiteX17" fmla="*/ 2586202 w 2588432"/>
                  <a:gd name="connsiteY17" fmla="*/ 23040 h 1567960"/>
                  <a:gd name="connsiteX18" fmla="*/ 2579995 w 2588432"/>
                  <a:gd name="connsiteY18" fmla="*/ 1504 h 1567960"/>
                  <a:gd name="connsiteX19" fmla="*/ 2566573 w 2588432"/>
                  <a:gd name="connsiteY19" fmla="*/ 607 h 1567960"/>
                  <a:gd name="connsiteX20" fmla="*/ 1760666 w 2588432"/>
                  <a:gd name="connsiteY20" fmla="*/ 1389474 h 1567960"/>
                  <a:gd name="connsiteX21" fmla="*/ 1337392 w 2588432"/>
                  <a:gd name="connsiteY21" fmla="*/ 1009869 h 1567960"/>
                  <a:gd name="connsiteX22" fmla="*/ 1315744 w 2588432"/>
                  <a:gd name="connsiteY22" fmla="*/ 982725 h 1567960"/>
                  <a:gd name="connsiteX23" fmla="*/ 1097134 w 2588432"/>
                  <a:gd name="connsiteY23" fmla="*/ 625180 h 1567960"/>
                  <a:gd name="connsiteX24" fmla="*/ 2535877 w 2588432"/>
                  <a:gd name="connsiteY24" fmla="*/ 46782 h 1567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88432" h="1567960">
                    <a:moveTo>
                      <a:pt x="2566647" y="345"/>
                    </a:moveTo>
                    <a:lnTo>
                      <a:pt x="1069877" y="602074"/>
                    </a:lnTo>
                    <a:cubicBezTo>
                      <a:pt x="1061764" y="605327"/>
                      <a:pt x="1057838" y="614524"/>
                      <a:pt x="1061091" y="622638"/>
                    </a:cubicBezTo>
                    <a:cubicBezTo>
                      <a:pt x="1061166" y="622862"/>
                      <a:pt x="1061240" y="623049"/>
                      <a:pt x="1061353" y="623273"/>
                    </a:cubicBezTo>
                    <a:cubicBezTo>
                      <a:pt x="1122333" y="758395"/>
                      <a:pt x="1199353" y="885665"/>
                      <a:pt x="1290730" y="1002392"/>
                    </a:cubicBezTo>
                    <a:cubicBezTo>
                      <a:pt x="1297834" y="1011477"/>
                      <a:pt x="1305237" y="1020749"/>
                      <a:pt x="1312752" y="1029984"/>
                    </a:cubicBezTo>
                    <a:cubicBezTo>
                      <a:pt x="1319632" y="1038434"/>
                      <a:pt x="1326586" y="1046809"/>
                      <a:pt x="1333615" y="1055072"/>
                    </a:cubicBezTo>
                    <a:lnTo>
                      <a:pt x="735737" y="1532447"/>
                    </a:lnTo>
                    <a:lnTo>
                      <a:pt x="-254" y="1532447"/>
                    </a:lnTo>
                    <a:lnTo>
                      <a:pt x="-254" y="1567480"/>
                    </a:lnTo>
                    <a:lnTo>
                      <a:pt x="741831" y="1567480"/>
                    </a:lnTo>
                    <a:lnTo>
                      <a:pt x="752749" y="1563741"/>
                    </a:lnTo>
                    <a:lnTo>
                      <a:pt x="1356497" y="1081693"/>
                    </a:lnTo>
                    <a:cubicBezTo>
                      <a:pt x="1473074" y="1214833"/>
                      <a:pt x="1608158" y="1330587"/>
                      <a:pt x="1757600" y="1425367"/>
                    </a:cubicBezTo>
                    <a:cubicBezTo>
                      <a:pt x="1760142" y="1426937"/>
                      <a:pt x="1763096" y="1427797"/>
                      <a:pt x="1766087" y="1427797"/>
                    </a:cubicBezTo>
                    <a:cubicBezTo>
                      <a:pt x="1767358" y="1427797"/>
                      <a:pt x="1768592" y="1427647"/>
                      <a:pt x="1769826" y="1427348"/>
                    </a:cubicBezTo>
                    <a:cubicBezTo>
                      <a:pt x="1774013" y="1426301"/>
                      <a:pt x="1777603" y="1423609"/>
                      <a:pt x="1779771" y="1419871"/>
                    </a:cubicBezTo>
                    <a:lnTo>
                      <a:pt x="2586202" y="23040"/>
                    </a:lnTo>
                    <a:cubicBezTo>
                      <a:pt x="2590426" y="15375"/>
                      <a:pt x="2587660" y="5729"/>
                      <a:pt x="2579995" y="1504"/>
                    </a:cubicBezTo>
                    <a:cubicBezTo>
                      <a:pt x="2575883" y="-776"/>
                      <a:pt x="2570947" y="-1113"/>
                      <a:pt x="2566573" y="607"/>
                    </a:cubicBezTo>
                    <a:close/>
                    <a:moveTo>
                      <a:pt x="1760666" y="1389474"/>
                    </a:moveTo>
                    <a:cubicBezTo>
                      <a:pt x="1600568" y="1285908"/>
                      <a:pt x="1457745" y="1157778"/>
                      <a:pt x="1337392" y="1009869"/>
                    </a:cubicBezTo>
                    <a:cubicBezTo>
                      <a:pt x="1329914" y="1000784"/>
                      <a:pt x="1322735" y="991661"/>
                      <a:pt x="1315744" y="982725"/>
                    </a:cubicBezTo>
                    <a:cubicBezTo>
                      <a:pt x="1229339" y="872392"/>
                      <a:pt x="1155983" y="752413"/>
                      <a:pt x="1097134" y="625180"/>
                    </a:cubicBezTo>
                    <a:lnTo>
                      <a:pt x="2535877" y="4678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Freeform: Shape 8">
                <a:extLst>
                  <a:ext uri="{FF2B5EF4-FFF2-40B4-BE49-F238E27FC236}">
                    <a16:creationId xmlns:a16="http://schemas.microsoft.com/office/drawing/2014/main" xmlns="" id="{87D536A0-D890-3293-FD8D-BEC06E23CD9D}"/>
                  </a:ext>
                </a:extLst>
              </p:cNvPr>
              <p:cNvSpPr/>
              <p:nvPr/>
            </p:nvSpPr>
            <p:spPr>
              <a:xfrm>
                <a:off x="6224656" y="2285755"/>
                <a:ext cx="2596996" cy="1562498"/>
              </a:xfrm>
              <a:custGeom>
                <a:avLst/>
                <a:gdLst>
                  <a:gd name="connsiteX0" fmla="*/ 15484 w 2596996"/>
                  <a:gd name="connsiteY0" fmla="*/ 1562018 h 1562498"/>
                  <a:gd name="connsiteX1" fmla="*/ 21392 w 2596996"/>
                  <a:gd name="connsiteY1" fmla="*/ 1560897 h 1562498"/>
                  <a:gd name="connsiteX2" fmla="*/ 1518162 w 2596996"/>
                  <a:gd name="connsiteY2" fmla="*/ 958943 h 1562498"/>
                  <a:gd name="connsiteX3" fmla="*/ 1526986 w 2596996"/>
                  <a:gd name="connsiteY3" fmla="*/ 938398 h 1562498"/>
                  <a:gd name="connsiteX4" fmla="*/ 1526724 w 2596996"/>
                  <a:gd name="connsiteY4" fmla="*/ 937744 h 1562498"/>
                  <a:gd name="connsiteX5" fmla="*/ 1297308 w 2596996"/>
                  <a:gd name="connsiteY5" fmla="*/ 558626 h 1562498"/>
                  <a:gd name="connsiteX6" fmla="*/ 1275287 w 2596996"/>
                  <a:gd name="connsiteY6" fmla="*/ 531033 h 1562498"/>
                  <a:gd name="connsiteX7" fmla="*/ 1260742 w 2596996"/>
                  <a:gd name="connsiteY7" fmla="*/ 513573 h 1562498"/>
                  <a:gd name="connsiteX8" fmla="*/ 1860715 w 2596996"/>
                  <a:gd name="connsiteY8" fmla="*/ 34590 h 1562498"/>
                  <a:gd name="connsiteX9" fmla="*/ 2596743 w 2596996"/>
                  <a:gd name="connsiteY9" fmla="*/ 34590 h 1562498"/>
                  <a:gd name="connsiteX10" fmla="*/ 2596743 w 2596996"/>
                  <a:gd name="connsiteY10" fmla="*/ -480 h 1562498"/>
                  <a:gd name="connsiteX11" fmla="*/ 1854620 w 2596996"/>
                  <a:gd name="connsiteY11" fmla="*/ -480 h 1562498"/>
                  <a:gd name="connsiteX12" fmla="*/ 1843740 w 2596996"/>
                  <a:gd name="connsiteY12" fmla="*/ 3259 h 1562498"/>
                  <a:gd name="connsiteX13" fmla="*/ 1238086 w 2596996"/>
                  <a:gd name="connsiteY13" fmla="*/ 486990 h 1562498"/>
                  <a:gd name="connsiteX14" fmla="*/ 830551 w 2596996"/>
                  <a:gd name="connsiteY14" fmla="*/ 135838 h 1562498"/>
                  <a:gd name="connsiteX15" fmla="*/ 818288 w 2596996"/>
                  <a:gd name="connsiteY15" fmla="*/ 133819 h 1562498"/>
                  <a:gd name="connsiteX16" fmla="*/ 808343 w 2596996"/>
                  <a:gd name="connsiteY16" fmla="*/ 141296 h 1562498"/>
                  <a:gd name="connsiteX17" fmla="*/ 1875 w 2596996"/>
                  <a:gd name="connsiteY17" fmla="*/ 1538127 h 1562498"/>
                  <a:gd name="connsiteX18" fmla="*/ 7670 w 2596996"/>
                  <a:gd name="connsiteY18" fmla="*/ 1559775 h 1562498"/>
                  <a:gd name="connsiteX19" fmla="*/ 15596 w 2596996"/>
                  <a:gd name="connsiteY19" fmla="*/ 1561906 h 1562498"/>
                  <a:gd name="connsiteX20" fmla="*/ 827486 w 2596996"/>
                  <a:gd name="connsiteY20" fmla="*/ 171656 h 1562498"/>
                  <a:gd name="connsiteX21" fmla="*/ 1250797 w 2596996"/>
                  <a:gd name="connsiteY21" fmla="*/ 551260 h 1562498"/>
                  <a:gd name="connsiteX22" fmla="*/ 1272445 w 2596996"/>
                  <a:gd name="connsiteY22" fmla="*/ 578367 h 1562498"/>
                  <a:gd name="connsiteX23" fmla="*/ 1491055 w 2596996"/>
                  <a:gd name="connsiteY23" fmla="*/ 935912 h 1562498"/>
                  <a:gd name="connsiteX24" fmla="*/ 52275 w 2596996"/>
                  <a:gd name="connsiteY24" fmla="*/ 1514348 h 15624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2596996" h="1562498">
                    <a:moveTo>
                      <a:pt x="15484" y="1562018"/>
                    </a:moveTo>
                    <a:cubicBezTo>
                      <a:pt x="17503" y="1562018"/>
                      <a:pt x="19522" y="1561645"/>
                      <a:pt x="21392" y="1560897"/>
                    </a:cubicBezTo>
                    <a:lnTo>
                      <a:pt x="1518162" y="958943"/>
                    </a:lnTo>
                    <a:cubicBezTo>
                      <a:pt x="1526275" y="955709"/>
                      <a:pt x="1530238" y="946512"/>
                      <a:pt x="1526986" y="938398"/>
                    </a:cubicBezTo>
                    <a:cubicBezTo>
                      <a:pt x="1526911" y="938178"/>
                      <a:pt x="1526836" y="937961"/>
                      <a:pt x="1526724" y="937744"/>
                    </a:cubicBezTo>
                    <a:cubicBezTo>
                      <a:pt x="1465743" y="802622"/>
                      <a:pt x="1388724" y="675334"/>
                      <a:pt x="1297308" y="558626"/>
                    </a:cubicBezTo>
                    <a:cubicBezTo>
                      <a:pt x="1290055" y="549353"/>
                      <a:pt x="1282615" y="539932"/>
                      <a:pt x="1275287" y="531033"/>
                    </a:cubicBezTo>
                    <a:cubicBezTo>
                      <a:pt x="1270501" y="525163"/>
                      <a:pt x="1265603" y="519368"/>
                      <a:pt x="1260742" y="513573"/>
                    </a:cubicBezTo>
                    <a:lnTo>
                      <a:pt x="1860715" y="34590"/>
                    </a:lnTo>
                    <a:lnTo>
                      <a:pt x="2596743" y="34590"/>
                    </a:lnTo>
                    <a:lnTo>
                      <a:pt x="2596743" y="-480"/>
                    </a:lnTo>
                    <a:lnTo>
                      <a:pt x="1854620" y="-480"/>
                    </a:lnTo>
                    <a:lnTo>
                      <a:pt x="1843740" y="3259"/>
                    </a:lnTo>
                    <a:lnTo>
                      <a:pt x="1238086" y="486990"/>
                    </a:lnTo>
                    <a:cubicBezTo>
                      <a:pt x="1120088" y="350713"/>
                      <a:pt x="982760" y="232412"/>
                      <a:pt x="830551" y="135838"/>
                    </a:cubicBezTo>
                    <a:cubicBezTo>
                      <a:pt x="826887" y="133531"/>
                      <a:pt x="822476" y="132802"/>
                      <a:pt x="818288" y="133819"/>
                    </a:cubicBezTo>
                    <a:cubicBezTo>
                      <a:pt x="814101" y="134843"/>
                      <a:pt x="810511" y="137546"/>
                      <a:pt x="808343" y="141296"/>
                    </a:cubicBezTo>
                    <a:lnTo>
                      <a:pt x="1875" y="1538127"/>
                    </a:lnTo>
                    <a:cubicBezTo>
                      <a:pt x="-2500" y="1545717"/>
                      <a:pt x="80" y="1555401"/>
                      <a:pt x="7670" y="1559775"/>
                    </a:cubicBezTo>
                    <a:cubicBezTo>
                      <a:pt x="10100" y="1561159"/>
                      <a:pt x="12830" y="1561906"/>
                      <a:pt x="15596" y="1561906"/>
                    </a:cubicBezTo>
                    <a:close/>
                    <a:moveTo>
                      <a:pt x="827486" y="171656"/>
                    </a:moveTo>
                    <a:cubicBezTo>
                      <a:pt x="987621" y="275226"/>
                      <a:pt x="1130444" y="403322"/>
                      <a:pt x="1250797" y="551260"/>
                    </a:cubicBezTo>
                    <a:cubicBezTo>
                      <a:pt x="1258013" y="560121"/>
                      <a:pt x="1265304" y="569244"/>
                      <a:pt x="1272445" y="578367"/>
                    </a:cubicBezTo>
                    <a:cubicBezTo>
                      <a:pt x="1358887" y="688708"/>
                      <a:pt x="1432243" y="808687"/>
                      <a:pt x="1491055" y="935912"/>
                    </a:cubicBezTo>
                    <a:lnTo>
                      <a:pt x="52275" y="1514348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62D43BC3-B114-AF23-A9A6-B64C87C82ED0}"/>
                  </a:ext>
                </a:extLst>
              </p:cNvPr>
              <p:cNvSpPr/>
              <p:nvPr/>
            </p:nvSpPr>
            <p:spPr>
              <a:xfrm>
                <a:off x="6224688" y="4116103"/>
                <a:ext cx="2591020" cy="1567958"/>
              </a:xfrm>
              <a:custGeom>
                <a:avLst/>
                <a:gdLst>
                  <a:gd name="connsiteX0" fmla="*/ 1255364 w 2591020"/>
                  <a:gd name="connsiteY0" fmla="*/ 1054136 h 1567958"/>
                  <a:gd name="connsiteX1" fmla="*/ 1275218 w 2591020"/>
                  <a:gd name="connsiteY1" fmla="*/ 1030244 h 1567958"/>
                  <a:gd name="connsiteX2" fmla="*/ 1297239 w 2591020"/>
                  <a:gd name="connsiteY2" fmla="*/ 1002652 h 1567958"/>
                  <a:gd name="connsiteX3" fmla="*/ 1526617 w 2591020"/>
                  <a:gd name="connsiteY3" fmla="*/ 623533 h 1567958"/>
                  <a:gd name="connsiteX4" fmla="*/ 1518728 w 2591020"/>
                  <a:gd name="connsiteY4" fmla="*/ 602596 h 1567958"/>
                  <a:gd name="connsiteX5" fmla="*/ 1518093 w 2591020"/>
                  <a:gd name="connsiteY5" fmla="*/ 602334 h 1567958"/>
                  <a:gd name="connsiteX6" fmla="*/ 21360 w 2591020"/>
                  <a:gd name="connsiteY6" fmla="*/ 605 h 1567958"/>
                  <a:gd name="connsiteX7" fmla="*/ 834 w 2591020"/>
                  <a:gd name="connsiteY7" fmla="*/ 9616 h 1567958"/>
                  <a:gd name="connsiteX8" fmla="*/ 1731 w 2591020"/>
                  <a:gd name="connsiteY8" fmla="*/ 23038 h 1567958"/>
                  <a:gd name="connsiteX9" fmla="*/ 808199 w 2591020"/>
                  <a:gd name="connsiteY9" fmla="*/ 1419869 h 1567958"/>
                  <a:gd name="connsiteX10" fmla="*/ 818144 w 2591020"/>
                  <a:gd name="connsiteY10" fmla="*/ 1427347 h 1567958"/>
                  <a:gd name="connsiteX11" fmla="*/ 830408 w 2591020"/>
                  <a:gd name="connsiteY11" fmla="*/ 1425365 h 1567958"/>
                  <a:gd name="connsiteX12" fmla="*/ 1232558 w 2591020"/>
                  <a:gd name="connsiteY12" fmla="*/ 1080495 h 1567958"/>
                  <a:gd name="connsiteX13" fmla="*/ 1837763 w 2591020"/>
                  <a:gd name="connsiteY13" fmla="*/ 1563740 h 1567958"/>
                  <a:gd name="connsiteX14" fmla="*/ 1848643 w 2591020"/>
                  <a:gd name="connsiteY14" fmla="*/ 1567479 h 1567958"/>
                  <a:gd name="connsiteX15" fmla="*/ 2590767 w 2591020"/>
                  <a:gd name="connsiteY15" fmla="*/ 1567479 h 1567958"/>
                  <a:gd name="connsiteX16" fmla="*/ 2590767 w 2591020"/>
                  <a:gd name="connsiteY16" fmla="*/ 1532446 h 1567958"/>
                  <a:gd name="connsiteX17" fmla="*/ 1854738 w 2591020"/>
                  <a:gd name="connsiteY17" fmla="*/ 1532446 h 1567958"/>
                  <a:gd name="connsiteX18" fmla="*/ 827454 w 2591020"/>
                  <a:gd name="connsiteY18" fmla="*/ 1389734 h 1567958"/>
                  <a:gd name="connsiteX19" fmla="*/ 52243 w 2591020"/>
                  <a:gd name="connsiteY19" fmla="*/ 47042 h 1567958"/>
                  <a:gd name="connsiteX20" fmla="*/ 1490986 w 2591020"/>
                  <a:gd name="connsiteY20" fmla="*/ 625440 h 1567958"/>
                  <a:gd name="connsiteX21" fmla="*/ 1272376 w 2591020"/>
                  <a:gd name="connsiteY21" fmla="*/ 982985 h 1567958"/>
                  <a:gd name="connsiteX22" fmla="*/ 1250765 w 2591020"/>
                  <a:gd name="connsiteY22" fmla="*/ 1010092 h 1567958"/>
                  <a:gd name="connsiteX23" fmla="*/ 827454 w 2591020"/>
                  <a:gd name="connsiteY23" fmla="*/ 1389734 h 15679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2591020" h="1567958">
                    <a:moveTo>
                      <a:pt x="1255364" y="1054136"/>
                    </a:moveTo>
                    <a:cubicBezTo>
                      <a:pt x="1262019" y="1046209"/>
                      <a:pt x="1268675" y="1038283"/>
                      <a:pt x="1275218" y="1030244"/>
                    </a:cubicBezTo>
                    <a:cubicBezTo>
                      <a:pt x="1282695" y="1020972"/>
                      <a:pt x="1290173" y="1011550"/>
                      <a:pt x="1297239" y="1002652"/>
                    </a:cubicBezTo>
                    <a:cubicBezTo>
                      <a:pt x="1388654" y="885963"/>
                      <a:pt x="1465636" y="758655"/>
                      <a:pt x="1526617" y="623533"/>
                    </a:cubicBezTo>
                    <a:cubicBezTo>
                      <a:pt x="1530206" y="615569"/>
                      <a:pt x="1526692" y="606222"/>
                      <a:pt x="1518728" y="602596"/>
                    </a:cubicBezTo>
                    <a:cubicBezTo>
                      <a:pt x="1518504" y="602521"/>
                      <a:pt x="1518317" y="602409"/>
                      <a:pt x="1518093" y="602334"/>
                    </a:cubicBezTo>
                    <a:lnTo>
                      <a:pt x="21360" y="605"/>
                    </a:lnTo>
                    <a:cubicBezTo>
                      <a:pt x="13209" y="-2573"/>
                      <a:pt x="4012" y="1465"/>
                      <a:pt x="834" y="9616"/>
                    </a:cubicBezTo>
                    <a:cubicBezTo>
                      <a:pt x="-887" y="14028"/>
                      <a:pt x="-550" y="18926"/>
                      <a:pt x="1731" y="23038"/>
                    </a:cubicBezTo>
                    <a:lnTo>
                      <a:pt x="808199" y="1419869"/>
                    </a:lnTo>
                    <a:cubicBezTo>
                      <a:pt x="810368" y="1423608"/>
                      <a:pt x="813957" y="1426337"/>
                      <a:pt x="818144" y="1427347"/>
                    </a:cubicBezTo>
                    <a:cubicBezTo>
                      <a:pt x="822332" y="1428356"/>
                      <a:pt x="826744" y="1427646"/>
                      <a:pt x="830408" y="1425365"/>
                    </a:cubicBezTo>
                    <a:cubicBezTo>
                      <a:pt x="980297" y="1330286"/>
                      <a:pt x="1115719" y="1214121"/>
                      <a:pt x="1232558" y="1080495"/>
                    </a:cubicBezTo>
                    <a:lnTo>
                      <a:pt x="1837763" y="1563740"/>
                    </a:lnTo>
                    <a:lnTo>
                      <a:pt x="1848643" y="1567479"/>
                    </a:lnTo>
                    <a:lnTo>
                      <a:pt x="2590767" y="1567479"/>
                    </a:lnTo>
                    <a:lnTo>
                      <a:pt x="2590767" y="1532446"/>
                    </a:lnTo>
                    <a:lnTo>
                      <a:pt x="1854738" y="1532446"/>
                    </a:lnTo>
                    <a:close/>
                    <a:moveTo>
                      <a:pt x="827454" y="1389734"/>
                    </a:moveTo>
                    <a:lnTo>
                      <a:pt x="52243" y="47042"/>
                    </a:lnTo>
                    <a:lnTo>
                      <a:pt x="1490986" y="625440"/>
                    </a:lnTo>
                    <a:cubicBezTo>
                      <a:pt x="1432137" y="752635"/>
                      <a:pt x="1358781" y="872615"/>
                      <a:pt x="1272376" y="982985"/>
                    </a:cubicBezTo>
                    <a:cubicBezTo>
                      <a:pt x="1265421" y="991884"/>
                      <a:pt x="1258131" y="1001044"/>
                      <a:pt x="1250765" y="1010092"/>
                    </a:cubicBezTo>
                    <a:cubicBezTo>
                      <a:pt x="1130412" y="1158038"/>
                      <a:pt x="987589" y="1286168"/>
                      <a:pt x="827454" y="1389734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7" name="Freeform: Shape 10">
                <a:extLst>
                  <a:ext uri="{FF2B5EF4-FFF2-40B4-BE49-F238E27FC236}">
                    <a16:creationId xmlns:a16="http://schemas.microsoft.com/office/drawing/2014/main" xmlns="" id="{7EE999BC-9B12-C3F4-BD11-28069199CB8A}"/>
                  </a:ext>
                </a:extLst>
              </p:cNvPr>
              <p:cNvSpPr/>
              <p:nvPr/>
            </p:nvSpPr>
            <p:spPr>
              <a:xfrm>
                <a:off x="6251883" y="3353198"/>
                <a:ext cx="2605437" cy="1258078"/>
              </a:xfrm>
              <a:custGeom>
                <a:avLst/>
                <a:gdLst>
                  <a:gd name="connsiteX0" fmla="*/ 1661724 w 2605437"/>
                  <a:gd name="connsiteY0" fmla="*/ 610966 h 1258078"/>
                  <a:gd name="connsiteX1" fmla="*/ 1661724 w 2605437"/>
                  <a:gd name="connsiteY1" fmla="*/ 610779 h 1258078"/>
                  <a:gd name="connsiteX2" fmla="*/ 1555504 w 2605437"/>
                  <a:gd name="connsiteY2" fmla="*/ 10060 h 1258078"/>
                  <a:gd name="connsiteX3" fmla="*/ 1535240 w 2605437"/>
                  <a:gd name="connsiteY3" fmla="*/ 443 h 1258078"/>
                  <a:gd name="connsiteX4" fmla="*/ 1534641 w 2605437"/>
                  <a:gd name="connsiteY4" fmla="*/ 675 h 1258078"/>
                  <a:gd name="connsiteX5" fmla="*/ 9643 w 2605437"/>
                  <a:gd name="connsiteY5" fmla="*/ 613845 h 1258078"/>
                  <a:gd name="connsiteX6" fmla="*/ 931 w 2605437"/>
                  <a:gd name="connsiteY6" fmla="*/ 634558 h 1258078"/>
                  <a:gd name="connsiteX7" fmla="*/ 9643 w 2605437"/>
                  <a:gd name="connsiteY7" fmla="*/ 643270 h 1258078"/>
                  <a:gd name="connsiteX8" fmla="*/ 1534753 w 2605437"/>
                  <a:gd name="connsiteY8" fmla="*/ 1256440 h 1258078"/>
                  <a:gd name="connsiteX9" fmla="*/ 1540661 w 2605437"/>
                  <a:gd name="connsiteY9" fmla="*/ 1257598 h 1258078"/>
                  <a:gd name="connsiteX10" fmla="*/ 1555616 w 2605437"/>
                  <a:gd name="connsiteY10" fmla="*/ 1247055 h 1258078"/>
                  <a:gd name="connsiteX11" fmla="*/ 1661724 w 2605437"/>
                  <a:gd name="connsiteY11" fmla="*/ 646298 h 1258078"/>
                  <a:gd name="connsiteX12" fmla="*/ 1661724 w 2605437"/>
                  <a:gd name="connsiteY12" fmla="*/ 646298 h 1258078"/>
                  <a:gd name="connsiteX13" fmla="*/ 2605184 w 2605437"/>
                  <a:gd name="connsiteY13" fmla="*/ 646298 h 1258078"/>
                  <a:gd name="connsiteX14" fmla="*/ 2605184 w 2605437"/>
                  <a:gd name="connsiteY14" fmla="*/ 611265 h 1258078"/>
                  <a:gd name="connsiteX15" fmla="*/ 1630019 w 2605437"/>
                  <a:gd name="connsiteY15" fmla="*/ 645849 h 1258078"/>
                  <a:gd name="connsiteX16" fmla="*/ 1531202 w 2605437"/>
                  <a:gd name="connsiteY16" fmla="*/ 1220696 h 1258078"/>
                  <a:gd name="connsiteX17" fmla="*/ 58098 w 2605437"/>
                  <a:gd name="connsiteY17" fmla="*/ 628464 h 1258078"/>
                  <a:gd name="connsiteX18" fmla="*/ 1531202 w 2605437"/>
                  <a:gd name="connsiteY18" fmla="*/ 36269 h 1258078"/>
                  <a:gd name="connsiteX19" fmla="*/ 1630094 w 2605437"/>
                  <a:gd name="connsiteY19" fmla="*/ 611078 h 1258078"/>
                  <a:gd name="connsiteX20" fmla="*/ 1630094 w 2605437"/>
                  <a:gd name="connsiteY20" fmla="*/ 628464 h 1258078"/>
                  <a:gd name="connsiteX21" fmla="*/ 1630019 w 2605437"/>
                  <a:gd name="connsiteY21" fmla="*/ 645887 h 125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605437" h="1258078">
                    <a:moveTo>
                      <a:pt x="1661724" y="610966"/>
                    </a:moveTo>
                    <a:lnTo>
                      <a:pt x="1661724" y="610779"/>
                    </a:lnTo>
                    <a:cubicBezTo>
                      <a:pt x="1659967" y="406040"/>
                      <a:pt x="1624075" y="202999"/>
                      <a:pt x="1555504" y="10060"/>
                    </a:cubicBezTo>
                    <a:cubicBezTo>
                      <a:pt x="1552550" y="1812"/>
                      <a:pt x="1543503" y="-2496"/>
                      <a:pt x="1535240" y="443"/>
                    </a:cubicBezTo>
                    <a:cubicBezTo>
                      <a:pt x="1535053" y="518"/>
                      <a:pt x="1534828" y="593"/>
                      <a:pt x="1534641" y="675"/>
                    </a:cubicBezTo>
                    <a:lnTo>
                      <a:pt x="9643" y="613845"/>
                    </a:lnTo>
                    <a:cubicBezTo>
                      <a:pt x="1530" y="617172"/>
                      <a:pt x="-2396" y="626445"/>
                      <a:pt x="931" y="634558"/>
                    </a:cubicBezTo>
                    <a:cubicBezTo>
                      <a:pt x="2539" y="638521"/>
                      <a:pt x="5680" y="641662"/>
                      <a:pt x="9643" y="643270"/>
                    </a:cubicBezTo>
                    <a:lnTo>
                      <a:pt x="1534753" y="1256440"/>
                    </a:lnTo>
                    <a:cubicBezTo>
                      <a:pt x="1536623" y="1257225"/>
                      <a:pt x="1538642" y="1257598"/>
                      <a:pt x="1540661" y="1257598"/>
                    </a:cubicBezTo>
                    <a:cubicBezTo>
                      <a:pt x="1547354" y="1257598"/>
                      <a:pt x="1553335" y="1253373"/>
                      <a:pt x="1555616" y="1247055"/>
                    </a:cubicBezTo>
                    <a:cubicBezTo>
                      <a:pt x="1624150" y="1054094"/>
                      <a:pt x="1660005" y="851074"/>
                      <a:pt x="1661724" y="646298"/>
                    </a:cubicBezTo>
                    <a:lnTo>
                      <a:pt x="1661724" y="646298"/>
                    </a:lnTo>
                    <a:lnTo>
                      <a:pt x="2605184" y="646298"/>
                    </a:lnTo>
                    <a:lnTo>
                      <a:pt x="2605184" y="611265"/>
                    </a:lnTo>
                    <a:close/>
                    <a:moveTo>
                      <a:pt x="1630019" y="645849"/>
                    </a:moveTo>
                    <a:cubicBezTo>
                      <a:pt x="1628412" y="841540"/>
                      <a:pt x="1595024" y="1035698"/>
                      <a:pt x="1531202" y="1220696"/>
                    </a:cubicBezTo>
                    <a:lnTo>
                      <a:pt x="58098" y="628464"/>
                    </a:lnTo>
                    <a:lnTo>
                      <a:pt x="1531202" y="36269"/>
                    </a:lnTo>
                    <a:cubicBezTo>
                      <a:pt x="1595024" y="221263"/>
                      <a:pt x="1628449" y="415387"/>
                      <a:pt x="1630094" y="611078"/>
                    </a:cubicBezTo>
                    <a:cubicBezTo>
                      <a:pt x="1630094" y="616873"/>
                      <a:pt x="1630094" y="622669"/>
                      <a:pt x="1630094" y="628464"/>
                    </a:cubicBezTo>
                    <a:cubicBezTo>
                      <a:pt x="1630094" y="634259"/>
                      <a:pt x="1630281" y="640054"/>
                      <a:pt x="1630019" y="645887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8" name="Freeform: Shape 11">
                <a:extLst>
                  <a:ext uri="{FF2B5EF4-FFF2-40B4-BE49-F238E27FC236}">
                    <a16:creationId xmlns:a16="http://schemas.microsoft.com/office/drawing/2014/main" xmlns="" id="{3EA2F5FE-085F-323F-96F1-382EC105BDB9}"/>
                  </a:ext>
                </a:extLst>
              </p:cNvPr>
              <p:cNvSpPr/>
              <p:nvPr/>
            </p:nvSpPr>
            <p:spPr>
              <a:xfrm>
                <a:off x="4648993" y="2726565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6 w 127718"/>
                  <a:gd name="connsiteY1" fmla="*/ 127238 h 127718"/>
                  <a:gd name="connsiteX2" fmla="*/ -254 w 127718"/>
                  <a:gd name="connsiteY2" fmla="*/ 63379 h 127718"/>
                  <a:gd name="connsiteX3" fmla="*/ 63606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48"/>
                      <a:pt x="98863" y="127238"/>
                      <a:pt x="63606" y="127238"/>
                    </a:cubicBezTo>
                    <a:cubicBezTo>
                      <a:pt x="28348" y="127238"/>
                      <a:pt x="-254" y="98648"/>
                      <a:pt x="-254" y="63379"/>
                    </a:cubicBezTo>
                    <a:cubicBezTo>
                      <a:pt x="-254" y="28110"/>
                      <a:pt x="28348" y="-480"/>
                      <a:pt x="63606" y="-480"/>
                    </a:cubicBezTo>
                    <a:cubicBezTo>
                      <a:pt x="98863" y="-480"/>
                      <a:pt x="127465" y="28110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9" name="Freeform: Shape 12">
                <a:extLst>
                  <a:ext uri="{FF2B5EF4-FFF2-40B4-BE49-F238E27FC236}">
                    <a16:creationId xmlns:a16="http://schemas.microsoft.com/office/drawing/2014/main" xmlns="" id="{6C5C8050-F2AB-9928-F334-DAA4916F09C0}"/>
                  </a:ext>
                </a:extLst>
              </p:cNvPr>
              <p:cNvSpPr/>
              <p:nvPr/>
            </p:nvSpPr>
            <p:spPr>
              <a:xfrm>
                <a:off x="4220933" y="3915478"/>
                <a:ext cx="127793" cy="127793"/>
              </a:xfrm>
              <a:custGeom>
                <a:avLst/>
                <a:gdLst>
                  <a:gd name="connsiteX0" fmla="*/ 127540 w 127793"/>
                  <a:gd name="connsiteY0" fmla="*/ 63379 h 127793"/>
                  <a:gd name="connsiteX1" fmla="*/ 63681 w 127793"/>
                  <a:gd name="connsiteY1" fmla="*/ 127313 h 127793"/>
                  <a:gd name="connsiteX2" fmla="*/ -254 w 127793"/>
                  <a:gd name="connsiteY2" fmla="*/ 63454 h 127793"/>
                  <a:gd name="connsiteX3" fmla="*/ 63606 w 127793"/>
                  <a:gd name="connsiteY3" fmla="*/ -480 h 127793"/>
                  <a:gd name="connsiteX4" fmla="*/ 63681 w 127793"/>
                  <a:gd name="connsiteY4" fmla="*/ -480 h 127793"/>
                  <a:gd name="connsiteX5" fmla="*/ 127540 w 127793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3" h="127793">
                    <a:moveTo>
                      <a:pt x="127540" y="63379"/>
                    </a:moveTo>
                    <a:cubicBezTo>
                      <a:pt x="127578" y="98674"/>
                      <a:pt x="98975" y="127276"/>
                      <a:pt x="63681" y="127313"/>
                    </a:cubicBezTo>
                    <a:cubicBezTo>
                      <a:pt x="28386" y="127350"/>
                      <a:pt x="-216" y="98749"/>
                      <a:pt x="-254" y="63454"/>
                    </a:cubicBezTo>
                    <a:cubicBezTo>
                      <a:pt x="-291" y="28159"/>
                      <a:pt x="28311" y="-443"/>
                      <a:pt x="63606" y="-480"/>
                    </a:cubicBezTo>
                    <a:cubicBezTo>
                      <a:pt x="63643" y="-480"/>
                      <a:pt x="63643" y="-480"/>
                      <a:pt x="63681" y="-480"/>
                    </a:cubicBezTo>
                    <a:cubicBezTo>
                      <a:pt x="98938" y="-480"/>
                      <a:pt x="127540" y="28122"/>
                      <a:pt x="127540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" name="Freeform: Shape 13">
                <a:extLst>
                  <a:ext uri="{FF2B5EF4-FFF2-40B4-BE49-F238E27FC236}">
                    <a16:creationId xmlns:a16="http://schemas.microsoft.com/office/drawing/2014/main" xmlns="" id="{6F92780C-5E73-FB0A-9044-938D3836DA38}"/>
                  </a:ext>
                </a:extLst>
              </p:cNvPr>
              <p:cNvSpPr/>
              <p:nvPr/>
            </p:nvSpPr>
            <p:spPr>
              <a:xfrm>
                <a:off x="4659499" y="5117553"/>
                <a:ext cx="127793" cy="127793"/>
              </a:xfrm>
              <a:custGeom>
                <a:avLst/>
                <a:gdLst>
                  <a:gd name="connsiteX0" fmla="*/ 127540 w 127793"/>
                  <a:gd name="connsiteY0" fmla="*/ 63379 h 127793"/>
                  <a:gd name="connsiteX1" fmla="*/ 63680 w 127793"/>
                  <a:gd name="connsiteY1" fmla="*/ 127313 h 127793"/>
                  <a:gd name="connsiteX2" fmla="*/ -254 w 127793"/>
                  <a:gd name="connsiteY2" fmla="*/ 63454 h 127793"/>
                  <a:gd name="connsiteX3" fmla="*/ 63606 w 127793"/>
                  <a:gd name="connsiteY3" fmla="*/ -480 h 127793"/>
                  <a:gd name="connsiteX4" fmla="*/ 63680 w 127793"/>
                  <a:gd name="connsiteY4" fmla="*/ -480 h 127793"/>
                  <a:gd name="connsiteX5" fmla="*/ 127540 w 127793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3" h="127793">
                    <a:moveTo>
                      <a:pt x="127540" y="63379"/>
                    </a:moveTo>
                    <a:cubicBezTo>
                      <a:pt x="127578" y="98674"/>
                      <a:pt x="98975" y="127276"/>
                      <a:pt x="63680" y="127313"/>
                    </a:cubicBezTo>
                    <a:cubicBezTo>
                      <a:pt x="28386" y="127350"/>
                      <a:pt x="-216" y="98749"/>
                      <a:pt x="-254" y="63454"/>
                    </a:cubicBezTo>
                    <a:cubicBezTo>
                      <a:pt x="-291" y="28159"/>
                      <a:pt x="28311" y="-443"/>
                      <a:pt x="63606" y="-480"/>
                    </a:cubicBezTo>
                    <a:cubicBezTo>
                      <a:pt x="63643" y="-480"/>
                      <a:pt x="63643" y="-480"/>
                      <a:pt x="63680" y="-480"/>
                    </a:cubicBezTo>
                    <a:cubicBezTo>
                      <a:pt x="98938" y="-443"/>
                      <a:pt x="127503" y="28122"/>
                      <a:pt x="127540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" name="Freeform: Shape 14">
                <a:extLst>
                  <a:ext uri="{FF2B5EF4-FFF2-40B4-BE49-F238E27FC236}">
                    <a16:creationId xmlns:a16="http://schemas.microsoft.com/office/drawing/2014/main" xmlns="" id="{45A45D22-A8A6-1A1A-699A-1A41B0EE2487}"/>
                  </a:ext>
                </a:extLst>
              </p:cNvPr>
              <p:cNvSpPr/>
              <p:nvPr/>
            </p:nvSpPr>
            <p:spPr>
              <a:xfrm>
                <a:off x="7407173" y="2726565"/>
                <a:ext cx="127794" cy="127793"/>
              </a:xfrm>
              <a:custGeom>
                <a:avLst/>
                <a:gdLst>
                  <a:gd name="connsiteX0" fmla="*/ 127541 w 127794"/>
                  <a:gd name="connsiteY0" fmla="*/ 63379 h 127793"/>
                  <a:gd name="connsiteX1" fmla="*/ 63681 w 127794"/>
                  <a:gd name="connsiteY1" fmla="*/ 127313 h 127793"/>
                  <a:gd name="connsiteX2" fmla="*/ -254 w 127794"/>
                  <a:gd name="connsiteY2" fmla="*/ 63454 h 127793"/>
                  <a:gd name="connsiteX3" fmla="*/ 63606 w 127794"/>
                  <a:gd name="connsiteY3" fmla="*/ -480 h 127793"/>
                  <a:gd name="connsiteX4" fmla="*/ 63718 w 127794"/>
                  <a:gd name="connsiteY4" fmla="*/ -480 h 127793"/>
                  <a:gd name="connsiteX5" fmla="*/ 127541 w 127794"/>
                  <a:gd name="connsiteY5" fmla="*/ 63379 h 1277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7794" h="127793">
                    <a:moveTo>
                      <a:pt x="127541" y="63379"/>
                    </a:moveTo>
                    <a:cubicBezTo>
                      <a:pt x="127578" y="98670"/>
                      <a:pt x="98975" y="127291"/>
                      <a:pt x="63681" y="127313"/>
                    </a:cubicBezTo>
                    <a:cubicBezTo>
                      <a:pt x="28386" y="127332"/>
                      <a:pt x="-216" y="98741"/>
                      <a:pt x="-254" y="63454"/>
                    </a:cubicBezTo>
                    <a:cubicBezTo>
                      <a:pt x="-291" y="28163"/>
                      <a:pt x="28312" y="-462"/>
                      <a:pt x="63606" y="-480"/>
                    </a:cubicBezTo>
                    <a:cubicBezTo>
                      <a:pt x="63643" y="-480"/>
                      <a:pt x="63681" y="-480"/>
                      <a:pt x="63718" y="-480"/>
                    </a:cubicBezTo>
                    <a:cubicBezTo>
                      <a:pt x="98975" y="-462"/>
                      <a:pt x="127541" y="28126"/>
                      <a:pt x="127541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" name="Freeform: Shape 15">
                <a:extLst>
                  <a:ext uri="{FF2B5EF4-FFF2-40B4-BE49-F238E27FC236}">
                    <a16:creationId xmlns:a16="http://schemas.microsoft.com/office/drawing/2014/main" xmlns="" id="{92A436E2-4268-9746-D4CE-9CD6EA2179C8}"/>
                  </a:ext>
                </a:extLst>
              </p:cNvPr>
              <p:cNvSpPr/>
              <p:nvPr/>
            </p:nvSpPr>
            <p:spPr>
              <a:xfrm>
                <a:off x="7835197" y="3915478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5 w 127718"/>
                  <a:gd name="connsiteY1" fmla="*/ 127239 h 127718"/>
                  <a:gd name="connsiteX2" fmla="*/ -254 w 127718"/>
                  <a:gd name="connsiteY2" fmla="*/ 63379 h 127718"/>
                  <a:gd name="connsiteX3" fmla="*/ 63605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36"/>
                      <a:pt x="98862" y="127239"/>
                      <a:pt x="63605" y="127239"/>
                    </a:cubicBezTo>
                    <a:cubicBezTo>
                      <a:pt x="28348" y="127239"/>
                      <a:pt x="-254" y="98636"/>
                      <a:pt x="-254" y="63379"/>
                    </a:cubicBezTo>
                    <a:cubicBezTo>
                      <a:pt x="-254" y="28122"/>
                      <a:pt x="28348" y="-480"/>
                      <a:pt x="63605" y="-480"/>
                    </a:cubicBezTo>
                    <a:cubicBezTo>
                      <a:pt x="98862" y="-480"/>
                      <a:pt x="127465" y="28122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" name="Freeform: Shape 16">
                <a:extLst>
                  <a:ext uri="{FF2B5EF4-FFF2-40B4-BE49-F238E27FC236}">
                    <a16:creationId xmlns:a16="http://schemas.microsoft.com/office/drawing/2014/main" xmlns="" id="{3DF59299-B296-76D7-4B1A-C1B4C769D6B3}"/>
                  </a:ext>
                </a:extLst>
              </p:cNvPr>
              <p:cNvSpPr/>
              <p:nvPr/>
            </p:nvSpPr>
            <p:spPr>
              <a:xfrm>
                <a:off x="7396668" y="5117553"/>
                <a:ext cx="127718" cy="127718"/>
              </a:xfrm>
              <a:custGeom>
                <a:avLst/>
                <a:gdLst>
                  <a:gd name="connsiteX0" fmla="*/ 127465 w 127718"/>
                  <a:gd name="connsiteY0" fmla="*/ 63379 h 127718"/>
                  <a:gd name="connsiteX1" fmla="*/ 63605 w 127718"/>
                  <a:gd name="connsiteY1" fmla="*/ 127239 h 127718"/>
                  <a:gd name="connsiteX2" fmla="*/ -254 w 127718"/>
                  <a:gd name="connsiteY2" fmla="*/ 63379 h 127718"/>
                  <a:gd name="connsiteX3" fmla="*/ 63605 w 127718"/>
                  <a:gd name="connsiteY3" fmla="*/ -480 h 127718"/>
                  <a:gd name="connsiteX4" fmla="*/ 127465 w 127718"/>
                  <a:gd name="connsiteY4" fmla="*/ 63379 h 1277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718" h="127718">
                    <a:moveTo>
                      <a:pt x="127465" y="63379"/>
                    </a:moveTo>
                    <a:cubicBezTo>
                      <a:pt x="127465" y="98636"/>
                      <a:pt x="98863" y="127239"/>
                      <a:pt x="63605" y="127239"/>
                    </a:cubicBezTo>
                    <a:cubicBezTo>
                      <a:pt x="28348" y="127239"/>
                      <a:pt x="-254" y="98636"/>
                      <a:pt x="-254" y="63379"/>
                    </a:cubicBezTo>
                    <a:cubicBezTo>
                      <a:pt x="-254" y="28122"/>
                      <a:pt x="28348" y="-480"/>
                      <a:pt x="63605" y="-480"/>
                    </a:cubicBezTo>
                    <a:cubicBezTo>
                      <a:pt x="98863" y="-443"/>
                      <a:pt x="127427" y="28122"/>
                      <a:pt x="127465" y="63379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" name="Freeform: Shape 17">
                <a:extLst>
                  <a:ext uri="{FF2B5EF4-FFF2-40B4-BE49-F238E27FC236}">
                    <a16:creationId xmlns:a16="http://schemas.microsoft.com/office/drawing/2014/main" xmlns="" id="{15C38CC5-7E60-13B8-B0B7-D554692C5007}"/>
                  </a:ext>
                </a:extLst>
              </p:cNvPr>
              <p:cNvSpPr/>
              <p:nvPr/>
            </p:nvSpPr>
            <p:spPr>
              <a:xfrm>
                <a:off x="668025" y="1768748"/>
                <a:ext cx="3166424" cy="989446"/>
              </a:xfrm>
              <a:custGeom>
                <a:avLst/>
                <a:gdLst>
                  <a:gd name="connsiteX0" fmla="*/ 494470 w 3166424"/>
                  <a:gd name="connsiteY0" fmla="*/ -480 h 989446"/>
                  <a:gd name="connsiteX1" fmla="*/ 2671447 w 3166424"/>
                  <a:gd name="connsiteY1" fmla="*/ -480 h 989446"/>
                  <a:gd name="connsiteX2" fmla="*/ 3166171 w 3166424"/>
                  <a:gd name="connsiteY2" fmla="*/ 494243 h 989446"/>
                  <a:gd name="connsiteX3" fmla="*/ 3166171 w 3166424"/>
                  <a:gd name="connsiteY3" fmla="*/ 494243 h 989446"/>
                  <a:gd name="connsiteX4" fmla="*/ 2671447 w 3166424"/>
                  <a:gd name="connsiteY4" fmla="*/ 988966 h 989446"/>
                  <a:gd name="connsiteX5" fmla="*/ 494470 w 3166424"/>
                  <a:gd name="connsiteY5" fmla="*/ 988966 h 989446"/>
                  <a:gd name="connsiteX6" fmla="*/ -254 w 3166424"/>
                  <a:gd name="connsiteY6" fmla="*/ 494243 h 989446"/>
                  <a:gd name="connsiteX7" fmla="*/ -254 w 3166424"/>
                  <a:gd name="connsiteY7" fmla="*/ 494243 h 989446"/>
                  <a:gd name="connsiteX8" fmla="*/ 494470 w 316642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424" h="989446">
                    <a:moveTo>
                      <a:pt x="494470" y="-480"/>
                    </a:moveTo>
                    <a:lnTo>
                      <a:pt x="2671447" y="-480"/>
                    </a:lnTo>
                    <a:cubicBezTo>
                      <a:pt x="2943560" y="-480"/>
                      <a:pt x="3166171" y="222130"/>
                      <a:pt x="3166171" y="494243"/>
                    </a:cubicBezTo>
                    <a:lnTo>
                      <a:pt x="3166171" y="494243"/>
                    </a:lnTo>
                    <a:cubicBezTo>
                      <a:pt x="3166171" y="766356"/>
                      <a:pt x="2943560" y="988966"/>
                      <a:pt x="2671447" y="988966"/>
                    </a:cubicBezTo>
                    <a:lnTo>
                      <a:pt x="494470" y="988966"/>
                    </a:lnTo>
                    <a:cubicBezTo>
                      <a:pt x="222506" y="989041"/>
                      <a:pt x="-254" y="766356"/>
                      <a:pt x="-254" y="494243"/>
                    </a:cubicBezTo>
                    <a:lnTo>
                      <a:pt x="-254" y="494243"/>
                    </a:lnTo>
                    <a:cubicBezTo>
                      <a:pt x="-254" y="222130"/>
                      <a:pt x="222357" y="-480"/>
                      <a:pt x="494470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5" name="Freeform: Shape 18">
                <a:extLst>
                  <a:ext uri="{FF2B5EF4-FFF2-40B4-BE49-F238E27FC236}">
                    <a16:creationId xmlns:a16="http://schemas.microsoft.com/office/drawing/2014/main" xmlns="" id="{CB3D63AE-AB42-FA53-2F88-1C7A05BA616C}"/>
                  </a:ext>
                </a:extLst>
              </p:cNvPr>
              <p:cNvSpPr/>
              <p:nvPr/>
            </p:nvSpPr>
            <p:spPr>
              <a:xfrm>
                <a:off x="676101" y="1794920"/>
                <a:ext cx="3166274" cy="989446"/>
              </a:xfrm>
              <a:custGeom>
                <a:avLst/>
                <a:gdLst>
                  <a:gd name="connsiteX0" fmla="*/ 494470 w 3166274"/>
                  <a:gd name="connsiteY0" fmla="*/ -480 h 989446"/>
                  <a:gd name="connsiteX1" fmla="*/ 2671298 w 3166274"/>
                  <a:gd name="connsiteY1" fmla="*/ -480 h 989446"/>
                  <a:gd name="connsiteX2" fmla="*/ 3166021 w 3166274"/>
                  <a:gd name="connsiteY2" fmla="*/ 494243 h 989446"/>
                  <a:gd name="connsiteX3" fmla="*/ 3166021 w 3166274"/>
                  <a:gd name="connsiteY3" fmla="*/ 494243 h 989446"/>
                  <a:gd name="connsiteX4" fmla="*/ 2671298 w 3166274"/>
                  <a:gd name="connsiteY4" fmla="*/ 988966 h 989446"/>
                  <a:gd name="connsiteX5" fmla="*/ 494470 w 3166274"/>
                  <a:gd name="connsiteY5" fmla="*/ 988966 h 989446"/>
                  <a:gd name="connsiteX6" fmla="*/ -254 w 3166274"/>
                  <a:gd name="connsiteY6" fmla="*/ 494243 h 989446"/>
                  <a:gd name="connsiteX7" fmla="*/ -254 w 3166274"/>
                  <a:gd name="connsiteY7" fmla="*/ 494243 h 989446"/>
                  <a:gd name="connsiteX8" fmla="*/ 494470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494470" y="-480"/>
                    </a:moveTo>
                    <a:lnTo>
                      <a:pt x="2671298" y="-480"/>
                    </a:lnTo>
                    <a:cubicBezTo>
                      <a:pt x="2943411" y="-480"/>
                      <a:pt x="3166021" y="222130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766318"/>
                      <a:pt x="2943411" y="988966"/>
                      <a:pt x="2671298" y="988966"/>
                    </a:cubicBezTo>
                    <a:lnTo>
                      <a:pt x="494470" y="988966"/>
                    </a:lnTo>
                    <a:cubicBezTo>
                      <a:pt x="222394" y="988966"/>
                      <a:pt x="-254" y="766318"/>
                      <a:pt x="-254" y="494243"/>
                    </a:cubicBezTo>
                    <a:lnTo>
                      <a:pt x="-254" y="494243"/>
                    </a:lnTo>
                    <a:cubicBezTo>
                      <a:pt x="-254" y="222130"/>
                      <a:pt x="222394" y="-480"/>
                      <a:pt x="494470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Freeform: Shape 165">
                <a:extLst>
                  <a:ext uri="{FF2B5EF4-FFF2-40B4-BE49-F238E27FC236}">
                    <a16:creationId xmlns:a16="http://schemas.microsoft.com/office/drawing/2014/main" xmlns="" id="{1F477A75-D4C8-11BE-8F74-5CE73DB10332}"/>
                  </a:ext>
                </a:extLst>
              </p:cNvPr>
              <p:cNvSpPr/>
              <p:nvPr/>
            </p:nvSpPr>
            <p:spPr>
              <a:xfrm>
                <a:off x="2990518" y="1934678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697040 w 697293"/>
                  <a:gd name="connsiteY1" fmla="*/ 348167 h 697293"/>
                  <a:gd name="connsiteX2" fmla="*/ 348393 w 697293"/>
                  <a:gd name="connsiteY2" fmla="*/ 696813 h 697293"/>
                  <a:gd name="connsiteX3" fmla="*/ -254 w 697293"/>
                  <a:gd name="connsiteY3" fmla="*/ 348279 h 697293"/>
                  <a:gd name="connsiteX4" fmla="*/ 348281 w 697293"/>
                  <a:gd name="connsiteY4" fmla="*/ -331 h 697293"/>
                  <a:gd name="connsiteX5" fmla="*/ 348393 w 697293"/>
                  <a:gd name="connsiteY5" fmla="*/ -331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540944" y="-480"/>
                      <a:pt x="697040" y="155613"/>
                      <a:pt x="697040" y="348167"/>
                    </a:cubicBezTo>
                    <a:cubicBezTo>
                      <a:pt x="697040" y="540721"/>
                      <a:pt x="540944" y="696813"/>
                      <a:pt x="348393" y="696813"/>
                    </a:cubicBezTo>
                    <a:cubicBezTo>
                      <a:pt x="155884" y="696813"/>
                      <a:pt x="-190" y="540788"/>
                      <a:pt x="-254" y="348279"/>
                    </a:cubicBezTo>
                    <a:cubicBezTo>
                      <a:pt x="-276" y="155766"/>
                      <a:pt x="155768" y="-308"/>
                      <a:pt x="348281" y="-331"/>
                    </a:cubicBezTo>
                    <a:cubicBezTo>
                      <a:pt x="348319" y="-331"/>
                      <a:pt x="348356" y="-331"/>
                      <a:pt x="348393" y="-3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01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7" name="Freeform: Shape 166">
                <a:extLst>
                  <a:ext uri="{FF2B5EF4-FFF2-40B4-BE49-F238E27FC236}">
                    <a16:creationId xmlns:a16="http://schemas.microsoft.com/office/drawing/2014/main" xmlns="" id="{47B57E73-BFFE-8F0D-3EE0-38F17C46CD61}"/>
                  </a:ext>
                </a:extLst>
              </p:cNvPr>
              <p:cNvSpPr/>
              <p:nvPr/>
            </p:nvSpPr>
            <p:spPr>
              <a:xfrm>
                <a:off x="485756" y="3471566"/>
                <a:ext cx="3166424" cy="989484"/>
              </a:xfrm>
              <a:custGeom>
                <a:avLst/>
                <a:gdLst>
                  <a:gd name="connsiteX0" fmla="*/ 494507 w 3166424"/>
                  <a:gd name="connsiteY0" fmla="*/ -480 h 989484"/>
                  <a:gd name="connsiteX1" fmla="*/ 2671447 w 3166424"/>
                  <a:gd name="connsiteY1" fmla="*/ -480 h 989484"/>
                  <a:gd name="connsiteX2" fmla="*/ 3166171 w 3166424"/>
                  <a:gd name="connsiteY2" fmla="*/ 494243 h 989484"/>
                  <a:gd name="connsiteX3" fmla="*/ 3166171 w 3166424"/>
                  <a:gd name="connsiteY3" fmla="*/ 494243 h 989484"/>
                  <a:gd name="connsiteX4" fmla="*/ 2671447 w 3166424"/>
                  <a:gd name="connsiteY4" fmla="*/ 989004 h 989484"/>
                  <a:gd name="connsiteX5" fmla="*/ 494507 w 3166424"/>
                  <a:gd name="connsiteY5" fmla="*/ 989004 h 989484"/>
                  <a:gd name="connsiteX6" fmla="*/ -254 w 3166424"/>
                  <a:gd name="connsiteY6" fmla="*/ 494243 h 989484"/>
                  <a:gd name="connsiteX7" fmla="*/ -254 w 3166424"/>
                  <a:gd name="connsiteY7" fmla="*/ 494243 h 989484"/>
                  <a:gd name="connsiteX8" fmla="*/ 494507 w 3166424"/>
                  <a:gd name="connsiteY8" fmla="*/ -480 h 98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424" h="989484">
                    <a:moveTo>
                      <a:pt x="494507" y="-480"/>
                    </a:moveTo>
                    <a:lnTo>
                      <a:pt x="2671447" y="-480"/>
                    </a:lnTo>
                    <a:cubicBezTo>
                      <a:pt x="2943523" y="-480"/>
                      <a:pt x="3166171" y="222168"/>
                      <a:pt x="3166171" y="494243"/>
                    </a:cubicBezTo>
                    <a:lnTo>
                      <a:pt x="3166171" y="494243"/>
                    </a:lnTo>
                    <a:cubicBezTo>
                      <a:pt x="3166171" y="766356"/>
                      <a:pt x="2943523" y="989004"/>
                      <a:pt x="2671447" y="989004"/>
                    </a:cubicBezTo>
                    <a:lnTo>
                      <a:pt x="494507" y="989004"/>
                    </a:lnTo>
                    <a:cubicBezTo>
                      <a:pt x="222394" y="989004"/>
                      <a:pt x="-254" y="766356"/>
                      <a:pt x="-254" y="494243"/>
                    </a:cubicBezTo>
                    <a:lnTo>
                      <a:pt x="-254" y="494243"/>
                    </a:lnTo>
                    <a:cubicBezTo>
                      <a:pt x="-254" y="222168"/>
                      <a:pt x="222394" y="-480"/>
                      <a:pt x="494507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8" name="Freeform: Shape 313">
                <a:extLst>
                  <a:ext uri="{FF2B5EF4-FFF2-40B4-BE49-F238E27FC236}">
                    <a16:creationId xmlns:a16="http://schemas.microsoft.com/office/drawing/2014/main" xmlns="" id="{ADE7C804-8DE2-9C0C-CFBD-CF9C2944013C}"/>
                  </a:ext>
                </a:extLst>
              </p:cNvPr>
              <p:cNvSpPr/>
              <p:nvPr/>
            </p:nvSpPr>
            <p:spPr>
              <a:xfrm>
                <a:off x="2800398" y="361132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697040 w 697293"/>
                  <a:gd name="connsiteY1" fmla="*/ 348167 h 697293"/>
                  <a:gd name="connsiteX2" fmla="*/ 348393 w 697293"/>
                  <a:gd name="connsiteY2" fmla="*/ 696814 h 697293"/>
                  <a:gd name="connsiteX3" fmla="*/ -254 w 697293"/>
                  <a:gd name="connsiteY3" fmla="*/ 348167 h 697293"/>
                  <a:gd name="connsiteX4" fmla="*/ 348393 w 697293"/>
                  <a:gd name="connsiteY4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540944" y="-480"/>
                      <a:pt x="697040" y="155616"/>
                      <a:pt x="697040" y="348167"/>
                    </a:cubicBezTo>
                    <a:cubicBezTo>
                      <a:pt x="697040" y="540717"/>
                      <a:pt x="540944" y="696814"/>
                      <a:pt x="348393" y="696814"/>
                    </a:cubicBezTo>
                    <a:cubicBezTo>
                      <a:pt x="155839" y="696814"/>
                      <a:pt x="-254" y="540717"/>
                      <a:pt x="-254" y="348167"/>
                    </a:cubicBezTo>
                    <a:cubicBezTo>
                      <a:pt x="-254" y="155616"/>
                      <a:pt x="155839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02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Freeform: Shape 1558">
                <a:extLst>
                  <a:ext uri="{FF2B5EF4-FFF2-40B4-BE49-F238E27FC236}">
                    <a16:creationId xmlns:a16="http://schemas.microsoft.com/office/drawing/2014/main" xmlns="" id="{67888FF4-8BAA-EC6B-8C81-E19A49658EB5}"/>
                  </a:ext>
                </a:extLst>
              </p:cNvPr>
              <p:cNvSpPr/>
              <p:nvPr/>
            </p:nvSpPr>
            <p:spPr>
              <a:xfrm>
                <a:off x="4586096" y="2466967"/>
                <a:ext cx="3052783" cy="3052819"/>
              </a:xfrm>
              <a:custGeom>
                <a:avLst/>
                <a:gdLst>
                  <a:gd name="connsiteX0" fmla="*/ 1537990 w 3052783"/>
                  <a:gd name="connsiteY0" fmla="*/ -433 h 3052819"/>
                  <a:gd name="connsiteX1" fmla="*/ 3052483 w 3052783"/>
                  <a:gd name="connsiteY1" fmla="*/ 1537763 h 3052819"/>
                  <a:gd name="connsiteX2" fmla="*/ 1514285 w 3052783"/>
                  <a:gd name="connsiteY2" fmla="*/ 3052292 h 3052819"/>
                  <a:gd name="connsiteX3" fmla="*/ -207 w 3052783"/>
                  <a:gd name="connsiteY3" fmla="*/ 1514059 h 3052819"/>
                  <a:gd name="connsiteX4" fmla="*/ 1537990 w 3052783"/>
                  <a:gd name="connsiteY4" fmla="*/ -433 h 3052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2783" h="3052819">
                    <a:moveTo>
                      <a:pt x="1537990" y="-433"/>
                    </a:moveTo>
                    <a:cubicBezTo>
                      <a:pt x="2380986" y="6110"/>
                      <a:pt x="3059063" y="694804"/>
                      <a:pt x="3052483" y="1537763"/>
                    </a:cubicBezTo>
                    <a:cubicBezTo>
                      <a:pt x="3045902" y="2380722"/>
                      <a:pt x="2357282" y="3058835"/>
                      <a:pt x="1514285" y="3052292"/>
                    </a:cubicBezTo>
                    <a:cubicBezTo>
                      <a:pt x="671289" y="3045749"/>
                      <a:pt x="-6750" y="2357055"/>
                      <a:pt x="-207" y="1514059"/>
                    </a:cubicBezTo>
                    <a:cubicBezTo>
                      <a:pt x="6336" y="671062"/>
                      <a:pt x="694994" y="-6976"/>
                      <a:pt x="1537990" y="-433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Freeform: Shape 2479">
                <a:extLst>
                  <a:ext uri="{FF2B5EF4-FFF2-40B4-BE49-F238E27FC236}">
                    <a16:creationId xmlns:a16="http://schemas.microsoft.com/office/drawing/2014/main" xmlns="" id="{68B96E4D-4E14-6DB7-F7C1-A1979AF708CD}"/>
                  </a:ext>
                </a:extLst>
              </p:cNvPr>
              <p:cNvSpPr/>
              <p:nvPr/>
            </p:nvSpPr>
            <p:spPr>
              <a:xfrm>
                <a:off x="4970423" y="2845277"/>
                <a:ext cx="2296840" cy="2296837"/>
              </a:xfrm>
              <a:custGeom>
                <a:avLst/>
                <a:gdLst>
                  <a:gd name="connsiteX0" fmla="*/ 1157102 w 2296840"/>
                  <a:gd name="connsiteY0" fmla="*/ -447 h 2296837"/>
                  <a:gd name="connsiteX1" fmla="*/ 2296552 w 2296840"/>
                  <a:gd name="connsiteY1" fmla="*/ 1156836 h 2296837"/>
                  <a:gd name="connsiteX2" fmla="*/ 1139231 w 2296840"/>
                  <a:gd name="connsiteY2" fmla="*/ 2296322 h 2296837"/>
                  <a:gd name="connsiteX3" fmla="*/ -218 w 2296840"/>
                  <a:gd name="connsiteY3" fmla="*/ 1139002 h 2296837"/>
                  <a:gd name="connsiteX4" fmla="*/ 1157102 w 2296840"/>
                  <a:gd name="connsiteY4" fmla="*/ -447 h 22968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96840" h="2296837">
                    <a:moveTo>
                      <a:pt x="1157102" y="-447"/>
                    </a:moveTo>
                    <a:cubicBezTo>
                      <a:pt x="1791322" y="4488"/>
                      <a:pt x="2301487" y="522617"/>
                      <a:pt x="2296552" y="1156836"/>
                    </a:cubicBezTo>
                    <a:cubicBezTo>
                      <a:pt x="2291616" y="1791055"/>
                      <a:pt x="1773488" y="2301220"/>
                      <a:pt x="1139231" y="2296322"/>
                    </a:cubicBezTo>
                    <a:cubicBezTo>
                      <a:pt x="504974" y="2291425"/>
                      <a:pt x="-5154" y="1773259"/>
                      <a:pt x="-218" y="1139002"/>
                    </a:cubicBezTo>
                    <a:cubicBezTo>
                      <a:pt x="4717" y="504745"/>
                      <a:pt x="522846" y="-5233"/>
                      <a:pt x="1157102" y="-447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chemeClr val="bg1">
                      <a:lumMod val="85000"/>
                    </a:schemeClr>
                  </a:gs>
                  <a:gs pos="100000">
                    <a:schemeClr val="bg1"/>
                  </a:gs>
                </a:gsLst>
                <a:lin ang="5400000" scaled="1"/>
                <a:tileRect/>
              </a:gradFill>
              <a:ln w="28575"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 smtClean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Mongodb</a:t>
                </a:r>
                <a:endParaRPr lang="en-IN" sz="2000" b="1" dirty="0" err="1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1" name="Freeform: Shape 2480">
                <a:extLst>
                  <a:ext uri="{FF2B5EF4-FFF2-40B4-BE49-F238E27FC236}">
                    <a16:creationId xmlns:a16="http://schemas.microsoft.com/office/drawing/2014/main" xmlns="" id="{23A75FFC-1C11-FC38-DB70-F4D62CDDFD27}"/>
                  </a:ext>
                </a:extLst>
              </p:cNvPr>
              <p:cNvSpPr/>
              <p:nvPr/>
            </p:nvSpPr>
            <p:spPr>
              <a:xfrm>
                <a:off x="676101" y="5146080"/>
                <a:ext cx="3166274" cy="967275"/>
              </a:xfrm>
              <a:custGeom>
                <a:avLst/>
                <a:gdLst>
                  <a:gd name="connsiteX0" fmla="*/ 494470 w 3166274"/>
                  <a:gd name="connsiteY0" fmla="*/ -480 h 967275"/>
                  <a:gd name="connsiteX1" fmla="*/ 2671298 w 3166274"/>
                  <a:gd name="connsiteY1" fmla="*/ -480 h 967275"/>
                  <a:gd name="connsiteX2" fmla="*/ 3166021 w 3166274"/>
                  <a:gd name="connsiteY2" fmla="*/ 483139 h 967275"/>
                  <a:gd name="connsiteX3" fmla="*/ 3166021 w 3166274"/>
                  <a:gd name="connsiteY3" fmla="*/ 483139 h 967275"/>
                  <a:gd name="connsiteX4" fmla="*/ 2671298 w 3166274"/>
                  <a:gd name="connsiteY4" fmla="*/ 966795 h 967275"/>
                  <a:gd name="connsiteX5" fmla="*/ 494470 w 3166274"/>
                  <a:gd name="connsiteY5" fmla="*/ 966795 h 967275"/>
                  <a:gd name="connsiteX6" fmla="*/ -254 w 3166274"/>
                  <a:gd name="connsiteY6" fmla="*/ 483139 h 967275"/>
                  <a:gd name="connsiteX7" fmla="*/ -254 w 3166274"/>
                  <a:gd name="connsiteY7" fmla="*/ 483139 h 967275"/>
                  <a:gd name="connsiteX8" fmla="*/ 494470 w 3166274"/>
                  <a:gd name="connsiteY8" fmla="*/ -480 h 9672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67275">
                    <a:moveTo>
                      <a:pt x="494470" y="-480"/>
                    </a:moveTo>
                    <a:lnTo>
                      <a:pt x="2671298" y="-480"/>
                    </a:lnTo>
                    <a:cubicBezTo>
                      <a:pt x="2943411" y="-480"/>
                      <a:pt x="3166021" y="217157"/>
                      <a:pt x="3166021" y="483139"/>
                    </a:cubicBezTo>
                    <a:lnTo>
                      <a:pt x="3166021" y="483139"/>
                    </a:lnTo>
                    <a:cubicBezTo>
                      <a:pt x="3166021" y="749157"/>
                      <a:pt x="2943411" y="966795"/>
                      <a:pt x="2671298" y="966795"/>
                    </a:cubicBezTo>
                    <a:lnTo>
                      <a:pt x="494470" y="966795"/>
                    </a:lnTo>
                    <a:cubicBezTo>
                      <a:pt x="222394" y="966795"/>
                      <a:pt x="-254" y="749157"/>
                      <a:pt x="-254" y="483139"/>
                    </a:cubicBezTo>
                    <a:lnTo>
                      <a:pt x="-254" y="483139"/>
                    </a:lnTo>
                    <a:cubicBezTo>
                      <a:pt x="-254" y="217157"/>
                      <a:pt x="222394" y="-480"/>
                      <a:pt x="494470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2" name="Freeform: Shape 2627">
                <a:extLst>
                  <a:ext uri="{FF2B5EF4-FFF2-40B4-BE49-F238E27FC236}">
                    <a16:creationId xmlns:a16="http://schemas.microsoft.com/office/drawing/2014/main" xmlns="" id="{5D4657EE-2DF6-8CA0-D4AC-B6E7B2CF1AD4}"/>
                  </a:ext>
                </a:extLst>
              </p:cNvPr>
              <p:cNvSpPr/>
              <p:nvPr/>
            </p:nvSpPr>
            <p:spPr>
              <a:xfrm>
                <a:off x="2990518" y="5282697"/>
                <a:ext cx="697256" cy="681665"/>
              </a:xfrm>
              <a:custGeom>
                <a:avLst/>
                <a:gdLst>
                  <a:gd name="connsiteX0" fmla="*/ 348393 w 697256"/>
                  <a:gd name="connsiteY0" fmla="*/ -480 h 681665"/>
                  <a:gd name="connsiteX1" fmla="*/ 697003 w 697256"/>
                  <a:gd name="connsiteY1" fmla="*/ 340352 h 681665"/>
                  <a:gd name="connsiteX2" fmla="*/ 348393 w 697256"/>
                  <a:gd name="connsiteY2" fmla="*/ 681185 h 681665"/>
                  <a:gd name="connsiteX3" fmla="*/ -254 w 697256"/>
                  <a:gd name="connsiteY3" fmla="*/ 340352 h 681665"/>
                  <a:gd name="connsiteX4" fmla="*/ 348393 w 697256"/>
                  <a:gd name="connsiteY4" fmla="*/ -480 h 681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56" h="681665">
                    <a:moveTo>
                      <a:pt x="348393" y="-480"/>
                    </a:moveTo>
                    <a:cubicBezTo>
                      <a:pt x="540944" y="-480"/>
                      <a:pt x="697003" y="152102"/>
                      <a:pt x="697003" y="340352"/>
                    </a:cubicBezTo>
                    <a:cubicBezTo>
                      <a:pt x="697003" y="528603"/>
                      <a:pt x="540944" y="681185"/>
                      <a:pt x="348393" y="681185"/>
                    </a:cubicBezTo>
                    <a:cubicBezTo>
                      <a:pt x="155843" y="681185"/>
                      <a:pt x="-254" y="528566"/>
                      <a:pt x="-254" y="340352"/>
                    </a:cubicBezTo>
                    <a:cubicBezTo>
                      <a:pt x="-254" y="152139"/>
                      <a:pt x="155843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03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3" name="Freeform: Shape 2628">
                <a:extLst>
                  <a:ext uri="{FF2B5EF4-FFF2-40B4-BE49-F238E27FC236}">
                    <a16:creationId xmlns:a16="http://schemas.microsoft.com/office/drawing/2014/main" xmlns="" id="{38A27B49-F115-3924-6335-BAE5F72E09D3}"/>
                  </a:ext>
                </a:extLst>
              </p:cNvPr>
              <p:cNvSpPr/>
              <p:nvPr/>
            </p:nvSpPr>
            <p:spPr>
              <a:xfrm>
                <a:off x="8350222" y="1768748"/>
                <a:ext cx="3166274" cy="989446"/>
              </a:xfrm>
              <a:custGeom>
                <a:avLst/>
                <a:gdLst>
                  <a:gd name="connsiteX0" fmla="*/ 2671297 w 3166274"/>
                  <a:gd name="connsiteY0" fmla="*/ -480 h 989446"/>
                  <a:gd name="connsiteX1" fmla="*/ 494469 w 3166274"/>
                  <a:gd name="connsiteY1" fmla="*/ -480 h 989446"/>
                  <a:gd name="connsiteX2" fmla="*/ -254 w 3166274"/>
                  <a:gd name="connsiteY2" fmla="*/ 494243 h 989446"/>
                  <a:gd name="connsiteX3" fmla="*/ -254 w 3166274"/>
                  <a:gd name="connsiteY3" fmla="*/ 494243 h 989446"/>
                  <a:gd name="connsiteX4" fmla="*/ 494469 w 3166274"/>
                  <a:gd name="connsiteY4" fmla="*/ 988966 h 989446"/>
                  <a:gd name="connsiteX5" fmla="*/ 2671297 w 3166274"/>
                  <a:gd name="connsiteY5" fmla="*/ 988966 h 989446"/>
                  <a:gd name="connsiteX6" fmla="*/ 3166021 w 3166274"/>
                  <a:gd name="connsiteY6" fmla="*/ 494243 h 989446"/>
                  <a:gd name="connsiteX7" fmla="*/ 3166021 w 3166274"/>
                  <a:gd name="connsiteY7" fmla="*/ 494243 h 989446"/>
                  <a:gd name="connsiteX8" fmla="*/ 2671297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2671297" y="-480"/>
                    </a:moveTo>
                    <a:lnTo>
                      <a:pt x="494469" y="-480"/>
                    </a:lnTo>
                    <a:cubicBezTo>
                      <a:pt x="222356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56" y="988966"/>
                      <a:pt x="494469" y="988966"/>
                    </a:cubicBezTo>
                    <a:lnTo>
                      <a:pt x="2671297" y="988966"/>
                    </a:lnTo>
                    <a:cubicBezTo>
                      <a:pt x="2943373" y="988966"/>
                      <a:pt x="3166021" y="766356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222130"/>
                      <a:pt x="2943373" y="-480"/>
                      <a:pt x="2671297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Freeform: Shape 2629">
                <a:extLst>
                  <a:ext uri="{FF2B5EF4-FFF2-40B4-BE49-F238E27FC236}">
                    <a16:creationId xmlns:a16="http://schemas.microsoft.com/office/drawing/2014/main" xmlns="" id="{40AF0F33-EC69-5C34-6242-46E21C29BD49}"/>
                  </a:ext>
                </a:extLst>
              </p:cNvPr>
              <p:cNvSpPr/>
              <p:nvPr/>
            </p:nvSpPr>
            <p:spPr>
              <a:xfrm>
                <a:off x="8342108" y="1794920"/>
                <a:ext cx="3166312" cy="989521"/>
              </a:xfrm>
              <a:custGeom>
                <a:avLst/>
                <a:gdLst>
                  <a:gd name="connsiteX0" fmla="*/ 2671335 w 3166312"/>
                  <a:gd name="connsiteY0" fmla="*/ -480 h 989521"/>
                  <a:gd name="connsiteX1" fmla="*/ 494507 w 3166312"/>
                  <a:gd name="connsiteY1" fmla="*/ -480 h 989521"/>
                  <a:gd name="connsiteX2" fmla="*/ -254 w 3166312"/>
                  <a:gd name="connsiteY2" fmla="*/ 494243 h 989521"/>
                  <a:gd name="connsiteX3" fmla="*/ -254 w 3166312"/>
                  <a:gd name="connsiteY3" fmla="*/ 494243 h 989521"/>
                  <a:gd name="connsiteX4" fmla="*/ 494507 w 3166312"/>
                  <a:gd name="connsiteY4" fmla="*/ 989041 h 989521"/>
                  <a:gd name="connsiteX5" fmla="*/ 2671335 w 3166312"/>
                  <a:gd name="connsiteY5" fmla="*/ 989041 h 989521"/>
                  <a:gd name="connsiteX6" fmla="*/ 3166059 w 3166312"/>
                  <a:gd name="connsiteY6" fmla="*/ 494318 h 989521"/>
                  <a:gd name="connsiteX7" fmla="*/ 3166059 w 3166312"/>
                  <a:gd name="connsiteY7" fmla="*/ 494318 h 989521"/>
                  <a:gd name="connsiteX8" fmla="*/ 2671335 w 3166312"/>
                  <a:gd name="connsiteY8" fmla="*/ -406 h 9895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2" h="989521">
                    <a:moveTo>
                      <a:pt x="2671335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67" y="766318"/>
                      <a:pt x="222394" y="989041"/>
                      <a:pt x="494507" y="989041"/>
                    </a:cubicBezTo>
                    <a:lnTo>
                      <a:pt x="2671335" y="989041"/>
                    </a:lnTo>
                    <a:cubicBezTo>
                      <a:pt x="2943411" y="989041"/>
                      <a:pt x="3166059" y="766393"/>
                      <a:pt x="3166059" y="494318"/>
                    </a:cubicBezTo>
                    <a:lnTo>
                      <a:pt x="3166059" y="494318"/>
                    </a:lnTo>
                    <a:cubicBezTo>
                      <a:pt x="3166059" y="222205"/>
                      <a:pt x="2943411" y="-406"/>
                      <a:pt x="2671335" y="-406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Freeform: Shape 2776">
                <a:extLst>
                  <a:ext uri="{FF2B5EF4-FFF2-40B4-BE49-F238E27FC236}">
                    <a16:creationId xmlns:a16="http://schemas.microsoft.com/office/drawing/2014/main" xmlns="" id="{01C5AA4F-69E7-472C-C9C3-E0782E15BF6F}"/>
                  </a:ext>
                </a:extLst>
              </p:cNvPr>
              <p:cNvSpPr/>
              <p:nvPr/>
            </p:nvSpPr>
            <p:spPr>
              <a:xfrm>
                <a:off x="8496710" y="1934678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3 h 697293"/>
                  <a:gd name="connsiteX3" fmla="*/ 697040 w 697293"/>
                  <a:gd name="connsiteY3" fmla="*/ 348279 h 697293"/>
                  <a:gd name="connsiteX4" fmla="*/ 348506 w 697293"/>
                  <a:gd name="connsiteY4" fmla="*/ -331 h 697293"/>
                  <a:gd name="connsiteX5" fmla="*/ 348393 w 697293"/>
                  <a:gd name="connsiteY5" fmla="*/ -331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3"/>
                      <a:pt x="-254" y="348167"/>
                    </a:cubicBezTo>
                    <a:cubicBezTo>
                      <a:pt x="-254" y="540721"/>
                      <a:pt x="155843" y="696813"/>
                      <a:pt x="348393" y="696813"/>
                    </a:cubicBezTo>
                    <a:cubicBezTo>
                      <a:pt x="540906" y="696813"/>
                      <a:pt x="696965" y="540788"/>
                      <a:pt x="697040" y="348279"/>
                    </a:cubicBezTo>
                    <a:cubicBezTo>
                      <a:pt x="697078" y="155766"/>
                      <a:pt x="541018" y="-308"/>
                      <a:pt x="348506" y="-331"/>
                    </a:cubicBezTo>
                    <a:cubicBezTo>
                      <a:pt x="348468" y="-331"/>
                      <a:pt x="348431" y="-331"/>
                      <a:pt x="348393" y="-33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04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6" name="Freeform: Shape 2777">
                <a:extLst>
                  <a:ext uri="{FF2B5EF4-FFF2-40B4-BE49-F238E27FC236}">
                    <a16:creationId xmlns:a16="http://schemas.microsoft.com/office/drawing/2014/main" xmlns="" id="{F24F3D6A-66A9-65D6-4123-F28E96B2B67E}"/>
                  </a:ext>
                </a:extLst>
              </p:cNvPr>
              <p:cNvSpPr/>
              <p:nvPr/>
            </p:nvSpPr>
            <p:spPr>
              <a:xfrm>
                <a:off x="8540454" y="3445431"/>
                <a:ext cx="3166275" cy="989446"/>
              </a:xfrm>
              <a:custGeom>
                <a:avLst/>
                <a:gdLst>
                  <a:gd name="connsiteX0" fmla="*/ 2671298 w 3166275"/>
                  <a:gd name="connsiteY0" fmla="*/ -480 h 989446"/>
                  <a:gd name="connsiteX1" fmla="*/ 494470 w 3166275"/>
                  <a:gd name="connsiteY1" fmla="*/ -480 h 989446"/>
                  <a:gd name="connsiteX2" fmla="*/ -254 w 3166275"/>
                  <a:gd name="connsiteY2" fmla="*/ 494243 h 989446"/>
                  <a:gd name="connsiteX3" fmla="*/ -254 w 3166275"/>
                  <a:gd name="connsiteY3" fmla="*/ 494243 h 989446"/>
                  <a:gd name="connsiteX4" fmla="*/ 494470 w 3166275"/>
                  <a:gd name="connsiteY4" fmla="*/ 988967 h 989446"/>
                  <a:gd name="connsiteX5" fmla="*/ 2671298 w 3166275"/>
                  <a:gd name="connsiteY5" fmla="*/ 988967 h 989446"/>
                  <a:gd name="connsiteX6" fmla="*/ 3166022 w 3166275"/>
                  <a:gd name="connsiteY6" fmla="*/ 494243 h 989446"/>
                  <a:gd name="connsiteX7" fmla="*/ 3166022 w 3166275"/>
                  <a:gd name="connsiteY7" fmla="*/ 494243 h 989446"/>
                  <a:gd name="connsiteX8" fmla="*/ 2671298 w 3166275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5" h="989446">
                    <a:moveTo>
                      <a:pt x="2671298" y="-480"/>
                    </a:moveTo>
                    <a:lnTo>
                      <a:pt x="494470" y="-480"/>
                    </a:lnTo>
                    <a:cubicBezTo>
                      <a:pt x="222357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18"/>
                      <a:pt x="222357" y="988967"/>
                      <a:pt x="494470" y="988967"/>
                    </a:cubicBezTo>
                    <a:lnTo>
                      <a:pt x="2671298" y="988967"/>
                    </a:lnTo>
                    <a:cubicBezTo>
                      <a:pt x="2943374" y="988967"/>
                      <a:pt x="3166022" y="766318"/>
                      <a:pt x="3166022" y="494243"/>
                    </a:cubicBezTo>
                    <a:lnTo>
                      <a:pt x="3166022" y="494243"/>
                    </a:lnTo>
                    <a:cubicBezTo>
                      <a:pt x="3166022" y="222130"/>
                      <a:pt x="2943374" y="-480"/>
                      <a:pt x="2671298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7" name="Freeform: Shape 2778">
                <a:extLst>
                  <a:ext uri="{FF2B5EF4-FFF2-40B4-BE49-F238E27FC236}">
                    <a16:creationId xmlns:a16="http://schemas.microsoft.com/office/drawing/2014/main" xmlns="" id="{E10E9B44-859D-6016-6D1C-3D018BD152C7}"/>
                  </a:ext>
                </a:extLst>
              </p:cNvPr>
              <p:cNvSpPr/>
              <p:nvPr/>
            </p:nvSpPr>
            <p:spPr>
              <a:xfrm>
                <a:off x="8532341" y="3471566"/>
                <a:ext cx="3166311" cy="989484"/>
              </a:xfrm>
              <a:custGeom>
                <a:avLst/>
                <a:gdLst>
                  <a:gd name="connsiteX0" fmla="*/ 2671298 w 3166311"/>
                  <a:gd name="connsiteY0" fmla="*/ -480 h 989484"/>
                  <a:gd name="connsiteX1" fmla="*/ 494507 w 3166311"/>
                  <a:gd name="connsiteY1" fmla="*/ -480 h 989484"/>
                  <a:gd name="connsiteX2" fmla="*/ -254 w 3166311"/>
                  <a:gd name="connsiteY2" fmla="*/ 494243 h 989484"/>
                  <a:gd name="connsiteX3" fmla="*/ -254 w 3166311"/>
                  <a:gd name="connsiteY3" fmla="*/ 494243 h 989484"/>
                  <a:gd name="connsiteX4" fmla="*/ 494507 w 3166311"/>
                  <a:gd name="connsiteY4" fmla="*/ 989004 h 989484"/>
                  <a:gd name="connsiteX5" fmla="*/ 2671298 w 3166311"/>
                  <a:gd name="connsiteY5" fmla="*/ 989004 h 989484"/>
                  <a:gd name="connsiteX6" fmla="*/ 3166058 w 3166311"/>
                  <a:gd name="connsiteY6" fmla="*/ 494243 h 989484"/>
                  <a:gd name="connsiteX7" fmla="*/ 3166058 w 3166311"/>
                  <a:gd name="connsiteY7" fmla="*/ 494243 h 989484"/>
                  <a:gd name="connsiteX8" fmla="*/ 2671298 w 3166311"/>
                  <a:gd name="connsiteY8" fmla="*/ -480 h 9894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1" h="989484">
                    <a:moveTo>
                      <a:pt x="2671298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68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94" y="989004"/>
                      <a:pt x="494507" y="989004"/>
                    </a:cubicBezTo>
                    <a:lnTo>
                      <a:pt x="2671298" y="989004"/>
                    </a:lnTo>
                    <a:cubicBezTo>
                      <a:pt x="2943410" y="989004"/>
                      <a:pt x="3166058" y="766356"/>
                      <a:pt x="3166058" y="494243"/>
                    </a:cubicBezTo>
                    <a:lnTo>
                      <a:pt x="3166058" y="494243"/>
                    </a:lnTo>
                    <a:cubicBezTo>
                      <a:pt x="3166058" y="222168"/>
                      <a:pt x="2943410" y="-480"/>
                      <a:pt x="2671298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Freeform: Shape 2925">
                <a:extLst>
                  <a:ext uri="{FF2B5EF4-FFF2-40B4-BE49-F238E27FC236}">
                    <a16:creationId xmlns:a16="http://schemas.microsoft.com/office/drawing/2014/main" xmlns="" id="{EC0D2234-9A34-731D-F201-7B8BC78229DF}"/>
                  </a:ext>
                </a:extLst>
              </p:cNvPr>
              <p:cNvSpPr/>
              <p:nvPr/>
            </p:nvSpPr>
            <p:spPr>
              <a:xfrm>
                <a:off x="8686941" y="361132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4 h 697293"/>
                  <a:gd name="connsiteX3" fmla="*/ 697040 w 697293"/>
                  <a:gd name="connsiteY3" fmla="*/ 348167 h 697293"/>
                  <a:gd name="connsiteX4" fmla="*/ 348393 w 697293"/>
                  <a:gd name="connsiteY4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6"/>
                      <a:pt x="-254" y="348167"/>
                    </a:cubicBezTo>
                    <a:cubicBezTo>
                      <a:pt x="-254" y="540717"/>
                      <a:pt x="155843" y="696814"/>
                      <a:pt x="348393" y="696814"/>
                    </a:cubicBezTo>
                    <a:cubicBezTo>
                      <a:pt x="540944" y="696814"/>
                      <a:pt x="697040" y="540717"/>
                      <a:pt x="697040" y="348167"/>
                    </a:cubicBezTo>
                    <a:cubicBezTo>
                      <a:pt x="697040" y="155616"/>
                      <a:pt x="540944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05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Freeform: Shape 2926">
                <a:extLst>
                  <a:ext uri="{FF2B5EF4-FFF2-40B4-BE49-F238E27FC236}">
                    <a16:creationId xmlns:a16="http://schemas.microsoft.com/office/drawing/2014/main" xmlns="" id="{B0198F68-5E06-9A80-9203-AC3FEFB72F5C}"/>
                  </a:ext>
                </a:extLst>
              </p:cNvPr>
              <p:cNvSpPr/>
              <p:nvPr/>
            </p:nvSpPr>
            <p:spPr>
              <a:xfrm>
                <a:off x="8350222" y="5121964"/>
                <a:ext cx="3166274" cy="989446"/>
              </a:xfrm>
              <a:custGeom>
                <a:avLst/>
                <a:gdLst>
                  <a:gd name="connsiteX0" fmla="*/ 2671297 w 3166274"/>
                  <a:gd name="connsiteY0" fmla="*/ -480 h 989446"/>
                  <a:gd name="connsiteX1" fmla="*/ 494469 w 3166274"/>
                  <a:gd name="connsiteY1" fmla="*/ -480 h 989446"/>
                  <a:gd name="connsiteX2" fmla="*/ -254 w 3166274"/>
                  <a:gd name="connsiteY2" fmla="*/ 494243 h 989446"/>
                  <a:gd name="connsiteX3" fmla="*/ -254 w 3166274"/>
                  <a:gd name="connsiteY3" fmla="*/ 494243 h 989446"/>
                  <a:gd name="connsiteX4" fmla="*/ 494469 w 3166274"/>
                  <a:gd name="connsiteY4" fmla="*/ 988966 h 989446"/>
                  <a:gd name="connsiteX5" fmla="*/ 2671297 w 3166274"/>
                  <a:gd name="connsiteY5" fmla="*/ 988966 h 989446"/>
                  <a:gd name="connsiteX6" fmla="*/ 3166021 w 3166274"/>
                  <a:gd name="connsiteY6" fmla="*/ 494243 h 989446"/>
                  <a:gd name="connsiteX7" fmla="*/ 3166021 w 3166274"/>
                  <a:gd name="connsiteY7" fmla="*/ 494243 h 989446"/>
                  <a:gd name="connsiteX8" fmla="*/ 2671297 w 3166274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274" h="989446">
                    <a:moveTo>
                      <a:pt x="2671297" y="-480"/>
                    </a:moveTo>
                    <a:lnTo>
                      <a:pt x="494469" y="-480"/>
                    </a:lnTo>
                    <a:cubicBezTo>
                      <a:pt x="222356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56"/>
                      <a:pt x="222356" y="988966"/>
                      <a:pt x="494469" y="988966"/>
                    </a:cubicBezTo>
                    <a:lnTo>
                      <a:pt x="2671297" y="988966"/>
                    </a:lnTo>
                    <a:cubicBezTo>
                      <a:pt x="2943373" y="988966"/>
                      <a:pt x="3166021" y="766356"/>
                      <a:pt x="3166021" y="494243"/>
                    </a:cubicBezTo>
                    <a:lnTo>
                      <a:pt x="3166021" y="494243"/>
                    </a:lnTo>
                    <a:cubicBezTo>
                      <a:pt x="3166021" y="222130"/>
                      <a:pt x="2943373" y="-480"/>
                      <a:pt x="2671297" y="-480"/>
                    </a:cubicBezTo>
                    <a:close/>
                  </a:path>
                </a:pathLst>
              </a:custGeom>
              <a:solidFill>
                <a:srgbClr val="FFFFFF"/>
              </a:solidFill>
              <a:ln w="37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0" name="Freeform: Shape 2927">
                <a:extLst>
                  <a:ext uri="{FF2B5EF4-FFF2-40B4-BE49-F238E27FC236}">
                    <a16:creationId xmlns:a16="http://schemas.microsoft.com/office/drawing/2014/main" xmlns="" id="{1A9F47B3-D5BA-6D78-BA0E-F606F54C1A1C}"/>
                  </a:ext>
                </a:extLst>
              </p:cNvPr>
              <p:cNvSpPr/>
              <p:nvPr/>
            </p:nvSpPr>
            <p:spPr>
              <a:xfrm>
                <a:off x="8342108" y="5148136"/>
                <a:ext cx="3166312" cy="989446"/>
              </a:xfrm>
              <a:custGeom>
                <a:avLst/>
                <a:gdLst>
                  <a:gd name="connsiteX0" fmla="*/ 2671335 w 3166312"/>
                  <a:gd name="connsiteY0" fmla="*/ -480 h 989446"/>
                  <a:gd name="connsiteX1" fmla="*/ 494507 w 3166312"/>
                  <a:gd name="connsiteY1" fmla="*/ -480 h 989446"/>
                  <a:gd name="connsiteX2" fmla="*/ -254 w 3166312"/>
                  <a:gd name="connsiteY2" fmla="*/ 494243 h 989446"/>
                  <a:gd name="connsiteX3" fmla="*/ -254 w 3166312"/>
                  <a:gd name="connsiteY3" fmla="*/ 494243 h 989446"/>
                  <a:gd name="connsiteX4" fmla="*/ 494507 w 3166312"/>
                  <a:gd name="connsiteY4" fmla="*/ 988966 h 989446"/>
                  <a:gd name="connsiteX5" fmla="*/ 2671335 w 3166312"/>
                  <a:gd name="connsiteY5" fmla="*/ 988966 h 989446"/>
                  <a:gd name="connsiteX6" fmla="*/ 3166059 w 3166312"/>
                  <a:gd name="connsiteY6" fmla="*/ 494243 h 989446"/>
                  <a:gd name="connsiteX7" fmla="*/ 3166059 w 3166312"/>
                  <a:gd name="connsiteY7" fmla="*/ 494243 h 989446"/>
                  <a:gd name="connsiteX8" fmla="*/ 2671335 w 3166312"/>
                  <a:gd name="connsiteY8" fmla="*/ -480 h 98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166312" h="989446">
                    <a:moveTo>
                      <a:pt x="2671335" y="-480"/>
                    </a:moveTo>
                    <a:lnTo>
                      <a:pt x="494507" y="-480"/>
                    </a:lnTo>
                    <a:cubicBezTo>
                      <a:pt x="222394" y="-480"/>
                      <a:pt x="-254" y="222130"/>
                      <a:pt x="-254" y="494243"/>
                    </a:cubicBezTo>
                    <a:lnTo>
                      <a:pt x="-254" y="494243"/>
                    </a:lnTo>
                    <a:cubicBezTo>
                      <a:pt x="-254" y="766319"/>
                      <a:pt x="222394" y="988966"/>
                      <a:pt x="494507" y="988966"/>
                    </a:cubicBezTo>
                    <a:lnTo>
                      <a:pt x="2671335" y="988966"/>
                    </a:lnTo>
                    <a:cubicBezTo>
                      <a:pt x="2943411" y="988966"/>
                      <a:pt x="3166059" y="766319"/>
                      <a:pt x="3166059" y="494243"/>
                    </a:cubicBezTo>
                    <a:lnTo>
                      <a:pt x="3166059" y="494243"/>
                    </a:lnTo>
                    <a:cubicBezTo>
                      <a:pt x="3166059" y="222130"/>
                      <a:pt x="2943411" y="-480"/>
                      <a:pt x="2671335" y="-480"/>
                    </a:cubicBezTo>
                    <a:close/>
                  </a:path>
                </a:pathLst>
              </a:custGeom>
              <a:solidFill>
                <a:schemeClr val="bg1"/>
              </a:solidFill>
              <a:ln w="3736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1" name="Freeform: Shape 3074">
                <a:extLst>
                  <a:ext uri="{FF2B5EF4-FFF2-40B4-BE49-F238E27FC236}">
                    <a16:creationId xmlns:a16="http://schemas.microsoft.com/office/drawing/2014/main" xmlns="" id="{B174FDC8-388F-8D5C-AFA8-0547D5AAFE97}"/>
                  </a:ext>
                </a:extLst>
              </p:cNvPr>
              <p:cNvSpPr/>
              <p:nvPr/>
            </p:nvSpPr>
            <p:spPr>
              <a:xfrm>
                <a:off x="8496710" y="5287894"/>
                <a:ext cx="697293" cy="697293"/>
              </a:xfrm>
              <a:custGeom>
                <a:avLst/>
                <a:gdLst>
                  <a:gd name="connsiteX0" fmla="*/ 348393 w 697293"/>
                  <a:gd name="connsiteY0" fmla="*/ -480 h 697293"/>
                  <a:gd name="connsiteX1" fmla="*/ -254 w 697293"/>
                  <a:gd name="connsiteY1" fmla="*/ 348167 h 697293"/>
                  <a:gd name="connsiteX2" fmla="*/ 348393 w 697293"/>
                  <a:gd name="connsiteY2" fmla="*/ 696813 h 697293"/>
                  <a:gd name="connsiteX3" fmla="*/ 697040 w 697293"/>
                  <a:gd name="connsiteY3" fmla="*/ 348167 h 697293"/>
                  <a:gd name="connsiteX4" fmla="*/ 697040 w 697293"/>
                  <a:gd name="connsiteY4" fmla="*/ 348129 h 697293"/>
                  <a:gd name="connsiteX5" fmla="*/ 348506 w 697293"/>
                  <a:gd name="connsiteY5" fmla="*/ -480 h 697293"/>
                  <a:gd name="connsiteX6" fmla="*/ 348393 w 697293"/>
                  <a:gd name="connsiteY6" fmla="*/ -480 h 697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97293" h="697293">
                    <a:moveTo>
                      <a:pt x="348393" y="-480"/>
                    </a:moveTo>
                    <a:cubicBezTo>
                      <a:pt x="155843" y="-480"/>
                      <a:pt x="-254" y="155616"/>
                      <a:pt x="-254" y="348167"/>
                    </a:cubicBezTo>
                    <a:cubicBezTo>
                      <a:pt x="-254" y="540717"/>
                      <a:pt x="155843" y="696813"/>
                      <a:pt x="348393" y="696813"/>
                    </a:cubicBezTo>
                    <a:cubicBezTo>
                      <a:pt x="540944" y="696813"/>
                      <a:pt x="697040" y="540717"/>
                      <a:pt x="697040" y="348167"/>
                    </a:cubicBezTo>
                    <a:cubicBezTo>
                      <a:pt x="697040" y="348167"/>
                      <a:pt x="697040" y="348129"/>
                      <a:pt x="697040" y="348129"/>
                    </a:cubicBezTo>
                    <a:cubicBezTo>
                      <a:pt x="697078" y="155616"/>
                      <a:pt x="541018" y="-443"/>
                      <a:pt x="348506" y="-480"/>
                    </a:cubicBezTo>
                    <a:cubicBezTo>
                      <a:pt x="348468" y="-480"/>
                      <a:pt x="348431" y="-480"/>
                      <a:pt x="348393" y="-48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3736" cap="flat">
                <a:noFill/>
                <a:prstDash val="solid"/>
                <a:miter/>
              </a:ln>
              <a:effectLst>
                <a:outerShdw blurRad="50800" dist="38100" dir="2700000" algn="tl" rotWithShape="0">
                  <a:prstClr val="black">
                    <a:alpha val="15000"/>
                  </a:prstClr>
                </a:outerShdw>
              </a:effectLst>
            </p:spPr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06</a:t>
                </a:r>
                <a:endParaRPr lang="en-IN" sz="2800" b="1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xmlns="" id="{8DF65A14-A81E-24DB-E452-FCA8045D4E0D}"/>
                </a:ext>
              </a:extLst>
            </p:cNvPr>
            <p:cNvSpPr/>
            <p:nvPr/>
          </p:nvSpPr>
          <p:spPr>
            <a:xfrm>
              <a:off x="582489" y="3466426"/>
              <a:ext cx="2515046" cy="95854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b="1" dirty="0" smtClean="0"/>
                <a:t>Backup:</a:t>
              </a:r>
            </a:p>
            <a:p>
              <a:r>
                <a:rPr lang="en-US" sz="1600" dirty="0" err="1" smtClean="0"/>
                <a:t>mongodump</a:t>
              </a:r>
              <a:r>
                <a:rPr lang="en-US" sz="1600" dirty="0" smtClean="0"/>
                <a:t>/</a:t>
              </a:r>
              <a:r>
                <a:rPr lang="en-US" sz="1600" dirty="0" err="1" smtClean="0"/>
                <a:t>mongorestore</a:t>
              </a:r>
              <a:endParaRPr lang="en-US" sz="1600" dirty="0" smtClean="0"/>
            </a:p>
            <a:p>
              <a:r>
                <a:rPr lang="en-US" sz="1600" dirty="0" smtClean="0"/>
                <a:t>Atlas Backup</a:t>
              </a:r>
            </a:p>
            <a:p>
              <a:r>
                <a:rPr lang="en-US" sz="1600" dirty="0" smtClean="0"/>
                <a:t>File </a:t>
              </a:r>
              <a:r>
                <a:rPr lang="en-US" sz="1600" dirty="0" smtClean="0"/>
                <a:t>system snapshots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xmlns="" id="{448C0B23-EC60-01F4-4183-3A29611BF25C}"/>
                </a:ext>
              </a:extLst>
            </p:cNvPr>
            <p:cNvSpPr/>
            <p:nvPr/>
          </p:nvSpPr>
          <p:spPr>
            <a:xfrm>
              <a:off x="775954" y="1794403"/>
              <a:ext cx="2321581" cy="871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Security</a:t>
              </a:r>
              <a:r>
                <a:rPr lang="en-US" sz="1200" b="1" dirty="0" smtClean="0"/>
                <a:t>:</a:t>
              </a:r>
            </a:p>
            <a:p>
              <a:r>
                <a:rPr lang="en-US" sz="1200" b="1" dirty="0" smtClean="0"/>
                <a:t>Authentication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users, </a:t>
              </a:r>
              <a:r>
                <a:rPr lang="en-US" sz="1200" dirty="0" smtClean="0"/>
                <a:t>roles</a:t>
              </a:r>
            </a:p>
            <a:p>
              <a:r>
                <a:rPr lang="en-US" sz="1200" b="1" dirty="0" smtClean="0"/>
                <a:t>Authorization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role-based </a:t>
              </a:r>
              <a:r>
                <a:rPr lang="en-US" sz="1200" dirty="0" smtClean="0"/>
                <a:t>access</a:t>
              </a:r>
            </a:p>
            <a:p>
              <a:r>
                <a:rPr lang="en-US" sz="1200" b="1" dirty="0" smtClean="0"/>
                <a:t>Network</a:t>
              </a:r>
              <a:r>
                <a:rPr lang="en-US" sz="1200" dirty="0" smtClean="0"/>
                <a:t> </a:t>
              </a:r>
              <a:r>
                <a:rPr lang="en-US" sz="1200" dirty="0" smtClean="0"/>
                <a:t>– firewall, </a:t>
              </a:r>
              <a:r>
                <a:rPr lang="en-US" sz="1200" dirty="0" smtClean="0"/>
                <a:t>TLS</a:t>
              </a:r>
              <a:endParaRPr lang="en-US" sz="1200" dirty="0" smtClean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9370CD07-25C1-22A0-B1F7-E6B35E829880}"/>
                </a:ext>
              </a:extLst>
            </p:cNvPr>
            <p:cNvSpPr/>
            <p:nvPr/>
          </p:nvSpPr>
          <p:spPr>
            <a:xfrm>
              <a:off x="872686" y="5138449"/>
              <a:ext cx="2321581" cy="8714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Replication</a:t>
              </a:r>
            </a:p>
            <a:p>
              <a:r>
                <a:rPr lang="en-US" sz="1200" b="1" dirty="0" smtClean="0"/>
                <a:t>Replica </a:t>
              </a:r>
              <a:r>
                <a:rPr lang="en-US" sz="1200" b="1" dirty="0" smtClean="0"/>
                <a:t>Set</a:t>
              </a:r>
              <a:r>
                <a:rPr lang="en-US" sz="1200" dirty="0" smtClean="0"/>
                <a:t> = Primary + </a:t>
              </a:r>
              <a:r>
                <a:rPr lang="en-US" sz="1200" dirty="0" err="1" smtClean="0"/>
                <a:t>Secondaries</a:t>
              </a:r>
              <a:endParaRPr lang="en-US" sz="1200" dirty="0" smtClean="0"/>
            </a:p>
            <a:p>
              <a:r>
                <a:rPr lang="en-US" sz="1200" dirty="0" smtClean="0"/>
                <a:t>High </a:t>
              </a:r>
              <a:r>
                <a:rPr lang="en-US" sz="1200" dirty="0" smtClean="0"/>
                <a:t>availability and </a:t>
              </a:r>
              <a:r>
                <a:rPr lang="en-US" sz="1200" dirty="0" smtClean="0"/>
                <a:t>failover</a:t>
              </a:r>
            </a:p>
            <a:p>
              <a:r>
                <a:rPr lang="en-US" sz="1200" dirty="0" smtClean="0"/>
                <a:t>Read from secondary (read preference)</a:t>
              </a:r>
              <a:endParaRPr lang="en-US" sz="1200" dirty="0" smtClean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xmlns="" id="{666D8141-3149-DAFD-6283-50560006D2B7}"/>
                </a:ext>
              </a:extLst>
            </p:cNvPr>
            <p:cNvSpPr/>
            <p:nvPr/>
          </p:nvSpPr>
          <p:spPr>
            <a:xfrm>
              <a:off x="9191683" y="1794403"/>
              <a:ext cx="2418313" cy="980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err="1" smtClean="0"/>
                <a:t>Sharding</a:t>
              </a:r>
              <a:endParaRPr lang="en-US" sz="1100" b="1" dirty="0" smtClean="0"/>
            </a:p>
            <a:p>
              <a:r>
                <a:rPr lang="en-US" sz="1400" b="1" dirty="0" smtClean="0"/>
                <a:t>Horizontal </a:t>
              </a:r>
              <a:r>
                <a:rPr lang="en-US" sz="1400" b="1" dirty="0" smtClean="0"/>
                <a:t>scaling</a:t>
              </a:r>
              <a:r>
                <a:rPr lang="en-US" sz="1400" dirty="0" smtClean="0"/>
                <a:t> for big </a:t>
              </a:r>
              <a:r>
                <a:rPr lang="en-US" sz="1400" dirty="0" smtClean="0"/>
                <a:t>data</a:t>
              </a:r>
            </a:p>
            <a:p>
              <a:r>
                <a:rPr lang="en-US" sz="1400" dirty="0" smtClean="0"/>
                <a:t>Data </a:t>
              </a:r>
              <a:r>
                <a:rPr lang="en-US" sz="1400" dirty="0" smtClean="0"/>
                <a:t>distributed across </a:t>
              </a:r>
              <a:r>
                <a:rPr lang="en-US" sz="1400" dirty="0" err="1" smtClean="0"/>
                <a:t>shardsRequires</a:t>
              </a:r>
              <a:r>
                <a:rPr lang="en-US" sz="1400" dirty="0" smtClean="0"/>
                <a:t> </a:t>
              </a:r>
              <a:r>
                <a:rPr lang="en-US" sz="1400" b="1" dirty="0" smtClean="0"/>
                <a:t>shard key</a:t>
              </a:r>
              <a:endParaRPr lang="en-US" sz="1400" dirty="0" smtClean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xmlns="" id="{55FEDAF3-84FB-3F41-51FA-301D0375EB78}"/>
                </a:ext>
              </a:extLst>
            </p:cNvPr>
            <p:cNvSpPr/>
            <p:nvPr/>
          </p:nvSpPr>
          <p:spPr>
            <a:xfrm>
              <a:off x="9385148" y="3466426"/>
              <a:ext cx="2178441" cy="98033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400" b="1" dirty="0" smtClean="0"/>
                <a:t>Performance </a:t>
              </a:r>
              <a:r>
                <a:rPr lang="en-US" sz="1400" b="1" dirty="0" smtClean="0"/>
                <a:t>Tuning</a:t>
              </a:r>
            </a:p>
            <a:p>
              <a:r>
                <a:rPr lang="en-US" sz="1400" b="1" dirty="0" smtClean="0"/>
                <a:t>Slow </a:t>
              </a:r>
              <a:r>
                <a:rPr lang="en-US" sz="1400" b="1" dirty="0" smtClean="0"/>
                <a:t>Query Analysis</a:t>
              </a:r>
              <a:r>
                <a:rPr lang="en-US" sz="1400" dirty="0" smtClean="0"/>
                <a:t> – use explain</a:t>
              </a:r>
              <a:r>
                <a:rPr lang="en-US" sz="1400" dirty="0" smtClean="0"/>
                <a:t>()</a:t>
              </a:r>
            </a:p>
            <a:p>
              <a:r>
                <a:rPr lang="en-US" sz="1400" b="1" dirty="0" smtClean="0"/>
                <a:t>Optimize </a:t>
              </a:r>
              <a:r>
                <a:rPr lang="en-US" sz="1400" b="1" dirty="0" smtClean="0"/>
                <a:t>Aggregations</a:t>
              </a:r>
              <a:r>
                <a:rPr lang="en-US" sz="1400" dirty="0" smtClean="0"/>
                <a:t> – limit data early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C2E6AEB7-7FFE-245C-7699-3DBABC2378E9}"/>
                </a:ext>
              </a:extLst>
            </p:cNvPr>
            <p:cNvSpPr/>
            <p:nvPr/>
          </p:nvSpPr>
          <p:spPr>
            <a:xfrm>
              <a:off x="9191683" y="5084514"/>
              <a:ext cx="2418313" cy="10674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600" b="1" dirty="0" smtClean="0"/>
                <a:t>Performance </a:t>
              </a:r>
              <a:r>
                <a:rPr lang="en-US" sz="1600" b="1" dirty="0" smtClean="0"/>
                <a:t>Tuning</a:t>
              </a:r>
            </a:p>
            <a:p>
              <a:pPr>
                <a:defRPr/>
              </a:pPr>
              <a:r>
                <a:rPr lang="en-US" sz="1200" b="1" dirty="0" smtClean="0"/>
                <a:t>Use </a:t>
              </a:r>
              <a:r>
                <a:rPr lang="en-US" sz="1200" b="1" dirty="0" smtClean="0"/>
                <a:t>Indexes </a:t>
              </a:r>
              <a:r>
                <a:rPr lang="en-US" sz="1200" b="1" dirty="0" smtClean="0"/>
                <a:t>Wisely</a:t>
              </a:r>
            </a:p>
            <a:p>
              <a:pPr>
                <a:defRPr/>
              </a:pPr>
              <a:r>
                <a:rPr lang="en-US" sz="1200" b="1" dirty="0" smtClean="0"/>
                <a:t>Avoid </a:t>
              </a:r>
              <a:r>
                <a:rPr lang="en-US" sz="1200" b="1" dirty="0" smtClean="0"/>
                <a:t>Unbounded $group, $</a:t>
              </a:r>
              <a:r>
                <a:rPr lang="en-US" sz="1200" b="1" dirty="0" smtClean="0"/>
                <a:t>lookup</a:t>
              </a:r>
            </a:p>
            <a:p>
              <a:pPr>
                <a:defRPr/>
              </a:pPr>
              <a:r>
                <a:rPr lang="en-US" sz="1200" dirty="0" smtClean="0"/>
                <a:t>Monitor </a:t>
              </a:r>
              <a:r>
                <a:rPr lang="en-US" sz="1200" dirty="0" smtClean="0"/>
                <a:t>with Atlas Profiler or </a:t>
              </a:r>
              <a:r>
                <a:rPr lang="en-US" sz="1200" dirty="0" err="1" smtClean="0"/>
                <a:t>mongostat</a:t>
              </a:r>
              <a:endParaRPr lang="en-US" sz="1200" dirty="0" smtClean="0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Restore and backup</a:t>
            </a:r>
            <a:endParaRPr lang="en-US" dirty="0"/>
          </a:p>
        </p:txBody>
      </p:sp>
      <p:pic>
        <p:nvPicPr>
          <p:cNvPr id="4" name="Content Placeholder 3" descr="mongodb security and backup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3400" y="1447800"/>
            <a:ext cx="7848600" cy="5139518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r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66800"/>
            <a:ext cx="7315199" cy="55626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err="1" smtClean="0"/>
              <a:t>Sharding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Replication</a:t>
            </a:r>
            <a:endParaRPr lang="en-US" dirty="0"/>
          </a:p>
        </p:txBody>
      </p:sp>
      <p:pic>
        <p:nvPicPr>
          <p:cNvPr id="4" name="Content Placeholder 3" descr="repli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133600"/>
            <a:ext cx="5029200" cy="396695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pic>
        <p:nvPicPr>
          <p:cNvPr id="7" name="Picture 6" descr="v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00200"/>
            <a:ext cx="86106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4038600" cy="1143000"/>
          </a:xfrm>
        </p:spPr>
        <p:txBody>
          <a:bodyPr/>
          <a:lstStyle/>
          <a:p>
            <a:r>
              <a:rPr lang="en-US" dirty="0" smtClean="0"/>
              <a:t>Provide and Inject</a:t>
            </a:r>
            <a:endParaRPr lang="en-US" dirty="0"/>
          </a:p>
        </p:txBody>
      </p:sp>
      <p:pic>
        <p:nvPicPr>
          <p:cNvPr id="4" name="Content Placeholder 3" descr="inject_provid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4800" y="1981200"/>
            <a:ext cx="3880494" cy="3048000"/>
          </a:xfrm>
        </p:spPr>
      </p:pic>
      <p:pic>
        <p:nvPicPr>
          <p:cNvPr id="5" name="Content Placeholder 3" descr="prop and emi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981200"/>
            <a:ext cx="4081033" cy="3338512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5105400" y="304800"/>
            <a:ext cx="3581400" cy="1112838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Emit and Props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4800" y="152401"/>
            <a:ext cx="8679899" cy="72424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EA431BF-0C9C-43D5-AEB0-D60DEB1EC40C}"/>
              </a:ext>
            </a:extLst>
          </p:cNvPr>
          <p:cNvSpPr txBox="1"/>
          <p:nvPr/>
        </p:nvSpPr>
        <p:spPr>
          <a:xfrm>
            <a:off x="914400" y="14478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Default Slot</a:t>
            </a:r>
            <a:endParaRPr lang="en-US" sz="16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Named </a:t>
            </a:r>
            <a:r>
              <a:rPr lang="en-US" sz="1600" b="1" dirty="0" smtClean="0"/>
              <a:t>Slots</a:t>
            </a:r>
            <a:endParaRPr lang="en-US" sz="1600" dirty="0" smtClean="0"/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b="1" dirty="0" smtClean="0"/>
              <a:t>Scoped Slots</a:t>
            </a:r>
            <a:endParaRPr lang="en-US" sz="1600" dirty="0" smtClean="0"/>
          </a:p>
        </p:txBody>
      </p:sp>
      <p:sp>
        <p:nvSpPr>
          <p:cNvPr id="54" name="직사각형 113">
            <a:extLst>
              <a:ext uri="{FF2B5EF4-FFF2-40B4-BE49-F238E27FC236}">
                <a16:creationId xmlns:a16="http://schemas.microsoft.com/office/drawing/2014/main" xmlns="" id="{EAD8262F-7036-423A-AF7C-F856FF22D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657" y="3371996"/>
            <a:ext cx="144780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Watchers</a:t>
            </a:r>
            <a:endParaRPr lang="en-US" sz="1600" b="1" dirty="0" smtClean="0"/>
          </a:p>
          <a:p>
            <a:pPr algn="ctr"/>
            <a:endParaRPr lang="ko-KR" altLang="en-US" sz="1600" dirty="0" smtClean="0"/>
          </a:p>
          <a:p>
            <a:pPr algn="ctr"/>
            <a:endParaRPr lang="ko-KR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A034F7E-ECE4-448E-9D7D-1A6748116648}"/>
              </a:ext>
            </a:extLst>
          </p:cNvPr>
          <p:cNvSpPr txBox="1"/>
          <p:nvPr/>
        </p:nvSpPr>
        <p:spPr>
          <a:xfrm>
            <a:off x="228600" y="3775290"/>
            <a:ext cx="2362200" cy="3082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1600" dirty="0" smtClean="0"/>
              <a:t>Used </a:t>
            </a:r>
            <a:r>
              <a:rPr lang="en-US" sz="1600" dirty="0" smtClean="0"/>
              <a:t>to run custom code when data changes — best for API calls, side effects, or complex tasks</a:t>
            </a:r>
            <a:r>
              <a:rPr lang="en-US" sz="1600" dirty="0" smtClean="0"/>
              <a:t>.</a:t>
            </a:r>
            <a:endParaRPr lang="en-US" altLang="ko-KR" sz="1600" dirty="0" smtClean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watch: {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username(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oldVal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) {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console.log(`Username changed from ${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oldVal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} to ${</a:t>
            </a:r>
            <a:r>
              <a:rPr lang="en-US" altLang="ko-K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newVal</a:t>
            </a:r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}`);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}</a:t>
            </a:r>
          </a:p>
          <a:p>
            <a:r>
              <a:rPr lang="en-US" altLang="ko-K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}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mtClean="0"/>
              <a:t>Revv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lifecycle hoos vue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81000" y="1447801"/>
            <a:ext cx="8374646" cy="5410200"/>
          </a:xfr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Lifecycle hooks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90600" y="5943600"/>
            <a:ext cx="1752600" cy="381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228601"/>
            <a:ext cx="8679899" cy="72424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Vue</a:t>
            </a:r>
            <a:r>
              <a:rPr lang="en-US" dirty="0" smtClean="0"/>
              <a:t> </a:t>
            </a:r>
            <a:r>
              <a:rPr lang="en-US" dirty="0" err="1" smtClean="0"/>
              <a:t>js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EEC1FEC2-9744-4438-9680-083C4314D7EC}"/>
              </a:ext>
            </a:extLst>
          </p:cNvPr>
          <p:cNvGrpSpPr/>
          <p:nvPr/>
        </p:nvGrpSpPr>
        <p:grpSpPr>
          <a:xfrm flipV="1">
            <a:off x="6609023" y="2185839"/>
            <a:ext cx="1610603" cy="1535158"/>
            <a:chOff x="8567658" y="3512928"/>
            <a:chExt cx="2147470" cy="1535158"/>
          </a:xfrm>
          <a:solidFill>
            <a:srgbClr val="F8A432"/>
          </a:solidFill>
        </p:grpSpPr>
        <p:sp>
          <p:nvSpPr>
            <p:cNvPr id="4" name="Pentagon 37">
              <a:extLst>
                <a:ext uri="{FF2B5EF4-FFF2-40B4-BE49-F238E27FC236}">
                  <a16:creationId xmlns:a16="http://schemas.microsoft.com/office/drawing/2014/main" xmlns="" id="{C8091DB2-C62E-4A4B-9F69-C7BCE41CA845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5" name="Donut 38">
              <a:extLst>
                <a:ext uri="{FF2B5EF4-FFF2-40B4-BE49-F238E27FC236}">
                  <a16:creationId xmlns:a16="http://schemas.microsoft.com/office/drawing/2014/main" xmlns="" id="{7EF9BDC0-CCFC-4DD6-9BC6-2590CB66D27E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21F8BA50-56C5-4D36-9BFE-25F4756DEA35}"/>
              </a:ext>
            </a:extLst>
          </p:cNvPr>
          <p:cNvGrpSpPr/>
          <p:nvPr/>
        </p:nvGrpSpPr>
        <p:grpSpPr>
          <a:xfrm>
            <a:off x="5120357" y="3396996"/>
            <a:ext cx="1610603" cy="1535158"/>
            <a:chOff x="4559990" y="3542972"/>
            <a:chExt cx="2147470" cy="1535158"/>
          </a:xfrm>
          <a:solidFill>
            <a:srgbClr val="8EC043"/>
          </a:solidFill>
        </p:grpSpPr>
        <p:sp>
          <p:nvSpPr>
            <p:cNvPr id="7" name="Pentagon 40">
              <a:extLst>
                <a:ext uri="{FF2B5EF4-FFF2-40B4-BE49-F238E27FC236}">
                  <a16:creationId xmlns:a16="http://schemas.microsoft.com/office/drawing/2014/main" xmlns="" id="{A2433D54-C1E6-4696-B7D2-818BEA9B9176}"/>
                </a:ext>
              </a:extLst>
            </p:cNvPr>
            <p:cNvSpPr/>
            <p:nvPr/>
          </p:nvSpPr>
          <p:spPr>
            <a:xfrm>
              <a:off x="4559990" y="3542972"/>
              <a:ext cx="2147470" cy="324000"/>
            </a:xfrm>
            <a:prstGeom prst="homePlat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Donut 41">
              <a:extLst>
                <a:ext uri="{FF2B5EF4-FFF2-40B4-BE49-F238E27FC236}">
                  <a16:creationId xmlns:a16="http://schemas.microsoft.com/office/drawing/2014/main" xmlns="" id="{9849360B-03F9-4CA9-A672-EE732135116D}"/>
                </a:ext>
              </a:extLst>
            </p:cNvPr>
            <p:cNvSpPr/>
            <p:nvPr/>
          </p:nvSpPr>
          <p:spPr>
            <a:xfrm>
              <a:off x="4824734" y="3626395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385B6898-4597-4599-B8E2-0A97800D921A}"/>
              </a:ext>
            </a:extLst>
          </p:cNvPr>
          <p:cNvGrpSpPr/>
          <p:nvPr/>
        </p:nvGrpSpPr>
        <p:grpSpPr>
          <a:xfrm flipV="1">
            <a:off x="3631693" y="2183680"/>
            <a:ext cx="1610603" cy="1535158"/>
            <a:chOff x="8567658" y="3512928"/>
            <a:chExt cx="2147470" cy="1535158"/>
          </a:xfrm>
          <a:solidFill>
            <a:srgbClr val="229878"/>
          </a:solidFill>
        </p:grpSpPr>
        <p:sp>
          <p:nvSpPr>
            <p:cNvPr id="10" name="Pentagon 43">
              <a:extLst>
                <a:ext uri="{FF2B5EF4-FFF2-40B4-BE49-F238E27FC236}">
                  <a16:creationId xmlns:a16="http://schemas.microsoft.com/office/drawing/2014/main" xmlns="" id="{A5D0D1BA-2674-48A3-88C1-C3EC6E1BD934}"/>
                </a:ext>
              </a:extLst>
            </p:cNvPr>
            <p:cNvSpPr/>
            <p:nvPr/>
          </p:nvSpPr>
          <p:spPr>
            <a:xfrm>
              <a:off x="8567658" y="3512928"/>
              <a:ext cx="2147470" cy="324000"/>
            </a:xfrm>
            <a:prstGeom prst="homePlat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1" name="Donut 44">
              <a:extLst>
                <a:ext uri="{FF2B5EF4-FFF2-40B4-BE49-F238E27FC236}">
                  <a16:creationId xmlns:a16="http://schemas.microsoft.com/office/drawing/2014/main" xmlns="" id="{A6E9C795-F329-47A2-A02A-B58C7FA9DDFD}"/>
                </a:ext>
              </a:extLst>
            </p:cNvPr>
            <p:cNvSpPr/>
            <p:nvPr/>
          </p:nvSpPr>
          <p:spPr>
            <a:xfrm>
              <a:off x="8832402" y="3596351"/>
              <a:ext cx="1451735" cy="1451735"/>
            </a:xfrm>
            <a:prstGeom prst="donut">
              <a:avLst>
                <a:gd name="adj" fmla="val 1762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16" name="직사각형 113">
            <a:extLst>
              <a:ext uri="{FF2B5EF4-FFF2-40B4-BE49-F238E27FC236}">
                <a16:creationId xmlns:a16="http://schemas.microsoft.com/office/drawing/2014/main" xmlns="" id="{88653285-61A3-4D51-8A08-0EBEEB697D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394291"/>
            <a:ext cx="1447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Router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7" name="직사각형 113">
            <a:extLst>
              <a:ext uri="{FF2B5EF4-FFF2-40B4-BE49-F238E27FC236}">
                <a16:creationId xmlns:a16="http://schemas.microsoft.com/office/drawing/2014/main" xmlns="" id="{5D2B89A6-E121-4A7A-B8EE-FDFE838E7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18091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Validate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18" name="직사각형 113">
            <a:extLst>
              <a:ext uri="{FF2B5EF4-FFF2-40B4-BE49-F238E27FC236}">
                <a16:creationId xmlns:a16="http://schemas.microsoft.com/office/drawing/2014/main" xmlns="" id="{566EC88A-BD9F-4301-9C44-F3B5D026DE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318091"/>
            <a:ext cx="1295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/>
              <a:t>Testing</a:t>
            </a:r>
            <a:endParaRPr lang="ko-KR" altLang="en-US" sz="2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B66E25E1-4493-4FE7-A8F1-5DC30C03F895}"/>
              </a:ext>
            </a:extLst>
          </p:cNvPr>
          <p:cNvGrpSpPr/>
          <p:nvPr/>
        </p:nvGrpSpPr>
        <p:grpSpPr>
          <a:xfrm>
            <a:off x="6400800" y="3733797"/>
            <a:ext cx="2362200" cy="1827529"/>
            <a:chOff x="2468739" y="4305092"/>
            <a:chExt cx="2652222" cy="119134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EA431BF-0C9C-43D5-AEB0-D60DEB1EC40C}"/>
                </a:ext>
              </a:extLst>
            </p:cNvPr>
            <p:cNvSpPr txBox="1"/>
            <p:nvPr/>
          </p:nvSpPr>
          <p:spPr>
            <a:xfrm>
              <a:off x="2551707" y="4673829"/>
              <a:ext cx="2569254" cy="8226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Clr>
                  <a:schemeClr val="accent2"/>
                </a:buClr>
                <a:buFont typeface="Wingdings" pitchFamily="2" charset="2"/>
                <a:buChar char="q"/>
              </a:pPr>
              <a:r>
                <a:rPr lang="en-US" sz="2000" dirty="0" smtClean="0"/>
                <a:t>Test individual components, methods, and logic </a:t>
              </a:r>
            </a:p>
            <a:p>
              <a:pPr algn="ctr"/>
              <a:endParaRPr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4EE1544-F335-467E-8639-468625051918}"/>
                </a:ext>
              </a:extLst>
            </p:cNvPr>
            <p:cNvSpPr txBox="1"/>
            <p:nvPr/>
          </p:nvSpPr>
          <p:spPr>
            <a:xfrm>
              <a:off x="2468739" y="4305092"/>
              <a:ext cx="2577762" cy="260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 err="1" smtClean="0"/>
                <a:t>Vue</a:t>
              </a:r>
              <a:r>
                <a:rPr lang="en-US" sz="2000" b="1" dirty="0" smtClean="0"/>
                <a:t> Components</a:t>
              </a:r>
              <a:endParaRPr lang="ko-KR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17E7B2B0-7439-4CDE-B393-FC7F5613890F}"/>
              </a:ext>
            </a:extLst>
          </p:cNvPr>
          <p:cNvSpPr txBox="1"/>
          <p:nvPr/>
        </p:nvSpPr>
        <p:spPr>
          <a:xfrm>
            <a:off x="3429000" y="3886200"/>
            <a:ext cx="205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Official </a:t>
            </a:r>
            <a:r>
              <a:rPr lang="en-US" dirty="0" smtClean="0"/>
              <a:t>routing </a:t>
            </a:r>
            <a:r>
              <a:rPr lang="en-US" dirty="0" smtClean="0"/>
              <a:t>library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Map URLs to </a:t>
            </a:r>
            <a:r>
              <a:rPr lang="en-US" dirty="0" smtClean="0"/>
              <a:t>components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dirty="0" smtClean="0"/>
              <a:t>Navigate between views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664975C6-92CA-46D1-87C2-B0BDA6107452}"/>
              </a:ext>
            </a:extLst>
          </p:cNvPr>
          <p:cNvGrpSpPr/>
          <p:nvPr/>
        </p:nvGrpSpPr>
        <p:grpSpPr>
          <a:xfrm>
            <a:off x="4876801" y="1184491"/>
            <a:ext cx="2736159" cy="2140509"/>
            <a:chOff x="2543198" y="4209599"/>
            <a:chExt cx="3305759" cy="314355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96B5253A-F081-4415-BDEB-17F0DECBD9B1}"/>
                </a:ext>
              </a:extLst>
            </p:cNvPr>
            <p:cNvSpPr txBox="1"/>
            <p:nvPr/>
          </p:nvSpPr>
          <p:spPr>
            <a:xfrm>
              <a:off x="3187639" y="6946351"/>
              <a:ext cx="2661318" cy="4068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2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B222454-9A58-40EB-BCBC-F2D13739CA9E}"/>
                </a:ext>
              </a:extLst>
            </p:cNvPr>
            <p:cNvSpPr txBox="1"/>
            <p:nvPr/>
          </p:nvSpPr>
          <p:spPr>
            <a:xfrm>
              <a:off x="2543198" y="4209599"/>
              <a:ext cx="2577763" cy="4972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5" name="Rectangle 44"/>
          <p:cNvSpPr/>
          <p:nvPr/>
        </p:nvSpPr>
        <p:spPr>
          <a:xfrm>
            <a:off x="3962400" y="2667001"/>
            <a:ext cx="6680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err="1" smtClean="0"/>
              <a:t>Vue</a:t>
            </a:r>
            <a:endParaRPr lang="en-US" sz="2400" dirty="0"/>
          </a:p>
        </p:txBody>
      </p:sp>
      <p:sp>
        <p:nvSpPr>
          <p:cNvPr id="46" name="Rectangle 45"/>
          <p:cNvSpPr/>
          <p:nvPr/>
        </p:nvSpPr>
        <p:spPr>
          <a:xfrm>
            <a:off x="5562601" y="4080090"/>
            <a:ext cx="6976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 smtClean="0"/>
              <a:t>Vee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6934202" y="2708491"/>
            <a:ext cx="7745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Unit</a:t>
            </a:r>
            <a:endParaRPr lang="en-US" sz="2400" dirty="0"/>
          </a:p>
        </p:txBody>
      </p:sp>
      <p:sp>
        <p:nvSpPr>
          <p:cNvPr id="48" name="Rectangle 47"/>
          <p:cNvSpPr/>
          <p:nvPr/>
        </p:nvSpPr>
        <p:spPr>
          <a:xfrm>
            <a:off x="5029200" y="1219200"/>
            <a:ext cx="1893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(Form Validation)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4876800" y="1600200"/>
            <a:ext cx="2438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dirty="0" smtClean="0"/>
              <a:t>Built-in </a:t>
            </a:r>
            <a:r>
              <a:rPr lang="en-US" sz="2000" dirty="0" smtClean="0"/>
              <a:t>or custom </a:t>
            </a:r>
            <a:r>
              <a:rPr lang="en-US" sz="2000" dirty="0" smtClean="0"/>
              <a:t>rules</a:t>
            </a:r>
          </a:p>
          <a:p>
            <a:pPr>
              <a:buClr>
                <a:schemeClr val="accent2"/>
              </a:buClr>
              <a:buFont typeface="Wingdings" pitchFamily="2" charset="2"/>
              <a:buChar char="q"/>
            </a:pPr>
            <a:r>
              <a:rPr lang="en-US" sz="2000" b="1" dirty="0" err="1" smtClean="0"/>
              <a:t>VeeValidate</a:t>
            </a:r>
            <a:r>
              <a:rPr lang="en-US" sz="2000" dirty="0" smtClean="0"/>
              <a:t> is a form </a:t>
            </a:r>
            <a:r>
              <a:rPr lang="en-US" sz="2000" dirty="0" smtClean="0"/>
              <a:t>validation</a:t>
            </a:r>
          </a:p>
          <a:p>
            <a:pPr>
              <a:buClr>
                <a:schemeClr val="accent2"/>
              </a:buClr>
            </a:pPr>
            <a:r>
              <a:rPr lang="en-US" sz="2000" dirty="0" smtClean="0"/>
              <a:t> </a:t>
            </a:r>
            <a:r>
              <a:rPr lang="en-US" sz="2000" dirty="0" smtClean="0"/>
              <a:t>library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62406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Cross-platform, open-source runtime from Microsoft</a:t>
            </a:r>
          </a:p>
          <a:p>
            <a:r>
              <a:rPr lang="en-US" dirty="0" smtClean="0"/>
              <a:t>Supports Web, Desktop, Cloud, Mobile, </a:t>
            </a:r>
            <a:r>
              <a:rPr lang="en-US" dirty="0" err="1" smtClean="0"/>
              <a:t>Microservices</a:t>
            </a:r>
            <a:endParaRPr lang="en-US" dirty="0" smtClean="0"/>
          </a:p>
          <a:p>
            <a:r>
              <a:rPr lang="en-US" dirty="0" smtClean="0"/>
              <a:t>Fast performance and modular</a:t>
            </a:r>
          </a:p>
          <a:p>
            <a:r>
              <a:rPr lang="en-US" b="1" dirty="0" smtClean="0"/>
              <a:t>Dependency Injection in ASP.NET Core</a:t>
            </a:r>
          </a:p>
          <a:p>
            <a:pPr lvl="1"/>
            <a:r>
              <a:rPr lang="en-US" dirty="0" smtClean="0"/>
              <a:t>DI is </a:t>
            </a:r>
            <a:r>
              <a:rPr lang="en-US" b="1" dirty="0" smtClean="0"/>
              <a:t>built-in</a:t>
            </a:r>
            <a:r>
              <a:rPr lang="en-US" dirty="0" smtClean="0"/>
              <a:t> to ASP.NET Core</a:t>
            </a:r>
          </a:p>
          <a:p>
            <a:r>
              <a:rPr lang="en-US" b="1" dirty="0" smtClean="0"/>
              <a:t>Built-in </a:t>
            </a:r>
            <a:r>
              <a:rPr lang="en-US" b="1" dirty="0" err="1" smtClean="0"/>
              <a:t>IoC</a:t>
            </a:r>
            <a:r>
              <a:rPr lang="en-US" b="1" dirty="0" smtClean="0"/>
              <a:t> Container</a:t>
            </a:r>
          </a:p>
          <a:p>
            <a:pPr lvl="1"/>
            <a:r>
              <a:rPr lang="en-US" dirty="0" smtClean="0"/>
              <a:t>Register lifetimes: </a:t>
            </a:r>
            <a:r>
              <a:rPr lang="en-US" dirty="0" err="1" smtClean="0"/>
              <a:t>AddSingleton</a:t>
            </a:r>
            <a:r>
              <a:rPr lang="en-US" dirty="0" smtClean="0"/>
              <a:t>, </a:t>
            </a:r>
            <a:r>
              <a:rPr lang="en-US" dirty="0" err="1" smtClean="0"/>
              <a:t>AddScoped</a:t>
            </a:r>
            <a:r>
              <a:rPr lang="en-US" dirty="0" smtClean="0"/>
              <a:t>, </a:t>
            </a:r>
            <a:r>
              <a:rPr lang="en-US" dirty="0" err="1" smtClean="0"/>
              <a:t>AddTransient</a:t>
            </a:r>
            <a:endParaRPr lang="en-US" dirty="0" smtClean="0"/>
          </a:p>
          <a:p>
            <a:pPr lvl="1"/>
            <a:r>
              <a:rPr lang="en-US" dirty="0" smtClean="0"/>
              <a:t>Minimal </a:t>
            </a:r>
            <a:r>
              <a:rPr lang="en-US" dirty="0" err="1" smtClean="0"/>
              <a:t>config</a:t>
            </a:r>
            <a:r>
              <a:rPr lang="en-US" dirty="0" smtClean="0"/>
              <a:t> needed</a:t>
            </a:r>
          </a:p>
          <a:p>
            <a:pPr lvl="1"/>
            <a:r>
              <a:rPr lang="en-US" dirty="0" smtClean="0"/>
              <a:t>Supports custom containers like </a:t>
            </a:r>
            <a:r>
              <a:rPr lang="en-US" dirty="0" err="1" smtClean="0"/>
              <a:t>Autofac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Asp.net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Working with Middleware</a:t>
            </a:r>
          </a:p>
          <a:p>
            <a:pPr lvl="1"/>
            <a:r>
              <a:rPr lang="en-US" dirty="0" smtClean="0"/>
              <a:t>Middleware = request pipeline </a:t>
            </a:r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Custom </a:t>
            </a:r>
            <a:r>
              <a:rPr lang="en-US" dirty="0" smtClean="0"/>
              <a:t>Middleware</a:t>
            </a:r>
          </a:p>
          <a:p>
            <a:pPr lvl="1"/>
            <a:r>
              <a:rPr lang="en-US" dirty="0" err="1" smtClean="0"/>
              <a:t>app.UseMiddleware</a:t>
            </a:r>
            <a:r>
              <a:rPr lang="en-US" dirty="0" smtClean="0"/>
              <a:t>&lt;</a:t>
            </a:r>
            <a:r>
              <a:rPr lang="en-US" dirty="0" err="1" smtClean="0"/>
              <a:t>MyMiddleware</a:t>
            </a:r>
            <a:r>
              <a:rPr lang="en-US" dirty="0" smtClean="0"/>
              <a:t>&gt;();</a:t>
            </a:r>
            <a:endParaRPr lang="en-US" dirty="0" smtClean="0"/>
          </a:p>
          <a:p>
            <a:r>
              <a:rPr lang="en-US" b="1" dirty="0" smtClean="0"/>
              <a:t>Serving Static Files</a:t>
            </a:r>
          </a:p>
          <a:p>
            <a:pPr lvl="1"/>
            <a:r>
              <a:rPr lang="en-US" dirty="0" smtClean="0"/>
              <a:t>Serve from </a:t>
            </a:r>
            <a:r>
              <a:rPr lang="en-US" dirty="0" err="1" smtClean="0"/>
              <a:t>wwwroot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app.UseStaticFiles</a:t>
            </a:r>
            <a:r>
              <a:rPr lang="en-US" dirty="0" smtClean="0"/>
              <a:t>();</a:t>
            </a:r>
          </a:p>
          <a:p>
            <a:r>
              <a:rPr lang="en-US" b="1" dirty="0" smtClean="0"/>
              <a:t>Exception Handling in ASP.NET Core</a:t>
            </a:r>
          </a:p>
          <a:p>
            <a:r>
              <a:rPr lang="en-US" b="1" dirty="0" smtClean="0"/>
              <a:t>Logging in .NET Core</a:t>
            </a:r>
          </a:p>
          <a:p>
            <a:pPr lvl="1"/>
            <a:r>
              <a:rPr lang="en-US" dirty="0" smtClean="0"/>
              <a:t>Built-in logging providers: Console, Debug, </a:t>
            </a:r>
            <a:r>
              <a:rPr lang="en-US" dirty="0" err="1" smtClean="0"/>
              <a:t>EventLog</a:t>
            </a:r>
            <a:r>
              <a:rPr lang="en-US" dirty="0" smtClean="0"/>
              <a:t>, etc</a:t>
            </a:r>
            <a:r>
              <a:rPr lang="en-US" dirty="0" smtClean="0"/>
              <a:t>.</a:t>
            </a:r>
            <a:endParaRPr lang="en-US" dirty="0" smtClean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/>
              <a:t>Loosely Coupled with </a:t>
            </a:r>
            <a:r>
              <a:rPr lang="en-US" b="1" dirty="0" err="1" smtClean="0"/>
              <a:t>MediatR</a:t>
            </a:r>
            <a:r>
              <a:rPr lang="en-US" b="1" dirty="0" smtClean="0"/>
              <a:t> (CQRS)</a:t>
            </a:r>
          </a:p>
          <a:p>
            <a:pPr lvl="1"/>
            <a:r>
              <a:rPr lang="en-US" b="1" dirty="0" smtClean="0"/>
              <a:t>CQRS</a:t>
            </a:r>
            <a:r>
              <a:rPr lang="en-US" dirty="0" smtClean="0"/>
              <a:t>: Command-Query Responsibility Segregation</a:t>
            </a:r>
          </a:p>
          <a:p>
            <a:pPr lvl="1"/>
            <a:r>
              <a:rPr lang="en-US" b="1" dirty="0" err="1" smtClean="0"/>
              <a:t>MediatR</a:t>
            </a:r>
            <a:r>
              <a:rPr lang="en-US" dirty="0" smtClean="0"/>
              <a:t> for in-process messaging:</a:t>
            </a:r>
          </a:p>
          <a:p>
            <a:r>
              <a:rPr lang="en-US" b="1" dirty="0" smtClean="0"/>
              <a:t>Onion Architecture</a:t>
            </a:r>
          </a:p>
          <a:p>
            <a:pPr lvl="1"/>
            <a:r>
              <a:rPr lang="en-US" b="1" dirty="0" smtClean="0"/>
              <a:t>Layers</a:t>
            </a:r>
            <a:r>
              <a:rPr lang="en-US" dirty="0" smtClean="0"/>
              <a:t>: Core, Application, Infrastructure, UI</a:t>
            </a:r>
          </a:p>
          <a:p>
            <a:pPr lvl="1"/>
            <a:r>
              <a:rPr lang="en-US" b="1" dirty="0" smtClean="0"/>
              <a:t>Dependency Rule</a:t>
            </a:r>
            <a:r>
              <a:rPr lang="en-US" dirty="0" smtClean="0"/>
              <a:t>: Inner layers know nothing about outer </a:t>
            </a:r>
            <a:r>
              <a:rPr lang="en-US" dirty="0" smtClean="0"/>
              <a:t>ones</a:t>
            </a:r>
            <a:endParaRPr lang="en-US" dirty="0" smtClean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Revv</a:t>
            </a:r>
            <a:r>
              <a:rPr lang="en-US" dirty="0" smtClean="0"/>
              <a:t> domain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JavaScript</a:t>
            </a:r>
            <a:endParaRPr lang="en-US" dirty="0"/>
          </a:p>
        </p:txBody>
      </p:sp>
      <p:grpSp>
        <p:nvGrpSpPr>
          <p:cNvPr id="4" name="Content Placeholder 3">
            <a:extLst>
              <a:ext uri="{FF2B5EF4-FFF2-40B4-BE49-F238E27FC236}">
                <a16:creationId xmlns:a16="http://schemas.microsoft.com/office/drawing/2014/main" xmlns="" id="{96940FFD-A895-498C-BB27-5C03598D011A}"/>
              </a:ext>
            </a:extLst>
          </p:cNvPr>
          <p:cNvGrpSpPr>
            <a:grpSpLocks noGrp="1"/>
          </p:cNvGrpSpPr>
          <p:nvPr>
            <p:ph sz="quarter" idx="1"/>
          </p:nvPr>
        </p:nvGrpSpPr>
        <p:grpSpPr>
          <a:xfrm>
            <a:off x="304801" y="1219200"/>
            <a:ext cx="8689855" cy="4646101"/>
            <a:chOff x="648722" y="1017469"/>
            <a:chExt cx="10840060" cy="4750153"/>
          </a:xfrm>
        </p:grpSpPr>
        <p:pic>
          <p:nvPicPr>
            <p:cNvPr id="5" name="그래픽 2">
              <a:extLst>
                <a:ext uri="{FF2B5EF4-FFF2-40B4-BE49-F238E27FC236}">
                  <a16:creationId xmlns:a16="http://schemas.microsoft.com/office/drawing/2014/main" xmlns="" id="{9E9D72BE-06C4-43D8-BBB5-CF790CAE7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648722" y="2397106"/>
              <a:ext cx="2060492" cy="2060491"/>
            </a:xfrm>
            <a:prstGeom prst="rect">
              <a:avLst/>
            </a:prstGeom>
          </p:spPr>
        </p:pic>
        <p:pic>
          <p:nvPicPr>
            <p:cNvPr id="6" name="그래픽 3">
              <a:extLst>
                <a:ext uri="{FF2B5EF4-FFF2-40B4-BE49-F238E27FC236}">
                  <a16:creationId xmlns:a16="http://schemas.microsoft.com/office/drawing/2014/main" xmlns="" id="{1F4094CE-7214-4518-BDD8-FF678D27F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28941" y="1173283"/>
              <a:ext cx="2380704" cy="4594339"/>
            </a:xfrm>
            <a:prstGeom prst="rect">
              <a:avLst/>
            </a:prstGeom>
          </p:spPr>
        </p:pic>
        <p:pic>
          <p:nvPicPr>
            <p:cNvPr id="7" name="그래픽 20">
              <a:extLst>
                <a:ext uri="{FF2B5EF4-FFF2-40B4-BE49-F238E27FC236}">
                  <a16:creationId xmlns:a16="http://schemas.microsoft.com/office/drawing/2014/main" xmlns="" id="{1C5656E5-E77E-4F43-AC6F-09EFD7646C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454764" y="1484909"/>
              <a:ext cx="1475759" cy="69611"/>
            </a:xfrm>
            <a:prstGeom prst="rect">
              <a:avLst/>
            </a:prstGeom>
          </p:spPr>
        </p:pic>
        <p:pic>
          <p:nvPicPr>
            <p:cNvPr id="8" name="그래픽 21">
              <a:extLst>
                <a:ext uri="{FF2B5EF4-FFF2-40B4-BE49-F238E27FC236}">
                  <a16:creationId xmlns:a16="http://schemas.microsoft.com/office/drawing/2014/main" xmlns="" id="{BEC4ADE1-B9D6-4C02-AD9F-EC2CB71DC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215202" y="2419787"/>
              <a:ext cx="1475759" cy="69611"/>
            </a:xfrm>
            <a:prstGeom prst="rect">
              <a:avLst/>
            </a:prstGeom>
          </p:spPr>
        </p:pic>
        <p:pic>
          <p:nvPicPr>
            <p:cNvPr id="9" name="그래픽 22">
              <a:extLst>
                <a:ext uri="{FF2B5EF4-FFF2-40B4-BE49-F238E27FC236}">
                  <a16:creationId xmlns:a16="http://schemas.microsoft.com/office/drawing/2014/main" xmlns="" id="{00EE0CF1-C2F7-4EE5-931D-AF99FE4E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595422" y="3432572"/>
              <a:ext cx="1475759" cy="69611"/>
            </a:xfrm>
            <a:prstGeom prst="rect">
              <a:avLst/>
            </a:prstGeom>
          </p:spPr>
        </p:pic>
        <p:pic>
          <p:nvPicPr>
            <p:cNvPr id="10" name="그래픽 23">
              <a:extLst>
                <a:ext uri="{FF2B5EF4-FFF2-40B4-BE49-F238E27FC236}">
                  <a16:creationId xmlns:a16="http://schemas.microsoft.com/office/drawing/2014/main" xmlns="" id="{C13BBA3C-B356-46F8-BC20-C170CFE83B0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3405312" y="4367450"/>
              <a:ext cx="1475759" cy="69611"/>
            </a:xfrm>
            <a:prstGeom prst="rect">
              <a:avLst/>
            </a:prstGeom>
          </p:spPr>
        </p:pic>
        <p:pic>
          <p:nvPicPr>
            <p:cNvPr id="11" name="그래픽 24">
              <a:extLst>
                <a:ext uri="{FF2B5EF4-FFF2-40B4-BE49-F238E27FC236}">
                  <a16:creationId xmlns:a16="http://schemas.microsoft.com/office/drawing/2014/main" xmlns="" id="{1A6221CF-5155-4C81-A417-B05F5D047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644873" y="5302329"/>
              <a:ext cx="1475759" cy="69611"/>
            </a:xfrm>
            <a:prstGeom prst="rect">
              <a:avLst/>
            </a:prstGeom>
          </p:spPr>
        </p:pic>
        <p:sp>
          <p:nvSpPr>
            <p:cNvPr id="12" name="타원 25">
              <a:extLst>
                <a:ext uri="{FF2B5EF4-FFF2-40B4-BE49-F238E27FC236}">
                  <a16:creationId xmlns:a16="http://schemas.microsoft.com/office/drawing/2014/main" xmlns="" id="{039D5556-2508-42C8-AFC2-16F4AD87F813}"/>
                </a:ext>
              </a:extLst>
            </p:cNvPr>
            <p:cNvSpPr/>
            <p:nvPr/>
          </p:nvSpPr>
          <p:spPr>
            <a:xfrm>
              <a:off x="3975641" y="1173283"/>
              <a:ext cx="1235713" cy="545346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74F4E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050" b="1" dirty="0" smtClean="0">
                  <a:latin typeface="Times New Roman" pitchFamily="18" charset="0"/>
                  <a:cs typeface="Times New Roman" pitchFamily="18" charset="0"/>
                </a:rPr>
                <a:t>HTML</a:t>
              </a:r>
              <a:endParaRPr lang="ko-KR" altLang="en-US" sz="7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타원 26">
              <a:extLst>
                <a:ext uri="{FF2B5EF4-FFF2-40B4-BE49-F238E27FC236}">
                  <a16:creationId xmlns:a16="http://schemas.microsoft.com/office/drawing/2014/main" xmlns="" id="{14C489DA-5DCE-40CA-B399-0F6E4DA5F731}"/>
                </a:ext>
              </a:extLst>
            </p:cNvPr>
            <p:cNvSpPr/>
            <p:nvPr/>
          </p:nvSpPr>
          <p:spPr>
            <a:xfrm>
              <a:off x="4736079" y="2186067"/>
              <a:ext cx="1235713" cy="467439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F9A42D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400" b="1" dirty="0" smtClean="0"/>
                <a:t>CSS</a:t>
              </a:r>
              <a:endParaRPr lang="ko-KR" altLang="en-US" sz="1400" dirty="0">
                <a:latin typeface="Roboto" panose="02000000000000000000" pitchFamily="2" charset="0"/>
              </a:endParaRPr>
            </a:p>
          </p:txBody>
        </p:sp>
        <p:sp>
          <p:nvSpPr>
            <p:cNvPr id="14" name="타원 27">
              <a:extLst>
                <a:ext uri="{FF2B5EF4-FFF2-40B4-BE49-F238E27FC236}">
                  <a16:creationId xmlns:a16="http://schemas.microsoft.com/office/drawing/2014/main" xmlns="" id="{537A5678-E45C-4A24-BECD-205DA9D94F90}"/>
                </a:ext>
              </a:extLst>
            </p:cNvPr>
            <p:cNvSpPr/>
            <p:nvPr/>
          </p:nvSpPr>
          <p:spPr>
            <a:xfrm>
              <a:off x="5116299" y="3198853"/>
              <a:ext cx="1615932" cy="545346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4AD29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r>
                <a:rPr lang="en-US" sz="1300" b="1" dirty="0" smtClean="0"/>
                <a:t>JavaScript</a:t>
              </a:r>
              <a:endParaRPr lang="ko-KR" altLang="en-US" sz="1300" b="1" dirty="0"/>
            </a:p>
          </p:txBody>
        </p:sp>
        <p:sp>
          <p:nvSpPr>
            <p:cNvPr id="15" name="타원 28">
              <a:extLst>
                <a:ext uri="{FF2B5EF4-FFF2-40B4-BE49-F238E27FC236}">
                  <a16:creationId xmlns:a16="http://schemas.microsoft.com/office/drawing/2014/main" xmlns="" id="{52ECCAF6-FF41-48C1-AD26-8EF9558DE023}"/>
                </a:ext>
              </a:extLst>
            </p:cNvPr>
            <p:cNvSpPr/>
            <p:nvPr/>
          </p:nvSpPr>
          <p:spPr>
            <a:xfrm>
              <a:off x="4926189" y="4211638"/>
              <a:ext cx="1235713" cy="389533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1677E6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Roboto" panose="02000000000000000000" pitchFamily="2" charset="0"/>
              </a:endParaRPr>
            </a:p>
          </p:txBody>
        </p:sp>
        <p:sp>
          <p:nvSpPr>
            <p:cNvPr id="16" name="타원 29">
              <a:extLst>
                <a:ext uri="{FF2B5EF4-FFF2-40B4-BE49-F238E27FC236}">
                  <a16:creationId xmlns:a16="http://schemas.microsoft.com/office/drawing/2014/main" xmlns="" id="{348F33BF-229F-41F7-B532-5C07A8F355E3}"/>
                </a:ext>
              </a:extLst>
            </p:cNvPr>
            <p:cNvSpPr/>
            <p:nvPr/>
          </p:nvSpPr>
          <p:spPr>
            <a:xfrm>
              <a:off x="4165751" y="5068610"/>
              <a:ext cx="1235713" cy="467439"/>
            </a:xfrm>
            <a:prstGeom prst="ellipse">
              <a:avLst/>
            </a:prstGeom>
            <a:solidFill>
              <a:schemeClr val="bg1"/>
            </a:solidFill>
            <a:ln w="76200" cap="flat">
              <a:solidFill>
                <a:srgbClr val="787FE7"/>
              </a:solidFill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ko-KR" altLang="en-US" dirty="0">
                <a:latin typeface="Roboto" panose="02000000000000000000" pitchFamily="2" charset="0"/>
              </a:endParaRPr>
            </a:p>
          </p:txBody>
        </p:sp>
        <p:pic>
          <p:nvPicPr>
            <p:cNvPr id="17" name="그래픽 30">
              <a:extLst>
                <a:ext uri="{FF2B5EF4-FFF2-40B4-BE49-F238E27FC236}">
                  <a16:creationId xmlns:a16="http://schemas.microsoft.com/office/drawing/2014/main" xmlns="" id="{CB43650E-068A-4E6B-A93A-5D2A10F62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477095" y="2963566"/>
              <a:ext cx="153145" cy="278445"/>
            </a:xfrm>
            <a:prstGeom prst="rect">
              <a:avLst/>
            </a:prstGeom>
          </p:spPr>
        </p:pic>
        <p:pic>
          <p:nvPicPr>
            <p:cNvPr id="18" name="그래픽 31">
              <a:extLst>
                <a:ext uri="{FF2B5EF4-FFF2-40B4-BE49-F238E27FC236}">
                  <a16:creationId xmlns:a16="http://schemas.microsoft.com/office/drawing/2014/main" xmlns="" id="{BCCE3A29-BA4A-4BF0-906D-D1D67E3EA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052467" y="2782577"/>
              <a:ext cx="153145" cy="278445"/>
            </a:xfrm>
            <a:prstGeom prst="rect">
              <a:avLst/>
            </a:prstGeom>
          </p:spPr>
        </p:pic>
        <p:pic>
          <p:nvPicPr>
            <p:cNvPr id="19" name="그래픽 32">
              <a:extLst>
                <a:ext uri="{FF2B5EF4-FFF2-40B4-BE49-F238E27FC236}">
                  <a16:creationId xmlns:a16="http://schemas.microsoft.com/office/drawing/2014/main" xmlns="" id="{F86E899E-3704-4D8F-8DD1-1AFFBB880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2190609" y="3524807"/>
              <a:ext cx="153145" cy="278445"/>
            </a:xfrm>
            <a:prstGeom prst="rect">
              <a:avLst/>
            </a:prstGeom>
          </p:spPr>
        </p:pic>
        <p:pic>
          <p:nvPicPr>
            <p:cNvPr id="20" name="그래픽 33">
              <a:extLst>
                <a:ext uri="{FF2B5EF4-FFF2-40B4-BE49-F238E27FC236}">
                  <a16:creationId xmlns:a16="http://schemas.microsoft.com/office/drawing/2014/main" xmlns="" id="{3BB190E1-C251-4B98-95AB-A64C5A5F2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951531" y="3009685"/>
              <a:ext cx="153145" cy="278445"/>
            </a:xfrm>
            <a:prstGeom prst="rect">
              <a:avLst/>
            </a:prstGeom>
          </p:spPr>
        </p:pic>
        <p:pic>
          <p:nvPicPr>
            <p:cNvPr id="21" name="그래픽 34">
              <a:extLst>
                <a:ext uri="{FF2B5EF4-FFF2-40B4-BE49-F238E27FC236}">
                  <a16:creationId xmlns:a16="http://schemas.microsoft.com/office/drawing/2014/main" xmlns="" id="{1B700397-6F62-4078-A90B-A874F5F1E3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xmlns="" r:embed=""/>
                </a:ext>
              </a:extLst>
            </a:blip>
            <a:stretch>
              <a:fillRect/>
            </a:stretch>
          </p:blipFill>
          <p:spPr>
            <a:xfrm>
              <a:off x="1703332" y="3185454"/>
              <a:ext cx="153145" cy="278445"/>
            </a:xfrm>
            <a:prstGeom prst="rect">
              <a:avLst/>
            </a:prstGeom>
          </p:spPr>
        </p:pic>
        <p:sp>
          <p:nvSpPr>
            <p:cNvPr id="22" name="사각형: 둥근 모서리 36">
              <a:extLst>
                <a:ext uri="{FF2B5EF4-FFF2-40B4-BE49-F238E27FC236}">
                  <a16:creationId xmlns:a16="http://schemas.microsoft.com/office/drawing/2014/main" xmlns="" id="{4D812828-7122-481A-AB97-972E84E76EAD}"/>
                </a:ext>
              </a:extLst>
            </p:cNvPr>
            <p:cNvSpPr/>
            <p:nvPr/>
          </p:nvSpPr>
          <p:spPr>
            <a:xfrm>
              <a:off x="5686628" y="1017469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dirty="0" smtClean="0"/>
                <a:t>Structure of the webpage (headings, paragraphs, links, etc.)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3" name="사각형: 둥근 모서리 37">
              <a:extLst>
                <a:ext uri="{FF2B5EF4-FFF2-40B4-BE49-F238E27FC236}">
                  <a16:creationId xmlns:a16="http://schemas.microsoft.com/office/drawing/2014/main" xmlns="" id="{9D91830A-BABD-4C5F-AA71-C22845766BAD}"/>
                </a:ext>
              </a:extLst>
            </p:cNvPr>
            <p:cNvSpPr/>
            <p:nvPr/>
          </p:nvSpPr>
          <p:spPr>
            <a:xfrm>
              <a:off x="6542121" y="2030255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dirty="0" smtClean="0"/>
                <a:t>Styling the HTML (colors, layout, fonts)</a:t>
              </a:r>
              <a:endPara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4" name="사각형: 둥근 모서리 38">
              <a:extLst>
                <a:ext uri="{FF2B5EF4-FFF2-40B4-BE49-F238E27FC236}">
                  <a16:creationId xmlns:a16="http://schemas.microsoft.com/office/drawing/2014/main" xmlns="" id="{7067117F-74AC-4709-B02C-A9C508CBC011}"/>
                </a:ext>
              </a:extLst>
            </p:cNvPr>
            <p:cNvSpPr/>
            <p:nvPr/>
          </p:nvSpPr>
          <p:spPr>
            <a:xfrm>
              <a:off x="7112450" y="3043040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Interactivity and dynamic </a:t>
              </a:r>
              <a:r>
                <a:rPr lang="en-US" sz="1400" dirty="0" smtClean="0"/>
                <a:t>behavior</a:t>
              </a:r>
            </a:p>
            <a:p>
              <a:pPr lvl="1">
                <a:buFont typeface="Arial" pitchFamily="34" charset="0"/>
                <a:buChar char="•"/>
              </a:pPr>
              <a:r>
                <a:rPr lang="en-US" sz="1400" dirty="0" smtClean="0"/>
                <a:t>Scripting </a:t>
              </a:r>
              <a:r>
                <a:rPr lang="en-US" sz="1400" dirty="0" smtClean="0"/>
                <a:t>language of the </a:t>
              </a:r>
              <a:r>
                <a:rPr lang="en-US" sz="1400" dirty="0" smtClean="0"/>
                <a:t>web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Runs </a:t>
              </a:r>
              <a:r>
                <a:rPr lang="en-US" sz="1400" dirty="0" smtClean="0"/>
                <a:t>on the browser (</a:t>
              </a:r>
              <a:r>
                <a:rPr lang="en-US" sz="1400" dirty="0" smtClean="0"/>
                <a:t>client-side)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400" dirty="0" smtClean="0"/>
                <a:t>Handles </a:t>
              </a:r>
              <a:r>
                <a:rPr lang="en-US" sz="1400" dirty="0" smtClean="0"/>
                <a:t>logic, interactivity, DOM, API calls</a:t>
              </a:r>
            </a:p>
          </p:txBody>
        </p:sp>
        <p:sp>
          <p:nvSpPr>
            <p:cNvPr id="25" name="사각형: 둥근 모서리 39">
              <a:extLst>
                <a:ext uri="{FF2B5EF4-FFF2-40B4-BE49-F238E27FC236}">
                  <a16:creationId xmlns:a16="http://schemas.microsoft.com/office/drawing/2014/main" xmlns="" id="{F8F397EC-EFD8-4AB2-B878-2D33B2811C8C}"/>
                </a:ext>
              </a:extLst>
            </p:cNvPr>
            <p:cNvSpPr/>
            <p:nvPr/>
          </p:nvSpPr>
          <p:spPr>
            <a:xfrm>
              <a:off x="6637176" y="3977919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r>
                <a:rPr lang="en-US" sz="1400" dirty="0" smtClean="0"/>
                <a:t>JavaScript Functions &amp; Scope</a:t>
              </a:r>
            </a:p>
            <a:p>
              <a:r>
                <a:rPr lang="en-US" sz="1400" dirty="0" smtClean="0"/>
                <a:t>Objects &amp; Arrays</a:t>
              </a:r>
            </a:p>
            <a:p>
              <a:r>
                <a:rPr lang="en-US" sz="1400" dirty="0" smtClean="0"/>
                <a:t>ES6+ Features</a:t>
              </a:r>
              <a:endParaRPr lang="en-US" altLang="ko-K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26" name="사각형: 둥근 모서리 40">
              <a:extLst>
                <a:ext uri="{FF2B5EF4-FFF2-40B4-BE49-F238E27FC236}">
                  <a16:creationId xmlns:a16="http://schemas.microsoft.com/office/drawing/2014/main" xmlns="" id="{432754DF-D015-4B2B-9BBD-0BFA0829D8B2}"/>
                </a:ext>
              </a:extLst>
            </p:cNvPr>
            <p:cNvSpPr/>
            <p:nvPr/>
          </p:nvSpPr>
          <p:spPr>
            <a:xfrm>
              <a:off x="5781683" y="4912797"/>
              <a:ext cx="4376332" cy="835334"/>
            </a:xfrm>
            <a:prstGeom prst="roundRect">
              <a:avLst>
                <a:gd name="adj" fmla="val 50000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8100" cap="flat">
              <a:noFill/>
              <a:prstDash val="solid"/>
              <a:miter/>
            </a:ln>
          </p:spPr>
          <p:txBody>
            <a:bodyPr lIns="180000" rIns="180000" rtlCol="0" anchor="ctr"/>
            <a:lstStyle/>
            <a:p>
              <a:pPr marL="0" lvl="2"/>
              <a:endParaRPr lang="en-US" sz="1600" dirty="0" smtClean="0"/>
            </a:p>
            <a:p>
              <a:pPr marL="0" lvl="2"/>
              <a:endParaRPr lang="en-US" sz="1600" dirty="0" smtClean="0"/>
            </a:p>
            <a:p>
              <a:pPr marL="0" lvl="2">
                <a:buFont typeface="Arial" pitchFamily="34" charset="0"/>
                <a:buChar char="•"/>
              </a:pPr>
              <a:r>
                <a:rPr lang="en-US" sz="1600" dirty="0" smtClean="0"/>
                <a:t>let</a:t>
              </a:r>
              <a:r>
                <a:rPr lang="en-US" sz="1600" dirty="0" smtClean="0"/>
                <a:t>, </a:t>
              </a:r>
              <a:r>
                <a:rPr lang="en-US" sz="1600" dirty="0" smtClean="0"/>
                <a:t>const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600" dirty="0" smtClean="0"/>
                <a:t>Arrow functions</a:t>
              </a:r>
            </a:p>
            <a:p>
              <a:pPr>
                <a:buFont typeface="Arial" pitchFamily="34" charset="0"/>
                <a:buChar char="•"/>
              </a:pPr>
              <a:r>
                <a:rPr lang="en-US" sz="1600" dirty="0" smtClean="0"/>
                <a:t>Template </a:t>
              </a:r>
              <a:r>
                <a:rPr lang="en-US" sz="1600" dirty="0" smtClean="0"/>
                <a:t>literals</a:t>
              </a:r>
            </a:p>
            <a:p>
              <a:pPr marL="0" lvl="2"/>
              <a:endParaRPr lang="en-US" dirty="0" smtClean="0"/>
            </a:p>
            <a:p>
              <a:endPara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6019800" y="5029200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400" dirty="0" err="1" smtClean="0"/>
              <a:t>Destructuring</a:t>
            </a:r>
            <a:endParaRPr lang="en-US" sz="1400" dirty="0" smtClean="0"/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Spread/rest operators</a:t>
            </a:r>
          </a:p>
          <a:p>
            <a:pPr>
              <a:buFont typeface="Arial" pitchFamily="34" charset="0"/>
              <a:buChar char="•"/>
            </a:pPr>
            <a:r>
              <a:rPr lang="en-US" sz="1400" dirty="0" smtClean="0"/>
              <a:t>Modules (import/export)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Functions in </a:t>
            </a:r>
            <a:r>
              <a:rPr lang="en-US" b="1" dirty="0" err="1" smtClean="0"/>
              <a:t>javascript</a:t>
            </a:r>
            <a:r>
              <a:rPr lang="en-US" b="1" dirty="0" smtClean="0"/>
              <a:t>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229654-79CB-4BAE-9455-E320A9627EDC}"/>
              </a:ext>
            </a:extLst>
          </p:cNvPr>
          <p:cNvGrpSpPr/>
          <p:nvPr/>
        </p:nvGrpSpPr>
        <p:grpSpPr>
          <a:xfrm>
            <a:off x="457200" y="1600200"/>
            <a:ext cx="8686800" cy="5001876"/>
            <a:chOff x="831605" y="1922584"/>
            <a:chExt cx="10579818" cy="4232357"/>
          </a:xfrm>
        </p:grpSpPr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xmlns="" id="{DE6A37CE-EEAD-40E4-8245-C541CB081F00}"/>
                </a:ext>
              </a:extLst>
            </p:cNvPr>
            <p:cNvGrpSpPr/>
            <p:nvPr/>
          </p:nvGrpSpPr>
          <p:grpSpPr>
            <a:xfrm>
              <a:off x="831605" y="1922584"/>
              <a:ext cx="3062579" cy="4232357"/>
              <a:chOff x="1430215" y="1922584"/>
              <a:chExt cx="3062579" cy="4232357"/>
            </a:xfrm>
          </p:grpSpPr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7FFAFE9D-99E8-4CF7-9C6C-28CA6B38EB04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Function Declaration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7" name="Freeform: Shape 7">
                <a:extLst>
                  <a:ext uri="{FF2B5EF4-FFF2-40B4-BE49-F238E27FC236}">
                    <a16:creationId xmlns:a16="http://schemas.microsoft.com/office/drawing/2014/main" xmlns="" id="{0D42BFB4-65DC-4CB8-B29A-5CFFFDBF2ED2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xmlns="" id="{47FA0DBE-9AD4-45BB-BE31-842D3F0053D4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E548B74-78A9-4DFA-80BD-AF49F65D5C6C}"/>
                  </a:ext>
                </a:extLst>
              </p:cNvPr>
              <p:cNvSpPr txBox="1"/>
              <p:nvPr/>
            </p:nvSpPr>
            <p:spPr>
              <a:xfrm>
                <a:off x="1430215" y="3212123"/>
                <a:ext cx="3062579" cy="2942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>
                  <a:buFont typeface="Arial" pitchFamily="34" charset="0"/>
                  <a:buChar char="•"/>
                </a:pPr>
                <a:r>
                  <a:rPr lang="en-US" sz="2200" dirty="0" smtClean="0"/>
                  <a:t>Declares a function with a name.</a:t>
                </a:r>
              </a:p>
              <a:p>
                <a:pPr lvl="0">
                  <a:buFont typeface="Arial" pitchFamily="34" charset="0"/>
                  <a:buChar char="•"/>
                </a:pPr>
                <a:r>
                  <a:rPr lang="en-US" sz="2200" dirty="0" smtClean="0"/>
                  <a:t>Can be called before it's defined (hoisting applies</a:t>
                </a:r>
                <a:r>
                  <a:rPr lang="en-US" sz="2200" dirty="0" smtClean="0"/>
                  <a:t>).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 function add(a, b) {    return a + b;}console.log(add(2, 3)); // Output: 5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2E453185-5FA0-4791-BC24-0D10A9A13E8B}"/>
                </a:ext>
              </a:extLst>
            </p:cNvPr>
            <p:cNvGrpSpPr/>
            <p:nvPr/>
          </p:nvGrpSpPr>
          <p:grpSpPr>
            <a:xfrm>
              <a:off x="4172600" y="1922584"/>
              <a:ext cx="3433801" cy="4232357"/>
              <a:chOff x="1154274" y="1922584"/>
              <a:chExt cx="3433801" cy="4232357"/>
            </a:xfrm>
          </p:grpSpPr>
          <p:sp>
            <p:nvSpPr>
              <p:cNvPr id="12" name="Freeform: Shape 14">
                <a:extLst>
                  <a:ext uri="{FF2B5EF4-FFF2-40B4-BE49-F238E27FC236}">
                    <a16:creationId xmlns:a16="http://schemas.microsoft.com/office/drawing/2014/main" xmlns="" id="{2AF1F6F3-0EE3-4784-ACC9-A29B42B5535E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Function Expression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13" name="Freeform: Shape 15">
                <a:extLst>
                  <a:ext uri="{FF2B5EF4-FFF2-40B4-BE49-F238E27FC236}">
                    <a16:creationId xmlns:a16="http://schemas.microsoft.com/office/drawing/2014/main" xmlns="" id="{B9FA5455-D13F-4DFE-B917-6C6ABC9D1AEF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xmlns="" id="{5D916251-066C-452B-A533-16D9C77C1DF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24B14F5-9F94-43C1-A940-7B386E0C2683}"/>
                  </a:ext>
                </a:extLst>
              </p:cNvPr>
              <p:cNvSpPr txBox="1"/>
              <p:nvPr/>
            </p:nvSpPr>
            <p:spPr>
              <a:xfrm>
                <a:off x="1154274" y="3212123"/>
                <a:ext cx="3433801" cy="29428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200" dirty="0" smtClean="0"/>
                  <a:t>Defines a function and assigns it to a variable.</a:t>
                </a:r>
              </a:p>
              <a:p>
                <a:pPr lvl="0"/>
                <a:r>
                  <a:rPr lang="en-US" sz="2200" dirty="0" smtClean="0"/>
                  <a:t>Not hoisted, so it must be defined before use</a:t>
                </a:r>
                <a:r>
                  <a:rPr lang="en-US" sz="2200" dirty="0" smtClean="0"/>
                  <a:t>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const multiply = function(a, b) {    return a * b;};console.log(multiply(4, 5)); // Output: 20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xmlns="" id="{E62C17E7-AA2C-47AD-AB81-1A1EE4E74FED}"/>
                </a:ext>
              </a:extLst>
            </p:cNvPr>
            <p:cNvGrpSpPr/>
            <p:nvPr/>
          </p:nvGrpSpPr>
          <p:grpSpPr>
            <a:xfrm>
              <a:off x="7792012" y="1922584"/>
              <a:ext cx="3619411" cy="4126523"/>
              <a:chOff x="1156750" y="1922584"/>
              <a:chExt cx="3619411" cy="4126523"/>
            </a:xfrm>
          </p:grpSpPr>
          <p:sp>
            <p:nvSpPr>
              <p:cNvPr id="8" name="Freeform: Shape 19">
                <a:extLst>
                  <a:ext uri="{FF2B5EF4-FFF2-40B4-BE49-F238E27FC236}">
                    <a16:creationId xmlns:a16="http://schemas.microsoft.com/office/drawing/2014/main" xmlns="" id="{129CE9EF-AE26-4316-9A8C-B89A3CA8EA9F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2800" b="1" dirty="0" smtClean="0"/>
                  <a:t>Arrow Functions</a:t>
                </a:r>
                <a:endParaRPr lang="en-IN" sz="2800" b="1" dirty="0">
                  <a:latin typeface="Roboto" panose="02000000000000000000" pitchFamily="2" charset="0"/>
                  <a:ea typeface="Roboto" panose="02000000000000000000" pitchFamily="2" charset="0"/>
                </a:endParaRPr>
              </a:p>
            </p:txBody>
          </p:sp>
          <p:sp>
            <p:nvSpPr>
              <p:cNvPr id="9" name="Freeform: Shape 20">
                <a:extLst>
                  <a:ext uri="{FF2B5EF4-FFF2-40B4-BE49-F238E27FC236}">
                    <a16:creationId xmlns:a16="http://schemas.microsoft.com/office/drawing/2014/main" xmlns="" id="{A501D4D0-3297-4BBA-A3F4-E8C5A2B021F1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78F8CB9C-2419-4213-B6DF-210D644977A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6A8193C-DA77-41A1-BA51-9F3192969CF6}"/>
                  </a:ext>
                </a:extLst>
              </p:cNvPr>
              <p:cNvSpPr txBox="1"/>
              <p:nvPr/>
            </p:nvSpPr>
            <p:spPr>
              <a:xfrm>
                <a:off x="1156750" y="3212123"/>
                <a:ext cx="3619411" cy="26563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200" dirty="0" smtClean="0"/>
                  <a:t>Introduced in ES6.</a:t>
                </a:r>
              </a:p>
              <a:p>
                <a:pPr lvl="0"/>
                <a:r>
                  <a:rPr lang="en-US" sz="2200" dirty="0" smtClean="0"/>
                  <a:t>Shorter syntax, especially useful for one-liners.</a:t>
                </a:r>
              </a:p>
              <a:p>
                <a:pPr lvl="0"/>
                <a:r>
                  <a:rPr lang="en-US" sz="2200" dirty="0" smtClean="0"/>
                  <a:t>Does not bind its own this, arguments, or super</a:t>
                </a:r>
                <a:r>
                  <a:rPr lang="en-US" sz="2200" dirty="0" smtClean="0"/>
                  <a:t>.</a:t>
                </a:r>
              </a:p>
              <a:p>
                <a:pPr lvl="0"/>
                <a:endParaRPr lang="en-US" sz="2200" dirty="0" smtClean="0"/>
              </a:p>
              <a:p>
                <a:r>
                  <a:rPr lang="en-US" sz="2200" dirty="0" smtClean="0"/>
                  <a:t>const divide = (a, b) =&gt; a / </a:t>
                </a:r>
                <a:r>
                  <a:rPr lang="en-US" sz="2200" dirty="0" err="1" smtClean="0"/>
                  <a:t>b;console.log</a:t>
                </a:r>
                <a:r>
                  <a:rPr lang="en-US" sz="2200" dirty="0" smtClean="0"/>
                  <a:t>(divide(10, 2)); // Output: 5</a:t>
                </a:r>
                <a:endParaRPr lang="en-IN" sz="2200" dirty="0">
                  <a:latin typeface="Roboto" panose="02000000000000000000" pitchFamily="2" charset="0"/>
                  <a:ea typeface="Roboto" panose="02000000000000000000" pitchFamily="2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7772400" cy="1143000"/>
          </a:xfrm>
        </p:spPr>
        <p:txBody>
          <a:bodyPr/>
          <a:lstStyle/>
          <a:p>
            <a:r>
              <a:rPr lang="en-US" b="1" dirty="0" smtClean="0"/>
              <a:t>Scope in </a:t>
            </a:r>
            <a:r>
              <a:rPr lang="en-US" b="1" dirty="0" err="1" smtClean="0"/>
              <a:t>javascript</a:t>
            </a:r>
            <a:r>
              <a:rPr lang="en-US" b="1" dirty="0" smtClean="0"/>
              <a:t> 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D229654-79CB-4BAE-9455-E320A9627EDC}"/>
              </a:ext>
            </a:extLst>
          </p:cNvPr>
          <p:cNvGrpSpPr/>
          <p:nvPr/>
        </p:nvGrpSpPr>
        <p:grpSpPr>
          <a:xfrm>
            <a:off x="304800" y="1447801"/>
            <a:ext cx="8534400" cy="5221425"/>
            <a:chOff x="831605" y="1922584"/>
            <a:chExt cx="10019641" cy="4126523"/>
          </a:xfrm>
        </p:grpSpPr>
        <p:grpSp>
          <p:nvGrpSpPr>
            <p:cNvPr id="5" name="Group 12">
              <a:extLst>
                <a:ext uri="{FF2B5EF4-FFF2-40B4-BE49-F238E27FC236}">
                  <a16:creationId xmlns:a16="http://schemas.microsoft.com/office/drawing/2014/main" xmlns="" id="{DE6A37CE-EEAD-40E4-8245-C541CB081F00}"/>
                </a:ext>
              </a:extLst>
            </p:cNvPr>
            <p:cNvGrpSpPr/>
            <p:nvPr/>
          </p:nvGrpSpPr>
          <p:grpSpPr>
            <a:xfrm>
              <a:off x="831605" y="1922584"/>
              <a:ext cx="3220599" cy="4126523"/>
              <a:chOff x="1430215" y="1922584"/>
              <a:chExt cx="3220599" cy="4126523"/>
            </a:xfrm>
          </p:grpSpPr>
          <p:sp>
            <p:nvSpPr>
              <p:cNvPr id="16" name="Freeform: Shape 9">
                <a:extLst>
                  <a:ext uri="{FF2B5EF4-FFF2-40B4-BE49-F238E27FC236}">
                    <a16:creationId xmlns:a16="http://schemas.microsoft.com/office/drawing/2014/main" xmlns="" id="{7FFAFE9D-99E8-4CF7-9C6C-28CA6B38EB04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r>
                  <a:rPr lang="en-US" sz="2800" dirty="0" smtClean="0"/>
                  <a:t>Block </a:t>
                </a:r>
                <a:r>
                  <a:rPr lang="en-US" sz="2800" dirty="0" smtClean="0"/>
                  <a:t>scope</a:t>
                </a:r>
                <a:endParaRPr lang="en-US" sz="2800" dirty="0" smtClean="0"/>
              </a:p>
            </p:txBody>
          </p:sp>
          <p:sp>
            <p:nvSpPr>
              <p:cNvPr id="17" name="Freeform: Shape 7">
                <a:extLst>
                  <a:ext uri="{FF2B5EF4-FFF2-40B4-BE49-F238E27FC236}">
                    <a16:creationId xmlns:a16="http://schemas.microsoft.com/office/drawing/2014/main" xmlns="" id="{0D42BFB4-65DC-4CB8-B29A-5CFFFDBF2ED2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8" name="Isosceles Triangle 17">
                <a:extLst>
                  <a:ext uri="{FF2B5EF4-FFF2-40B4-BE49-F238E27FC236}">
                    <a16:creationId xmlns:a16="http://schemas.microsoft.com/office/drawing/2014/main" xmlns="" id="{47FA0DBE-9AD4-45BB-BE31-842D3F0053D4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8E548B74-78A9-4DFA-80BD-AF49F65D5C6C}"/>
                  </a:ext>
                </a:extLst>
              </p:cNvPr>
              <p:cNvSpPr txBox="1"/>
              <p:nvPr/>
            </p:nvSpPr>
            <p:spPr>
              <a:xfrm>
                <a:off x="1430215" y="3187232"/>
                <a:ext cx="3220599" cy="1945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let and const create block-scoped variables</a:t>
                </a:r>
              </a:p>
              <a:p>
                <a:r>
                  <a:rPr lang="en-US" sz="1100" dirty="0" smtClean="0"/>
                  <a:t>Accessible only within the block where they are defined</a:t>
                </a:r>
              </a:p>
              <a:p>
                <a:r>
                  <a:rPr lang="en-US" sz="1100" dirty="0" smtClean="0"/>
                  <a:t>Helps prevent accidental access outside the </a:t>
                </a:r>
                <a:r>
                  <a:rPr lang="en-US" sz="1100" dirty="0" smtClean="0"/>
                  <a:t>block</a:t>
                </a:r>
              </a:p>
              <a:p>
                <a:r>
                  <a:rPr lang="en-US" sz="1100" dirty="0" smtClean="0"/>
                  <a:t>if (true) {</a:t>
                </a:r>
              </a:p>
              <a:p>
                <a:r>
                  <a:rPr lang="en-US" sz="1100" dirty="0" smtClean="0"/>
                  <a:t>  let 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 = "Block scoped with let";</a:t>
                </a:r>
              </a:p>
              <a:p>
                <a:r>
                  <a:rPr lang="en-US" sz="1100" dirty="0" smtClean="0"/>
                  <a:t>  const 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 = "Block scoped with const";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);   // Accessible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smtClean="0"/>
                  <a:t>// console.log(</a:t>
                </a:r>
                <a:r>
                  <a:rPr lang="en-US" sz="1100" dirty="0" err="1" smtClean="0"/>
                  <a:t>blockLet</a:t>
                </a:r>
                <a:r>
                  <a:rPr lang="en-US" sz="1100" dirty="0" smtClean="0"/>
                  <a:t>);   // Error</a:t>
                </a:r>
              </a:p>
              <a:p>
                <a:r>
                  <a:rPr lang="en-US" sz="1100" dirty="0" smtClean="0"/>
                  <a:t>// console.log(</a:t>
                </a:r>
                <a:r>
                  <a:rPr lang="en-US" sz="1100" dirty="0" err="1" smtClean="0"/>
                  <a:t>blockConst</a:t>
                </a:r>
                <a:r>
                  <a:rPr lang="en-US" sz="1100" dirty="0" smtClean="0"/>
                  <a:t>); // Error</a:t>
                </a:r>
              </a:p>
              <a:p>
                <a:endParaRPr lang="en-US" sz="1100" dirty="0" smtClean="0"/>
              </a:p>
              <a:p>
                <a:endParaRPr lang="en-US" sz="1100" dirty="0"/>
              </a:p>
            </p:txBody>
          </p:sp>
        </p:grpSp>
        <p:grpSp>
          <p:nvGrpSpPr>
            <p:cNvPr id="6" name="Group 13">
              <a:extLst>
                <a:ext uri="{FF2B5EF4-FFF2-40B4-BE49-F238E27FC236}">
                  <a16:creationId xmlns:a16="http://schemas.microsoft.com/office/drawing/2014/main" xmlns="" id="{2E453185-5FA0-4791-BC24-0D10A9A13E8B}"/>
                </a:ext>
              </a:extLst>
            </p:cNvPr>
            <p:cNvGrpSpPr/>
            <p:nvPr/>
          </p:nvGrpSpPr>
          <p:grpSpPr>
            <a:xfrm>
              <a:off x="4320587" y="1922584"/>
              <a:ext cx="3041676" cy="4126523"/>
              <a:chOff x="1302261" y="1922584"/>
              <a:chExt cx="3041676" cy="4126523"/>
            </a:xfrm>
          </p:grpSpPr>
          <p:sp>
            <p:nvSpPr>
              <p:cNvPr id="12" name="Freeform: Shape 14">
                <a:extLst>
                  <a:ext uri="{FF2B5EF4-FFF2-40B4-BE49-F238E27FC236}">
                    <a16:creationId xmlns:a16="http://schemas.microsoft.com/office/drawing/2014/main" xmlns="" id="{2AF1F6F3-0EE3-4784-ACC9-A29B42B5535E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/>
                <a:r>
                  <a:rPr lang="en-US" sz="2800" dirty="0" smtClean="0"/>
                  <a:t>Function scope</a:t>
                </a:r>
                <a:endParaRPr lang="en-US" sz="2800" dirty="0"/>
              </a:p>
            </p:txBody>
          </p:sp>
          <p:sp>
            <p:nvSpPr>
              <p:cNvPr id="13" name="Freeform: Shape 15">
                <a:extLst>
                  <a:ext uri="{FF2B5EF4-FFF2-40B4-BE49-F238E27FC236}">
                    <a16:creationId xmlns:a16="http://schemas.microsoft.com/office/drawing/2014/main" xmlns="" id="{B9FA5455-D13F-4DFE-B917-6C6ABC9D1AEF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xmlns="" id="{5D916251-066C-452B-A533-16D9C77C1DF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524B14F5-9F94-43C1-A940-7B386E0C2683}"/>
                  </a:ext>
                </a:extLst>
              </p:cNvPr>
              <p:cNvSpPr txBox="1"/>
              <p:nvPr/>
            </p:nvSpPr>
            <p:spPr>
              <a:xfrm>
                <a:off x="1302261" y="3187232"/>
                <a:ext cx="3041676" cy="18121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Variables declared inside a function are only accessible within that function</a:t>
                </a:r>
              </a:p>
              <a:p>
                <a:r>
                  <a:rPr lang="en-US" sz="1100" dirty="0" smtClean="0"/>
                  <a:t>Same variable names can be reused in different functions without </a:t>
                </a:r>
                <a:r>
                  <a:rPr lang="en-US" sz="1100" dirty="0" smtClean="0"/>
                  <a:t>conflict</a:t>
                </a:r>
              </a:p>
              <a:p>
                <a:r>
                  <a:rPr lang="en-US" sz="1100" dirty="0" smtClean="0"/>
                  <a:t>function </a:t>
                </a:r>
                <a:r>
                  <a:rPr lang="en-US" sz="1100" dirty="0" err="1" smtClean="0"/>
                  <a:t>funcScope</a:t>
                </a:r>
                <a:r>
                  <a:rPr lang="en-US" sz="1100" dirty="0" smtClean="0"/>
                  <a:t>() {</a:t>
                </a:r>
              </a:p>
              <a:p>
                <a:r>
                  <a:rPr lang="en-US" sz="1100" dirty="0" smtClean="0"/>
                  <a:t>  if (true) {</a:t>
                </a:r>
              </a:p>
              <a:p>
                <a:r>
                  <a:rPr lang="en-US" sz="1100" dirty="0" smtClean="0"/>
                  <a:t>    </a:t>
                </a:r>
                <a:r>
                  <a:rPr lang="en-US" sz="1100" dirty="0" err="1" smtClean="0"/>
                  <a:t>var</a:t>
                </a:r>
                <a:r>
                  <a:rPr lang="en-US" sz="1100" dirty="0" smtClean="0"/>
                  <a:t> </a:t>
                </a:r>
                <a:r>
                  <a:rPr lang="en-US" sz="1100" dirty="0" err="1" smtClean="0"/>
                  <a:t>funcScopedVar</a:t>
                </a:r>
                <a:r>
                  <a:rPr lang="en-US" sz="1100" dirty="0" smtClean="0"/>
                  <a:t> = "I am function-scoped";</a:t>
                </a:r>
              </a:p>
              <a:p>
                <a:r>
                  <a:rPr lang="en-US" sz="1100" dirty="0" smtClean="0"/>
                  <a:t>  }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funcScopedVar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err="1" smtClean="0"/>
                  <a:t>funcScope</a:t>
                </a:r>
                <a:r>
                  <a:rPr lang="en-US" sz="1100" dirty="0" smtClean="0"/>
                  <a:t>();</a:t>
                </a:r>
              </a:p>
              <a:p>
                <a:endParaRPr lang="en-US" sz="1100" dirty="0"/>
              </a:p>
            </p:txBody>
          </p:sp>
        </p:grpSp>
        <p:grpSp>
          <p:nvGrpSpPr>
            <p:cNvPr id="7" name="Group 18">
              <a:extLst>
                <a:ext uri="{FF2B5EF4-FFF2-40B4-BE49-F238E27FC236}">
                  <a16:creationId xmlns:a16="http://schemas.microsoft.com/office/drawing/2014/main" xmlns="" id="{E62C17E7-AA2C-47AD-AB81-1A1EE4E74FED}"/>
                </a:ext>
              </a:extLst>
            </p:cNvPr>
            <p:cNvGrpSpPr/>
            <p:nvPr/>
          </p:nvGrpSpPr>
          <p:grpSpPr>
            <a:xfrm>
              <a:off x="7630647" y="1922584"/>
              <a:ext cx="3220599" cy="4126523"/>
              <a:chOff x="995385" y="1922584"/>
              <a:chExt cx="3220599" cy="4126523"/>
            </a:xfrm>
          </p:grpSpPr>
          <p:sp>
            <p:nvSpPr>
              <p:cNvPr id="8" name="Freeform: Shape 19">
                <a:extLst>
                  <a:ext uri="{FF2B5EF4-FFF2-40B4-BE49-F238E27FC236}">
                    <a16:creationId xmlns:a16="http://schemas.microsoft.com/office/drawing/2014/main" xmlns="" id="{129CE9EF-AE26-4316-9A8C-B89A3CA8EA9F}"/>
                  </a:ext>
                </a:extLst>
              </p:cNvPr>
              <p:cNvSpPr/>
              <p:nvPr/>
            </p:nvSpPr>
            <p:spPr>
              <a:xfrm>
                <a:off x="1430215" y="1922584"/>
                <a:ext cx="2696308" cy="1008186"/>
              </a:xfrm>
              <a:custGeom>
                <a:avLst/>
                <a:gdLst>
                  <a:gd name="connsiteX0" fmla="*/ 168034 w 2696308"/>
                  <a:gd name="connsiteY0" fmla="*/ 0 h 1008186"/>
                  <a:gd name="connsiteX1" fmla="*/ 2528274 w 2696308"/>
                  <a:gd name="connsiteY1" fmla="*/ 0 h 1008186"/>
                  <a:gd name="connsiteX2" fmla="*/ 2696308 w 2696308"/>
                  <a:gd name="connsiteY2" fmla="*/ 168034 h 1008186"/>
                  <a:gd name="connsiteX3" fmla="*/ 2696308 w 2696308"/>
                  <a:gd name="connsiteY3" fmla="*/ 1008186 h 1008186"/>
                  <a:gd name="connsiteX4" fmla="*/ 0 w 2696308"/>
                  <a:gd name="connsiteY4" fmla="*/ 1008186 h 1008186"/>
                  <a:gd name="connsiteX5" fmla="*/ 0 w 2696308"/>
                  <a:gd name="connsiteY5" fmla="*/ 168034 h 1008186"/>
                  <a:gd name="connsiteX6" fmla="*/ 168034 w 2696308"/>
                  <a:gd name="connsiteY6" fmla="*/ 0 h 10081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1008186">
                    <a:moveTo>
                      <a:pt x="168034" y="0"/>
                    </a:moveTo>
                    <a:lnTo>
                      <a:pt x="2528274" y="0"/>
                    </a:lnTo>
                    <a:cubicBezTo>
                      <a:pt x="2621077" y="0"/>
                      <a:pt x="2696308" y="75231"/>
                      <a:pt x="2696308" y="168034"/>
                    </a:cubicBezTo>
                    <a:lnTo>
                      <a:pt x="2696308" y="1008186"/>
                    </a:lnTo>
                    <a:lnTo>
                      <a:pt x="0" y="1008186"/>
                    </a:lnTo>
                    <a:lnTo>
                      <a:pt x="0" y="168034"/>
                    </a:lnTo>
                    <a:cubicBezTo>
                      <a:pt x="0" y="75231"/>
                      <a:pt x="75231" y="0"/>
                      <a:pt x="16803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lvl="0" algn="ctr"/>
                <a:r>
                  <a:rPr lang="en-US" sz="2800" dirty="0" smtClean="0"/>
                  <a:t>Global </a:t>
                </a:r>
                <a:r>
                  <a:rPr lang="en-US" sz="2800" dirty="0" smtClean="0"/>
                  <a:t>scope</a:t>
                </a:r>
                <a:endParaRPr lang="en-US" sz="2800" dirty="0" smtClean="0"/>
              </a:p>
            </p:txBody>
          </p:sp>
          <p:sp>
            <p:nvSpPr>
              <p:cNvPr id="9" name="Freeform: Shape 20">
                <a:extLst>
                  <a:ext uri="{FF2B5EF4-FFF2-40B4-BE49-F238E27FC236}">
                    <a16:creationId xmlns:a16="http://schemas.microsoft.com/office/drawing/2014/main" xmlns="" id="{A501D4D0-3297-4BBA-A3F4-E8C5A2B021F1}"/>
                  </a:ext>
                </a:extLst>
              </p:cNvPr>
              <p:cNvSpPr/>
              <p:nvPr/>
            </p:nvSpPr>
            <p:spPr>
              <a:xfrm>
                <a:off x="1430215" y="2930770"/>
                <a:ext cx="2696308" cy="3118337"/>
              </a:xfrm>
              <a:custGeom>
                <a:avLst/>
                <a:gdLst>
                  <a:gd name="connsiteX0" fmla="*/ 0 w 2696308"/>
                  <a:gd name="connsiteY0" fmla="*/ 0 h 3118337"/>
                  <a:gd name="connsiteX1" fmla="*/ 2696308 w 2696308"/>
                  <a:gd name="connsiteY1" fmla="*/ 0 h 3118337"/>
                  <a:gd name="connsiteX2" fmla="*/ 2696308 w 2696308"/>
                  <a:gd name="connsiteY2" fmla="*/ 2950303 h 3118337"/>
                  <a:gd name="connsiteX3" fmla="*/ 2528274 w 2696308"/>
                  <a:gd name="connsiteY3" fmla="*/ 3118337 h 3118337"/>
                  <a:gd name="connsiteX4" fmla="*/ 168034 w 2696308"/>
                  <a:gd name="connsiteY4" fmla="*/ 3118337 h 3118337"/>
                  <a:gd name="connsiteX5" fmla="*/ 0 w 2696308"/>
                  <a:gd name="connsiteY5" fmla="*/ 2950303 h 3118337"/>
                  <a:gd name="connsiteX6" fmla="*/ 0 w 2696308"/>
                  <a:gd name="connsiteY6" fmla="*/ 0 h 31183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696308" h="3118337">
                    <a:moveTo>
                      <a:pt x="0" y="0"/>
                    </a:moveTo>
                    <a:lnTo>
                      <a:pt x="2696308" y="0"/>
                    </a:lnTo>
                    <a:lnTo>
                      <a:pt x="2696308" y="2950303"/>
                    </a:lnTo>
                    <a:cubicBezTo>
                      <a:pt x="2696308" y="3043106"/>
                      <a:pt x="2621077" y="3118337"/>
                      <a:pt x="2528274" y="3118337"/>
                    </a:cubicBezTo>
                    <a:lnTo>
                      <a:pt x="168034" y="3118337"/>
                    </a:lnTo>
                    <a:cubicBezTo>
                      <a:pt x="75231" y="3118337"/>
                      <a:pt x="0" y="3043106"/>
                      <a:pt x="0" y="295030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IN"/>
              </a:p>
            </p:txBody>
          </p:sp>
          <p:sp>
            <p:nvSpPr>
              <p:cNvPr id="10" name="Isosceles Triangle 9">
                <a:extLst>
                  <a:ext uri="{FF2B5EF4-FFF2-40B4-BE49-F238E27FC236}">
                    <a16:creationId xmlns:a16="http://schemas.microsoft.com/office/drawing/2014/main" xmlns="" id="{78F8CB9C-2419-4213-B6DF-210D644977AE}"/>
                  </a:ext>
                </a:extLst>
              </p:cNvPr>
              <p:cNvSpPr/>
              <p:nvPr/>
            </p:nvSpPr>
            <p:spPr>
              <a:xfrm flipV="1">
                <a:off x="2505319" y="2748085"/>
                <a:ext cx="546100" cy="470776"/>
              </a:xfrm>
              <a:prstGeom prst="triangl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36A8193C-DA77-41A1-BA51-9F3192969CF6}"/>
                  </a:ext>
                </a:extLst>
              </p:cNvPr>
              <p:cNvSpPr txBox="1"/>
              <p:nvPr/>
            </p:nvSpPr>
            <p:spPr>
              <a:xfrm>
                <a:off x="995385" y="3187232"/>
                <a:ext cx="3220599" cy="14107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 smtClean="0"/>
                  <a:t>Declared outside functions or blocks</a:t>
                </a:r>
              </a:p>
              <a:p>
                <a:r>
                  <a:rPr lang="en-US" sz="1100" dirty="0" smtClean="0"/>
                  <a:t>Accessible throughout the entire code</a:t>
                </a:r>
              </a:p>
              <a:p>
                <a:r>
                  <a:rPr lang="en-US" sz="1100" dirty="0" smtClean="0"/>
                  <a:t>Overuse can cause naming conflicts and maintenance </a:t>
                </a:r>
                <a:r>
                  <a:rPr lang="en-US" sz="1100" dirty="0" smtClean="0"/>
                  <a:t>issues</a:t>
                </a:r>
              </a:p>
              <a:p>
                <a:r>
                  <a:rPr lang="en-US" sz="1100" dirty="0" err="1" smtClean="0"/>
                  <a:t>var</a:t>
                </a:r>
                <a:r>
                  <a:rPr lang="en-US" sz="1100" dirty="0" smtClean="0"/>
                  <a:t> 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 = "I am global";</a:t>
                </a:r>
              </a:p>
              <a:p>
                <a:r>
                  <a:rPr lang="en-US" sz="1100" dirty="0" smtClean="0"/>
                  <a:t>function </a:t>
                </a:r>
                <a:r>
                  <a:rPr lang="en-US" sz="1100" dirty="0" err="1" smtClean="0"/>
                  <a:t>showGlobal</a:t>
                </a:r>
                <a:r>
                  <a:rPr lang="en-US" sz="1100" dirty="0" smtClean="0"/>
                  <a:t>() {</a:t>
                </a:r>
              </a:p>
              <a:p>
                <a:r>
                  <a:rPr lang="en-US" sz="1100" dirty="0" smtClean="0"/>
                  <a:t>  console.log(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); // Accessible</a:t>
                </a:r>
              </a:p>
              <a:p>
                <a:r>
                  <a:rPr lang="en-US" sz="1100" dirty="0" smtClean="0"/>
                  <a:t>}</a:t>
                </a:r>
              </a:p>
              <a:p>
                <a:r>
                  <a:rPr lang="en-US" sz="1100" dirty="0" smtClean="0"/>
                  <a:t>console.log(</a:t>
                </a:r>
                <a:r>
                  <a:rPr lang="en-US" sz="1100" dirty="0" err="1" smtClean="0"/>
                  <a:t>globalVar</a:t>
                </a:r>
                <a:r>
                  <a:rPr lang="en-US" sz="1100" dirty="0" smtClean="0"/>
                  <a:t>); // Also accessible</a:t>
                </a:r>
              </a:p>
              <a:p>
                <a:endParaRPr lang="en-US" sz="1100" dirty="0"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xmlns="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Objects &amp; Arrays</a:t>
            </a: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xmlns="" id="{0FC63360-A668-4968-A7F8-DAB3E17A073A}"/>
              </a:ext>
            </a:extLst>
          </p:cNvPr>
          <p:cNvGrpSpPr/>
          <p:nvPr/>
        </p:nvGrpSpPr>
        <p:grpSpPr>
          <a:xfrm>
            <a:off x="253483" y="1847585"/>
            <a:ext cx="8679899" cy="4093740"/>
            <a:chOff x="323529" y="1933310"/>
            <a:chExt cx="11573197" cy="4093740"/>
          </a:xfrm>
        </p:grpSpPr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xmlns="" id="{D75DCDDB-BF9C-4F57-8F5E-BD859DBE4AB3}"/>
                </a:ext>
              </a:extLst>
            </p:cNvPr>
            <p:cNvGrpSpPr/>
            <p:nvPr/>
          </p:nvGrpSpPr>
          <p:grpSpPr>
            <a:xfrm>
              <a:off x="6148226" y="3596780"/>
              <a:ext cx="5748500" cy="2430270"/>
              <a:chOff x="668190" y="3596782"/>
              <a:chExt cx="5748500" cy="2430270"/>
            </a:xfrm>
          </p:grpSpPr>
          <p:sp>
            <p:nvSpPr>
              <p:cNvPr id="4" name="직사각형 36">
                <a:extLst>
                  <a:ext uri="{FF2B5EF4-FFF2-40B4-BE49-F238E27FC236}">
                    <a16:creationId xmlns:a16="http://schemas.microsoft.com/office/drawing/2014/main" xmlns="" id="{3376001D-22FC-45F1-AEBF-FA9E0CE5CB4B}"/>
                  </a:ext>
                </a:extLst>
              </p:cNvPr>
              <p:cNvSpPr/>
              <p:nvPr/>
            </p:nvSpPr>
            <p:spPr>
              <a:xfrm>
                <a:off x="668190" y="3596782"/>
                <a:ext cx="4627709" cy="76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4">
                      <a:lumMod val="50000"/>
                    </a:schemeClr>
                  </a:gs>
                  <a:gs pos="26000">
                    <a:schemeClr val="accent4"/>
                  </a:gs>
                  <a:gs pos="100000">
                    <a:schemeClr val="accent4"/>
                  </a:gs>
                </a:gsLst>
                <a:lin ang="108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5" name="Down Arrow 3">
                <a:extLst>
                  <a:ext uri="{FF2B5EF4-FFF2-40B4-BE49-F238E27FC236}">
                    <a16:creationId xmlns:a16="http://schemas.microsoft.com/office/drawing/2014/main" xmlns="" id="{8B3D1F26-A74C-4948-83C0-5DD0DE302383}"/>
                  </a:ext>
                </a:extLst>
              </p:cNvPr>
              <p:cNvSpPr/>
              <p:nvPr/>
            </p:nvSpPr>
            <p:spPr>
              <a:xfrm rot="10800000" flipH="1" flipV="1">
                <a:off x="4904522" y="3596782"/>
                <a:ext cx="1512168" cy="2430270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430270">
                    <a:moveTo>
                      <a:pt x="756084" y="2430270"/>
                    </a:moveTo>
                    <a:lnTo>
                      <a:pt x="0" y="1674186"/>
                    </a:lnTo>
                    <a:lnTo>
                      <a:pt x="378042" y="1674186"/>
                    </a:lnTo>
                    <a:lnTo>
                      <a:pt x="378042" y="0"/>
                    </a:lnTo>
                    <a:lnTo>
                      <a:pt x="1134126" y="756084"/>
                    </a:lnTo>
                    <a:lnTo>
                      <a:pt x="1134126" y="1674186"/>
                    </a:lnTo>
                    <a:lnTo>
                      <a:pt x="1512168" y="167418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xmlns="" id="{CAB317FE-DCDA-40BC-A736-DA7F2AD5CC06}"/>
                </a:ext>
              </a:extLst>
            </p:cNvPr>
            <p:cNvGrpSpPr/>
            <p:nvPr/>
          </p:nvGrpSpPr>
          <p:grpSpPr>
            <a:xfrm>
              <a:off x="323529" y="1933310"/>
              <a:ext cx="5824698" cy="2430270"/>
              <a:chOff x="5775310" y="1820550"/>
              <a:chExt cx="5824698" cy="2430270"/>
            </a:xfrm>
          </p:grpSpPr>
          <p:sp>
            <p:nvSpPr>
              <p:cNvPr id="7" name="직사각형 5">
                <a:extLst>
                  <a:ext uri="{FF2B5EF4-FFF2-40B4-BE49-F238E27FC236}">
                    <a16:creationId xmlns:a16="http://schemas.microsoft.com/office/drawing/2014/main" xmlns="" id="{67DD93F3-925B-4767-926E-8A28C303F4D1}"/>
                  </a:ext>
                </a:extLst>
              </p:cNvPr>
              <p:cNvSpPr/>
              <p:nvPr/>
            </p:nvSpPr>
            <p:spPr>
              <a:xfrm>
                <a:off x="6896100" y="3484019"/>
                <a:ext cx="4703908" cy="766800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3">
                      <a:lumMod val="50000"/>
                    </a:schemeClr>
                  </a:gs>
                  <a:gs pos="26000">
                    <a:schemeClr val="accent3"/>
                  </a:gs>
                  <a:gs pos="100000">
                    <a:schemeClr val="accent3"/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8" name="Down Arrow 3">
                <a:extLst>
                  <a:ext uri="{FF2B5EF4-FFF2-40B4-BE49-F238E27FC236}">
                    <a16:creationId xmlns:a16="http://schemas.microsoft.com/office/drawing/2014/main" xmlns="" id="{271DBC04-6EC9-46C9-9107-C639C36117F9}"/>
                  </a:ext>
                </a:extLst>
              </p:cNvPr>
              <p:cNvSpPr/>
              <p:nvPr/>
            </p:nvSpPr>
            <p:spPr>
              <a:xfrm rot="10800000">
                <a:off x="5775310" y="1820550"/>
                <a:ext cx="1512168" cy="2430270"/>
              </a:xfrm>
              <a:custGeom>
                <a:avLst/>
                <a:gdLst/>
                <a:ahLst/>
                <a:cxnLst/>
                <a:rect l="l" t="t" r="r" b="b"/>
                <a:pathLst>
                  <a:path w="1512168" h="2430270">
                    <a:moveTo>
                      <a:pt x="756084" y="2430270"/>
                    </a:moveTo>
                    <a:lnTo>
                      <a:pt x="0" y="1674186"/>
                    </a:lnTo>
                    <a:lnTo>
                      <a:pt x="378042" y="1674186"/>
                    </a:lnTo>
                    <a:lnTo>
                      <a:pt x="378042" y="0"/>
                    </a:lnTo>
                    <a:lnTo>
                      <a:pt x="1134126" y="756084"/>
                    </a:lnTo>
                    <a:lnTo>
                      <a:pt x="1134126" y="1674186"/>
                    </a:lnTo>
                    <a:lnTo>
                      <a:pt x="1512168" y="1674186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3BE4E8EF-2012-4563-BC5D-8D6D6930EC0B}"/>
              </a:ext>
            </a:extLst>
          </p:cNvPr>
          <p:cNvSpPr/>
          <p:nvPr/>
        </p:nvSpPr>
        <p:spPr>
          <a:xfrm>
            <a:off x="6315163" y="3616279"/>
            <a:ext cx="1189428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Arrays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E9DF338E-08FB-4044-B265-FD18634BE8E4}"/>
              </a:ext>
            </a:extLst>
          </p:cNvPr>
          <p:cNvSpPr/>
          <p:nvPr/>
        </p:nvSpPr>
        <p:spPr>
          <a:xfrm>
            <a:off x="1921632" y="3616279"/>
            <a:ext cx="1337226" cy="523220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r>
              <a:rPr lang="en-US" sz="2800" b="1" dirty="0" smtClean="0">
                <a:solidFill>
                  <a:schemeClr val="bg1"/>
                </a:solidFill>
              </a:rPr>
              <a:t>Objects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56511F9B-F8C1-49B6-9479-6288B8BDC315}"/>
              </a:ext>
            </a:extLst>
          </p:cNvPr>
          <p:cNvSpPr txBox="1"/>
          <p:nvPr/>
        </p:nvSpPr>
        <p:spPr>
          <a:xfrm>
            <a:off x="5715000" y="2286001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Arrays store </a:t>
            </a:r>
            <a:r>
              <a:rPr lang="en-US" sz="1200" b="1" dirty="0" smtClean="0"/>
              <a:t>ordered collections</a:t>
            </a:r>
            <a:r>
              <a:rPr lang="en-US" sz="1200" dirty="0" smtClean="0"/>
              <a:t> of values</a:t>
            </a:r>
          </a:p>
          <a:p>
            <a:r>
              <a:rPr lang="en-US" sz="1200" dirty="0" smtClean="0"/>
              <a:t>Values can be of </a:t>
            </a:r>
            <a:r>
              <a:rPr lang="en-US" sz="1200" b="1" dirty="0" smtClean="0"/>
              <a:t>any type</a:t>
            </a:r>
            <a:r>
              <a:rPr lang="en-US" sz="1200" dirty="0" smtClean="0"/>
              <a:t> (strings, numbers, objects, etc.)</a:t>
            </a:r>
          </a:p>
          <a:p>
            <a:r>
              <a:rPr lang="en-US" sz="1200" dirty="0" smtClean="0"/>
              <a:t>Indexed starting from 0</a:t>
            </a:r>
            <a:endParaRPr lang="en-US" sz="1200" dirty="0"/>
          </a:p>
        </p:txBody>
      </p:sp>
      <p:grpSp>
        <p:nvGrpSpPr>
          <p:cNvPr id="26" name="Group 41">
            <a:extLst>
              <a:ext uri="{FF2B5EF4-FFF2-40B4-BE49-F238E27FC236}">
                <a16:creationId xmlns:a16="http://schemas.microsoft.com/office/drawing/2014/main" xmlns="" id="{844DCA61-DF49-4D7B-A5D5-5E5D3427BD00}"/>
              </a:ext>
            </a:extLst>
          </p:cNvPr>
          <p:cNvGrpSpPr/>
          <p:nvPr/>
        </p:nvGrpSpPr>
        <p:grpSpPr>
          <a:xfrm flipH="1">
            <a:off x="533400" y="4531175"/>
            <a:ext cx="4038600" cy="1962996"/>
            <a:chOff x="1919539" y="4744469"/>
            <a:chExt cx="3844030" cy="235778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ED6A0682-B7FF-4F6B-BD81-306283DC53BB}"/>
                </a:ext>
              </a:extLst>
            </p:cNvPr>
            <p:cNvSpPr txBox="1"/>
            <p:nvPr/>
          </p:nvSpPr>
          <p:spPr>
            <a:xfrm>
              <a:off x="2567174" y="4773301"/>
              <a:ext cx="3196395" cy="23289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const person = {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name: "Alice",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age: 25,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greet: function() {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  console.log("Hello!");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 }</a:t>
              </a: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};</a:t>
              </a:r>
            </a:p>
            <a:p>
              <a:endPara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console.log(person.name); // Accessing a value</a:t>
              </a:r>
            </a:p>
            <a:p>
              <a:r>
                <a:rPr lang="en-US" altLang="ko-KR" sz="1200" dirty="0" err="1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person.greet</a:t>
              </a:r>
              <a:r>
                <a:rPr lang="en-US" altLang="ko-KR" sz="12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();           // Calling a method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xmlns="" id="{9691179A-883D-4D5E-B48D-99282AFC593A}"/>
                </a:ext>
              </a:extLst>
            </p:cNvPr>
            <p:cNvSpPr txBox="1"/>
            <p:nvPr/>
          </p:nvSpPr>
          <p:spPr>
            <a:xfrm>
              <a:off x="1919539" y="4744469"/>
              <a:ext cx="566803" cy="3696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20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F2ACA202-7E0A-440D-910A-3C12D4454100}"/>
              </a:ext>
            </a:extLst>
          </p:cNvPr>
          <p:cNvSpPr txBox="1"/>
          <p:nvPr/>
        </p:nvSpPr>
        <p:spPr>
          <a:xfrm>
            <a:off x="5105401" y="4495801"/>
            <a:ext cx="2598947" cy="1038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const fruits = ["Apple", "Banana", "Cherry"];</a:t>
            </a:r>
          </a:p>
          <a:p>
            <a:endParaRPr lang="en-US" altLang="ko-KR" sz="1200" dirty="0" smtClean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  <a:p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console.log(fruits[0]); // "Apple"</a:t>
            </a:r>
          </a:p>
          <a:p>
            <a:r>
              <a:rPr lang="en-US" altLang="ko-KR" sz="1200" dirty="0" err="1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fruits.push</a:t>
            </a:r>
            <a:r>
              <a:rPr lang="en-US" altLang="ko-KR" sz="1200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rPr>
              <a:t>("Mango");   // Add item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ea typeface="FZShuTi" pitchFamily="2" charset="-122"/>
              <a:cs typeface="Arial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BA4C82D-C4B7-4D07-8EC0-5A72945660D4}"/>
              </a:ext>
            </a:extLst>
          </p:cNvPr>
          <p:cNvSpPr txBox="1"/>
          <p:nvPr/>
        </p:nvSpPr>
        <p:spPr>
          <a:xfrm>
            <a:off x="1546361" y="2112407"/>
            <a:ext cx="18700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Objects store data as </a:t>
            </a:r>
            <a:r>
              <a:rPr lang="en-US" sz="1200" b="1" dirty="0" smtClean="0"/>
              <a:t>key-value pairs</a:t>
            </a:r>
            <a:endParaRPr lang="en-US" sz="1200" dirty="0" smtClean="0"/>
          </a:p>
          <a:p>
            <a:r>
              <a:rPr lang="en-US" sz="1200" dirty="0" smtClean="0"/>
              <a:t>Keys are </a:t>
            </a:r>
            <a:r>
              <a:rPr lang="en-US" sz="1200" b="1" dirty="0" smtClean="0"/>
              <a:t>strings</a:t>
            </a:r>
            <a:r>
              <a:rPr lang="en-US" sz="1200" dirty="0" smtClean="0"/>
              <a:t> (or symbols), and values can be any type</a:t>
            </a:r>
          </a:p>
          <a:p>
            <a:r>
              <a:rPr lang="en-US" sz="1200" dirty="0" smtClean="0"/>
              <a:t>Used to represent real-world </a:t>
            </a:r>
            <a:r>
              <a:rPr lang="en-US" sz="1200" dirty="0" smtClean="0"/>
              <a:t>entities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934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ES6+ Features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6D62462-B17C-4091-B2EB-65C81D0F314F}"/>
              </a:ext>
            </a:extLst>
          </p:cNvPr>
          <p:cNvGrpSpPr/>
          <p:nvPr/>
        </p:nvGrpSpPr>
        <p:grpSpPr>
          <a:xfrm>
            <a:off x="228600" y="1066801"/>
            <a:ext cx="8610600" cy="6370205"/>
            <a:chOff x="361245" y="786543"/>
            <a:chExt cx="11469511" cy="805064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0DE63B9-2D66-4291-A50E-8C41603BD802}"/>
                </a:ext>
              </a:extLst>
            </p:cNvPr>
            <p:cNvCxnSpPr/>
            <p:nvPr/>
          </p:nvCxnSpPr>
          <p:spPr>
            <a:xfrm>
              <a:off x="361245" y="3835396"/>
              <a:ext cx="11469511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9656874-5BEC-446F-AA6B-AAA0F41F818B}"/>
                </a:ext>
              </a:extLst>
            </p:cNvPr>
            <p:cNvSpPr/>
            <p:nvPr/>
          </p:nvSpPr>
          <p:spPr>
            <a:xfrm>
              <a:off x="1209820" y="3722752"/>
              <a:ext cx="225287" cy="2252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AD61DB2F-761B-4FDB-BD2E-397C8563E46D}"/>
                </a:ext>
              </a:extLst>
            </p:cNvPr>
            <p:cNvSpPr/>
            <p:nvPr/>
          </p:nvSpPr>
          <p:spPr>
            <a:xfrm>
              <a:off x="3119235" y="3722752"/>
              <a:ext cx="225287" cy="225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4B47A210-A9F2-4EC2-A0A9-EE16C7017FD2}"/>
                </a:ext>
              </a:extLst>
            </p:cNvPr>
            <p:cNvSpPr/>
            <p:nvPr/>
          </p:nvSpPr>
          <p:spPr>
            <a:xfrm>
              <a:off x="5028650" y="3722752"/>
              <a:ext cx="225287" cy="225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824717E-CAC1-45E4-8748-49A3A61CBA3A}"/>
                </a:ext>
              </a:extLst>
            </p:cNvPr>
            <p:cNvSpPr/>
            <p:nvPr/>
          </p:nvSpPr>
          <p:spPr>
            <a:xfrm>
              <a:off x="6938065" y="3722752"/>
              <a:ext cx="225287" cy="225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EC65CD0-866D-4BE4-9C4C-9D570D6621BD}"/>
                </a:ext>
              </a:extLst>
            </p:cNvPr>
            <p:cNvSpPr/>
            <p:nvPr/>
          </p:nvSpPr>
          <p:spPr>
            <a:xfrm>
              <a:off x="8847480" y="3722752"/>
              <a:ext cx="225287" cy="225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FAABEB-D825-4A0F-95C8-95BD0F472E21}"/>
                </a:ext>
              </a:extLst>
            </p:cNvPr>
            <p:cNvSpPr/>
            <p:nvPr/>
          </p:nvSpPr>
          <p:spPr>
            <a:xfrm>
              <a:off x="10756894" y="3722752"/>
              <a:ext cx="225287" cy="2252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2" name="Arrow: Pentagon 12">
              <a:extLst>
                <a:ext uri="{FF2B5EF4-FFF2-40B4-BE49-F238E27FC236}">
                  <a16:creationId xmlns:a16="http://schemas.microsoft.com/office/drawing/2014/main" xmlns="" id="{63126B60-08E1-407F-AC24-79C8B508263D}"/>
                </a:ext>
              </a:extLst>
            </p:cNvPr>
            <p:cNvSpPr/>
            <p:nvPr/>
          </p:nvSpPr>
          <p:spPr>
            <a:xfrm rot="5400000">
              <a:off x="-76195" y="1376568"/>
              <a:ext cx="2797314" cy="1669769"/>
            </a:xfrm>
            <a:prstGeom prst="homePlate">
              <a:avLst>
                <a:gd name="adj" fmla="val 343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Arrow: Pentagon 16">
              <a:extLst>
                <a:ext uri="{FF2B5EF4-FFF2-40B4-BE49-F238E27FC236}">
                  <a16:creationId xmlns:a16="http://schemas.microsoft.com/office/drawing/2014/main" xmlns="" id="{F51A2311-5ACE-4033-A163-7D77899DA657}"/>
                </a:ext>
              </a:extLst>
            </p:cNvPr>
            <p:cNvSpPr/>
            <p:nvPr/>
          </p:nvSpPr>
          <p:spPr>
            <a:xfrm rot="5400000">
              <a:off x="3742636" y="1376569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4" name="Arrow: Pentagon 17">
              <a:extLst>
                <a:ext uri="{FF2B5EF4-FFF2-40B4-BE49-F238E27FC236}">
                  <a16:creationId xmlns:a16="http://schemas.microsoft.com/office/drawing/2014/main" xmlns="" id="{546DB512-F214-4B87-AB0D-BEA135DE5D90}"/>
                </a:ext>
              </a:extLst>
            </p:cNvPr>
            <p:cNvSpPr/>
            <p:nvPr/>
          </p:nvSpPr>
          <p:spPr>
            <a:xfrm rot="5400000">
              <a:off x="7561467" y="1376570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5" name="Arrow: Pentagon 18">
              <a:extLst>
                <a:ext uri="{FF2B5EF4-FFF2-40B4-BE49-F238E27FC236}">
                  <a16:creationId xmlns:a16="http://schemas.microsoft.com/office/drawing/2014/main" xmlns="" id="{AA3935F0-9624-40E5-B417-2AEA69A66CAD}"/>
                </a:ext>
              </a:extLst>
            </p:cNvPr>
            <p:cNvSpPr/>
            <p:nvPr/>
          </p:nvSpPr>
          <p:spPr>
            <a:xfrm rot="16200000" flipV="1">
              <a:off x="1833221" y="4624453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6" name="Arrow: Pentagon 19">
              <a:extLst>
                <a:ext uri="{FF2B5EF4-FFF2-40B4-BE49-F238E27FC236}">
                  <a16:creationId xmlns:a16="http://schemas.microsoft.com/office/drawing/2014/main" xmlns="" id="{48A8FF9E-0E90-4E5D-9C04-EA9D97AD4A9D}"/>
                </a:ext>
              </a:extLst>
            </p:cNvPr>
            <p:cNvSpPr/>
            <p:nvPr/>
          </p:nvSpPr>
          <p:spPr>
            <a:xfrm rot="16200000" flipV="1">
              <a:off x="5652051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Arrow: Pentagon 20">
              <a:extLst>
                <a:ext uri="{FF2B5EF4-FFF2-40B4-BE49-F238E27FC236}">
                  <a16:creationId xmlns:a16="http://schemas.microsoft.com/office/drawing/2014/main" xmlns="" id="{2821C155-0604-4581-970D-CD678F52CD2C}"/>
                </a:ext>
              </a:extLst>
            </p:cNvPr>
            <p:cNvSpPr/>
            <p:nvPr/>
          </p:nvSpPr>
          <p:spPr>
            <a:xfrm rot="16200000" flipV="1">
              <a:off x="9470879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xmlns="" id="{DC0C20EC-A31E-4D49-8CC4-808CBB8C163C}"/>
                </a:ext>
              </a:extLst>
            </p:cNvPr>
            <p:cNvGrpSpPr/>
            <p:nvPr/>
          </p:nvGrpSpPr>
          <p:grpSpPr>
            <a:xfrm>
              <a:off x="433837" y="786543"/>
              <a:ext cx="1723511" cy="3944059"/>
              <a:chOff x="433837" y="250411"/>
              <a:chExt cx="1723511" cy="3944059"/>
            </a:xfrm>
          </p:grpSpPr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xmlns="" id="{8B5F6082-F05E-4CED-93F8-12EECE624DC3}"/>
                  </a:ext>
                </a:extLst>
              </p:cNvPr>
              <p:cNvSpPr/>
              <p:nvPr/>
            </p:nvSpPr>
            <p:spPr>
              <a:xfrm>
                <a:off x="487577" y="577075"/>
                <a:ext cx="1669771" cy="3617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let and const provide block-level scoping.</a:t>
                </a:r>
              </a:p>
              <a:p>
                <a:r>
                  <a:rPr lang="en-US" sz="1200" dirty="0" smtClean="0"/>
                  <a:t>let is mutable, const is for constants.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let x = 10;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y = 20;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if (true) {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let z = 30;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console.log(z); // 30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r>
                  <a:rPr lang="en-US" sz="1200" i="0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23">
                <a:extLst>
                  <a:ext uri="{FF2B5EF4-FFF2-40B4-BE49-F238E27FC236}">
                    <a16:creationId xmlns:a16="http://schemas.microsoft.com/office/drawing/2014/main" xmlns="" id="{9ACC436B-B613-42F7-8D86-552CB01C13BE}"/>
                  </a:ext>
                </a:extLst>
              </p:cNvPr>
              <p:cNvSpPr/>
              <p:nvPr/>
            </p:nvSpPr>
            <p:spPr>
              <a:xfrm>
                <a:off x="433837" y="250411"/>
                <a:ext cx="1669771" cy="427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Block Scope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25">
              <a:extLst>
                <a:ext uri="{FF2B5EF4-FFF2-40B4-BE49-F238E27FC236}">
                  <a16:creationId xmlns:a16="http://schemas.microsoft.com/office/drawing/2014/main" xmlns="" id="{D36E9184-58F9-47A0-8643-7597CE09BD51}"/>
                </a:ext>
              </a:extLst>
            </p:cNvPr>
            <p:cNvGrpSpPr/>
            <p:nvPr/>
          </p:nvGrpSpPr>
          <p:grpSpPr>
            <a:xfrm>
              <a:off x="4244909" y="786543"/>
              <a:ext cx="1731269" cy="2858822"/>
              <a:chOff x="426077" y="250410"/>
              <a:chExt cx="1731269" cy="285882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36915A37-EE07-4948-B024-78EA9AE8E8F3}"/>
                  </a:ext>
                </a:extLst>
              </p:cNvPr>
              <p:cNvSpPr/>
              <p:nvPr/>
            </p:nvSpPr>
            <p:spPr>
              <a:xfrm>
                <a:off x="487576" y="658739"/>
                <a:ext cx="1669770" cy="2450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Short syntax for function expressions.</a:t>
                </a:r>
              </a:p>
              <a:p>
                <a:r>
                  <a:rPr lang="en-US" sz="1200" dirty="0" smtClean="0"/>
                  <a:t>Lexically binds this</a:t>
                </a:r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const add = (a, b) =&gt; a + b;</a:t>
                </a:r>
              </a:p>
              <a:p>
                <a:r>
                  <a:rPr lang="en-US" sz="1200" dirty="0" smtClean="0"/>
                  <a:t>console.log(add(2, 3)); // 5</a:t>
                </a:r>
              </a:p>
              <a:p>
                <a:endParaRPr lang="en-US" sz="1200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A6DC1B2-EF6C-449A-9077-16F532B4248D}"/>
                  </a:ext>
                </a:extLst>
              </p:cNvPr>
              <p:cNvSpPr/>
              <p:nvPr/>
            </p:nvSpPr>
            <p:spPr>
              <a:xfrm>
                <a:off x="426077" y="250410"/>
                <a:ext cx="1669770" cy="739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Arrow Functions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xmlns="" id="{51A55141-57FD-43FF-BD4C-3B1235716130}"/>
                </a:ext>
              </a:extLst>
            </p:cNvPr>
            <p:cNvGrpSpPr/>
            <p:nvPr/>
          </p:nvGrpSpPr>
          <p:grpSpPr>
            <a:xfrm>
              <a:off x="8125238" y="786544"/>
              <a:ext cx="1669769" cy="2777156"/>
              <a:chOff x="487577" y="250410"/>
              <a:chExt cx="1669769" cy="2777156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E51E9A2-7C65-4964-A661-787B29328F3A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45049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Iterates over arrays, strings, maps, etc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/>
                  <a:t>const </a:t>
                </a:r>
                <a:r>
                  <a:rPr lang="en-US" sz="1200" dirty="0" err="1" smtClean="0"/>
                  <a:t>arr</a:t>
                </a:r>
                <a:r>
                  <a:rPr lang="en-US" sz="1200" dirty="0" smtClean="0"/>
                  <a:t> = [10, 20, 30];</a:t>
                </a:r>
              </a:p>
              <a:p>
                <a:pPr algn="ctr"/>
                <a:r>
                  <a:rPr lang="en-US" sz="1200" dirty="0" smtClean="0"/>
                  <a:t>for (const num of </a:t>
                </a:r>
                <a:r>
                  <a:rPr lang="en-US" sz="1200" dirty="0" err="1" smtClean="0"/>
                  <a:t>arr</a:t>
                </a:r>
                <a:r>
                  <a:rPr lang="en-US" sz="1200" dirty="0" smtClean="0"/>
                  <a:t>) {</a:t>
                </a:r>
              </a:p>
              <a:p>
                <a:pPr algn="ctr"/>
                <a:r>
                  <a:rPr lang="en-US" sz="1200" dirty="0" smtClean="0"/>
                  <a:t>  console.log(num);</a:t>
                </a:r>
              </a:p>
              <a:p>
                <a:pPr algn="ctr"/>
                <a:r>
                  <a:rPr lang="en-US" sz="1200" dirty="0" smtClean="0"/>
                  <a:t>}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3DBA222-E96D-4838-999A-173056D8E0B3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427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for...of Loop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xmlns="" id="{82AE5B18-9EA4-4035-AC51-844314DA7BE1}"/>
                </a:ext>
              </a:extLst>
            </p:cNvPr>
            <p:cNvGrpSpPr/>
            <p:nvPr/>
          </p:nvGrpSpPr>
          <p:grpSpPr>
            <a:xfrm>
              <a:off x="2396994" y="4298173"/>
              <a:ext cx="1775479" cy="3162251"/>
              <a:chOff x="487577" y="354502"/>
              <a:chExt cx="1775479" cy="3162251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3F38FA8-A50F-4FF1-B0B5-BD61D30B19BA}"/>
                  </a:ext>
                </a:extLst>
              </p:cNvPr>
              <p:cNvSpPr/>
              <p:nvPr/>
            </p:nvSpPr>
            <p:spPr>
              <a:xfrm>
                <a:off x="487577" y="599499"/>
                <a:ext cx="1669770" cy="29172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200" dirty="0" smtClean="0"/>
                  <a:t>Stores key-value pairs.</a:t>
                </a:r>
              </a:p>
              <a:p>
                <a:r>
                  <a:rPr lang="en-US" sz="1200" dirty="0" smtClean="0"/>
                  <a:t>Keys can be any data type</a:t>
                </a:r>
                <a:r>
                  <a:rPr lang="en-US" sz="1200" dirty="0" smtClean="0"/>
                  <a:t>.</a:t>
                </a:r>
              </a:p>
              <a:p>
                <a:r>
                  <a:rPr lang="en-US" sz="1200" dirty="0" smtClean="0"/>
                  <a:t>const map = new Map();</a:t>
                </a:r>
              </a:p>
              <a:p>
                <a:r>
                  <a:rPr lang="en-US" sz="1200" dirty="0" err="1" smtClean="0"/>
                  <a:t>map.set</a:t>
                </a:r>
                <a:r>
                  <a:rPr lang="en-US" sz="1200" dirty="0" smtClean="0"/>
                  <a:t>("name", "Alice");</a:t>
                </a:r>
              </a:p>
              <a:p>
                <a:r>
                  <a:rPr lang="en-US" sz="1200" dirty="0" smtClean="0"/>
                  <a:t>console.log(</a:t>
                </a:r>
                <a:r>
                  <a:rPr lang="en-US" sz="1200" dirty="0" err="1" smtClean="0"/>
                  <a:t>map.get</a:t>
                </a:r>
                <a:r>
                  <a:rPr lang="en-US" sz="1200" dirty="0" smtClean="0"/>
                  <a:t>("name")); // Alice</a:t>
                </a:r>
              </a:p>
              <a:p>
                <a:endParaRPr lang="en-US" sz="120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C11C529A-9E5F-4F3F-8866-5B6B137BE271}"/>
                  </a:ext>
                </a:extLst>
              </p:cNvPr>
              <p:cNvSpPr/>
              <p:nvPr/>
            </p:nvSpPr>
            <p:spPr>
              <a:xfrm>
                <a:off x="593286" y="354502"/>
                <a:ext cx="1669770" cy="427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Map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34">
              <a:extLst>
                <a:ext uri="{FF2B5EF4-FFF2-40B4-BE49-F238E27FC236}">
                  <a16:creationId xmlns:a16="http://schemas.microsoft.com/office/drawing/2014/main" xmlns="" id="{24CE12B5-57CA-4407-90E7-810A38E93CEC}"/>
                </a:ext>
              </a:extLst>
            </p:cNvPr>
            <p:cNvGrpSpPr/>
            <p:nvPr/>
          </p:nvGrpSpPr>
          <p:grpSpPr>
            <a:xfrm>
              <a:off x="6215824" y="4461505"/>
              <a:ext cx="1669769" cy="2257903"/>
              <a:chOff x="487577" y="517833"/>
              <a:chExt cx="1669769" cy="2257903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0A82D3B5-F381-4CA9-8FE1-BF438E9E0327}"/>
                  </a:ext>
                </a:extLst>
              </p:cNvPr>
              <p:cNvSpPr/>
              <p:nvPr/>
            </p:nvSpPr>
            <p:spPr>
              <a:xfrm>
                <a:off x="487577" y="762831"/>
                <a:ext cx="1669769" cy="2012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Stores unique values only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set = new Set([1, 2, 2, 3]);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console.log(set); // Set(3) {1, 2, 3}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856593DD-A563-4633-961C-FB743399B08C}"/>
                  </a:ext>
                </a:extLst>
              </p:cNvPr>
              <p:cNvSpPr/>
              <p:nvPr/>
            </p:nvSpPr>
            <p:spPr>
              <a:xfrm>
                <a:off x="487577" y="517833"/>
                <a:ext cx="1669769" cy="4278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smtClean="0"/>
                  <a:t>Set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37">
              <a:extLst>
                <a:ext uri="{FF2B5EF4-FFF2-40B4-BE49-F238E27FC236}">
                  <a16:creationId xmlns:a16="http://schemas.microsoft.com/office/drawing/2014/main" xmlns="" id="{91451FE3-865B-4997-B2F7-F7D3A5D56CAD}"/>
                </a:ext>
              </a:extLst>
            </p:cNvPr>
            <p:cNvGrpSpPr/>
            <p:nvPr/>
          </p:nvGrpSpPr>
          <p:grpSpPr>
            <a:xfrm>
              <a:off x="10001521" y="4461504"/>
              <a:ext cx="1669769" cy="4375688"/>
              <a:chOff x="487577" y="517832"/>
              <a:chExt cx="1669769" cy="437568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244FCDA9-C402-456D-BF70-ADE4999118E7}"/>
                  </a:ext>
                </a:extLst>
              </p:cNvPr>
              <p:cNvSpPr/>
              <p:nvPr/>
            </p:nvSpPr>
            <p:spPr>
              <a:xfrm>
                <a:off x="487577" y="1276125"/>
                <a:ext cx="1669769" cy="36173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key/value pairs of array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fruits = ["Banana", "Orange", "Apple"];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(let [index, value] of </a:t>
                </a:r>
                <a:r>
                  <a:rPr lang="en-IN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fruits.entries</a:t>
                </a:r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()) {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console.log(index, value);</a:t>
                </a:r>
              </a:p>
              <a:p>
                <a:pPr algn="ctr"/>
                <a:r>
                  <a:rPr lang="en-IN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2D500606-DBEE-4C12-973D-1931D506B210}"/>
                  </a:ext>
                </a:extLst>
              </p:cNvPr>
              <p:cNvSpPr/>
              <p:nvPr/>
            </p:nvSpPr>
            <p:spPr>
              <a:xfrm>
                <a:off x="487577" y="517832"/>
                <a:ext cx="1669769" cy="7390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Array.entries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ES6+ Features</a:t>
            </a:r>
            <a: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I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A6D62462-B17C-4091-B2EB-65C81D0F314F}"/>
              </a:ext>
            </a:extLst>
          </p:cNvPr>
          <p:cNvGrpSpPr/>
          <p:nvPr/>
        </p:nvGrpSpPr>
        <p:grpSpPr>
          <a:xfrm>
            <a:off x="558800" y="990601"/>
            <a:ext cx="8026400" cy="6379191"/>
            <a:chOff x="361245" y="786543"/>
            <a:chExt cx="11469511" cy="683677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C0DE63B9-2D66-4291-A50E-8C41603BD802}"/>
                </a:ext>
              </a:extLst>
            </p:cNvPr>
            <p:cNvCxnSpPr/>
            <p:nvPr/>
          </p:nvCxnSpPr>
          <p:spPr>
            <a:xfrm>
              <a:off x="361245" y="3835396"/>
              <a:ext cx="11469511" cy="0"/>
            </a:xfrm>
            <a:prstGeom prst="line">
              <a:avLst/>
            </a:prstGeom>
            <a:ln w="22225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xmlns="" id="{09656874-5BEC-446F-AA6B-AAA0F41F818B}"/>
                </a:ext>
              </a:extLst>
            </p:cNvPr>
            <p:cNvSpPr/>
            <p:nvPr/>
          </p:nvSpPr>
          <p:spPr>
            <a:xfrm>
              <a:off x="1209820" y="3722752"/>
              <a:ext cx="225287" cy="225287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xmlns="" id="{AD61DB2F-761B-4FDB-BD2E-397C8563E46D}"/>
                </a:ext>
              </a:extLst>
            </p:cNvPr>
            <p:cNvSpPr/>
            <p:nvPr/>
          </p:nvSpPr>
          <p:spPr>
            <a:xfrm>
              <a:off x="3119235" y="3722752"/>
              <a:ext cx="225287" cy="22528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xmlns="" id="{4B47A210-A9F2-4EC2-A0A9-EE16C7017FD2}"/>
                </a:ext>
              </a:extLst>
            </p:cNvPr>
            <p:cNvSpPr/>
            <p:nvPr/>
          </p:nvSpPr>
          <p:spPr>
            <a:xfrm>
              <a:off x="5028650" y="3722752"/>
              <a:ext cx="225287" cy="22528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xmlns="" id="{2824717E-CAC1-45E4-8748-49A3A61CBA3A}"/>
                </a:ext>
              </a:extLst>
            </p:cNvPr>
            <p:cNvSpPr/>
            <p:nvPr/>
          </p:nvSpPr>
          <p:spPr>
            <a:xfrm>
              <a:off x="6938065" y="3722752"/>
              <a:ext cx="225287" cy="225287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xmlns="" id="{FEC65CD0-866D-4BE4-9C4C-9D570D6621BD}"/>
                </a:ext>
              </a:extLst>
            </p:cNvPr>
            <p:cNvSpPr/>
            <p:nvPr/>
          </p:nvSpPr>
          <p:spPr>
            <a:xfrm>
              <a:off x="8847480" y="3722752"/>
              <a:ext cx="225287" cy="22528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xmlns="" id="{66FAABEB-D825-4A0F-95C8-95BD0F472E21}"/>
                </a:ext>
              </a:extLst>
            </p:cNvPr>
            <p:cNvSpPr/>
            <p:nvPr/>
          </p:nvSpPr>
          <p:spPr>
            <a:xfrm>
              <a:off x="10756894" y="3722752"/>
              <a:ext cx="225287" cy="225287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2" name="Arrow: Pentagon 12">
              <a:extLst>
                <a:ext uri="{FF2B5EF4-FFF2-40B4-BE49-F238E27FC236}">
                  <a16:creationId xmlns:a16="http://schemas.microsoft.com/office/drawing/2014/main" xmlns="" id="{63126B60-08E1-407F-AC24-79C8B508263D}"/>
                </a:ext>
              </a:extLst>
            </p:cNvPr>
            <p:cNvSpPr/>
            <p:nvPr/>
          </p:nvSpPr>
          <p:spPr>
            <a:xfrm rot="5400000">
              <a:off x="-76195" y="1376568"/>
              <a:ext cx="2797314" cy="1669769"/>
            </a:xfrm>
            <a:prstGeom prst="homePlate">
              <a:avLst>
                <a:gd name="adj" fmla="val 34354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3" name="Arrow: Pentagon 16">
              <a:extLst>
                <a:ext uri="{FF2B5EF4-FFF2-40B4-BE49-F238E27FC236}">
                  <a16:creationId xmlns:a16="http://schemas.microsoft.com/office/drawing/2014/main" xmlns="" id="{F51A2311-5ACE-4033-A163-7D77899DA657}"/>
                </a:ext>
              </a:extLst>
            </p:cNvPr>
            <p:cNvSpPr/>
            <p:nvPr/>
          </p:nvSpPr>
          <p:spPr>
            <a:xfrm rot="5400000">
              <a:off x="3742636" y="1376569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4" name="Arrow: Pentagon 17">
              <a:extLst>
                <a:ext uri="{FF2B5EF4-FFF2-40B4-BE49-F238E27FC236}">
                  <a16:creationId xmlns:a16="http://schemas.microsoft.com/office/drawing/2014/main" xmlns="" id="{546DB512-F214-4B87-AB0D-BEA135DE5D90}"/>
                </a:ext>
              </a:extLst>
            </p:cNvPr>
            <p:cNvSpPr/>
            <p:nvPr/>
          </p:nvSpPr>
          <p:spPr>
            <a:xfrm rot="5400000">
              <a:off x="7561467" y="1376570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5" name="Arrow: Pentagon 18">
              <a:extLst>
                <a:ext uri="{FF2B5EF4-FFF2-40B4-BE49-F238E27FC236}">
                  <a16:creationId xmlns:a16="http://schemas.microsoft.com/office/drawing/2014/main" xmlns="" id="{AA3935F0-9624-40E5-B417-2AEA69A66CAD}"/>
                </a:ext>
              </a:extLst>
            </p:cNvPr>
            <p:cNvSpPr/>
            <p:nvPr/>
          </p:nvSpPr>
          <p:spPr>
            <a:xfrm rot="16200000" flipV="1">
              <a:off x="1833221" y="4624453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6" name="Arrow: Pentagon 19">
              <a:extLst>
                <a:ext uri="{FF2B5EF4-FFF2-40B4-BE49-F238E27FC236}">
                  <a16:creationId xmlns:a16="http://schemas.microsoft.com/office/drawing/2014/main" xmlns="" id="{48A8FF9E-0E90-4E5D-9C04-EA9D97AD4A9D}"/>
                </a:ext>
              </a:extLst>
            </p:cNvPr>
            <p:cNvSpPr/>
            <p:nvPr/>
          </p:nvSpPr>
          <p:spPr>
            <a:xfrm rot="16200000" flipV="1">
              <a:off x="5652051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sp>
          <p:nvSpPr>
            <p:cNvPr id="17" name="Arrow: Pentagon 20">
              <a:extLst>
                <a:ext uri="{FF2B5EF4-FFF2-40B4-BE49-F238E27FC236}">
                  <a16:creationId xmlns:a16="http://schemas.microsoft.com/office/drawing/2014/main" xmlns="" id="{2821C155-0604-4581-970D-CD678F52CD2C}"/>
                </a:ext>
              </a:extLst>
            </p:cNvPr>
            <p:cNvSpPr/>
            <p:nvPr/>
          </p:nvSpPr>
          <p:spPr>
            <a:xfrm rot="16200000" flipV="1">
              <a:off x="9470879" y="4624454"/>
              <a:ext cx="2797314" cy="1669769"/>
            </a:xfrm>
            <a:prstGeom prst="homePlate">
              <a:avLst>
                <a:gd name="adj" fmla="val 34354"/>
              </a:avLst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600"/>
            </a:p>
          </p:txBody>
        </p:sp>
        <p:grpSp>
          <p:nvGrpSpPr>
            <p:cNvPr id="18" name="Group 24">
              <a:extLst>
                <a:ext uri="{FF2B5EF4-FFF2-40B4-BE49-F238E27FC236}">
                  <a16:creationId xmlns:a16="http://schemas.microsoft.com/office/drawing/2014/main" xmlns="" id="{DC0C20EC-A31E-4D49-8CC4-808CBB8C163C}"/>
                </a:ext>
              </a:extLst>
            </p:cNvPr>
            <p:cNvGrpSpPr/>
            <p:nvPr/>
          </p:nvGrpSpPr>
          <p:grpSpPr>
            <a:xfrm>
              <a:off x="487577" y="786544"/>
              <a:ext cx="1669769" cy="2800563"/>
              <a:chOff x="487577" y="250412"/>
              <a:chExt cx="1669769" cy="2800563"/>
            </a:xfrm>
          </p:grpSpPr>
          <p:sp>
            <p:nvSpPr>
              <p:cNvPr id="34" name="Rectangle 22">
                <a:extLst>
                  <a:ext uri="{FF2B5EF4-FFF2-40B4-BE49-F238E27FC236}">
                    <a16:creationId xmlns:a16="http://schemas.microsoft.com/office/drawing/2014/main" xmlns="" id="{8B5F6082-F05E-4CED-93F8-12EECE624DC3}"/>
                  </a:ext>
                </a:extLst>
              </p:cNvPr>
              <p:cNvSpPr/>
              <p:nvPr/>
            </p:nvSpPr>
            <p:spPr>
              <a:xfrm>
                <a:off x="487577" y="577075"/>
                <a:ext cx="1669769" cy="2473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Converts strings or </a:t>
                </a:r>
                <a:r>
                  <a:rPr lang="en-US" sz="1200" dirty="0" err="1" smtClean="0"/>
                  <a:t>iterable</a:t>
                </a:r>
                <a:r>
                  <a:rPr lang="en-US" sz="1200" dirty="0" smtClean="0"/>
                  <a:t> objects to </a:t>
                </a:r>
                <a:r>
                  <a:rPr lang="en-US" sz="1200" dirty="0" smtClean="0"/>
                  <a:t>arrays</a:t>
                </a:r>
              </a:p>
              <a:p>
                <a:pPr algn="ctr"/>
                <a:r>
                  <a:rPr lang="en-US" sz="1200" dirty="0" smtClean="0"/>
                  <a:t>let text = "ABCDEFG";</a:t>
                </a:r>
              </a:p>
              <a:p>
                <a:pPr algn="ctr"/>
                <a:r>
                  <a:rPr lang="en-US" sz="1200" dirty="0" smtClean="0"/>
                  <a:t>const </a:t>
                </a:r>
                <a:r>
                  <a:rPr lang="en-US" sz="1200" dirty="0" err="1" smtClean="0"/>
                  <a:t>myArr</a:t>
                </a:r>
                <a:r>
                  <a:rPr lang="en-US" sz="1200" dirty="0" smtClean="0"/>
                  <a:t> = </a:t>
                </a:r>
                <a:r>
                  <a:rPr lang="en-US" sz="1200" dirty="0" err="1" smtClean="0"/>
                  <a:t>Array.from</a:t>
                </a:r>
                <a:r>
                  <a:rPr lang="en-US" sz="1200" dirty="0" smtClean="0"/>
                  <a:t>(text);</a:t>
                </a:r>
              </a:p>
              <a:p>
                <a:pPr algn="ctr"/>
                <a:r>
                  <a:rPr lang="en-US" sz="1200" dirty="0" smtClean="0"/>
                  <a:t>console.log(</a:t>
                </a:r>
                <a:r>
                  <a:rPr lang="en-US" sz="1200" dirty="0" err="1" smtClean="0"/>
                  <a:t>myArr</a:t>
                </a:r>
                <a:r>
                  <a:rPr lang="en-US" sz="1200" dirty="0" smtClean="0"/>
                  <a:t>); // [ 'A', 'B', 'C', 'D', 'E', 'F', 'G' ]</a:t>
                </a:r>
              </a:p>
              <a:p>
                <a:pPr algn="ctr"/>
                <a:r>
                  <a:rPr lang="en-US" sz="1200" dirty="0" smtClean="0"/>
                  <a:t>.</a:t>
                </a:r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" name="Rectangle 23">
                <a:extLst>
                  <a:ext uri="{FF2B5EF4-FFF2-40B4-BE49-F238E27FC236}">
                    <a16:creationId xmlns:a16="http://schemas.microsoft.com/office/drawing/2014/main" xmlns="" id="{9ACC436B-B613-42F7-8D86-552CB01C13BE}"/>
                  </a:ext>
                </a:extLst>
              </p:cNvPr>
              <p:cNvSpPr/>
              <p:nvPr/>
            </p:nvSpPr>
            <p:spPr>
              <a:xfrm>
                <a:off x="487577" y="250412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Array.from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9" name="Group 25">
              <a:extLst>
                <a:ext uri="{FF2B5EF4-FFF2-40B4-BE49-F238E27FC236}">
                  <a16:creationId xmlns:a16="http://schemas.microsoft.com/office/drawing/2014/main" xmlns="" id="{D36E9184-58F9-47A0-8643-7597CE09BD51}"/>
                </a:ext>
              </a:extLst>
            </p:cNvPr>
            <p:cNvGrpSpPr/>
            <p:nvPr/>
          </p:nvGrpSpPr>
          <p:grpSpPr>
            <a:xfrm>
              <a:off x="4306409" y="786543"/>
              <a:ext cx="1669769" cy="3196388"/>
              <a:chOff x="487577" y="250410"/>
              <a:chExt cx="1669769" cy="3196388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36915A37-EE07-4948-B024-78EA9AE8E8F3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8697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</a:t>
                </a:r>
                <a:r>
                  <a:rPr lang="en-US" sz="1200" dirty="0" err="1" smtClean="0"/>
                  <a:t>iterator</a:t>
                </a:r>
                <a:r>
                  <a:rPr lang="en-US" sz="1200" dirty="0" smtClean="0"/>
                  <a:t> of array keys (indexes</a:t>
                </a:r>
                <a:r>
                  <a:rPr lang="en-US" sz="1200" dirty="0" smtClean="0"/>
                  <a:t>).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fruits = ["Banana", "Orange", "Apple"];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for (let key of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fruits.keys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()) {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 console.log(key);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}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id="{8A6DC1B2-EF6C-449A-9077-16F532B4248D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3628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Array.keys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0" name="Group 28">
              <a:extLst>
                <a:ext uri="{FF2B5EF4-FFF2-40B4-BE49-F238E27FC236}">
                  <a16:creationId xmlns:a16="http://schemas.microsoft.com/office/drawing/2014/main" xmlns="" id="{51A55141-57FD-43FF-BD4C-3B1235716130}"/>
                </a:ext>
              </a:extLst>
            </p:cNvPr>
            <p:cNvGrpSpPr/>
            <p:nvPr/>
          </p:nvGrpSpPr>
          <p:grpSpPr>
            <a:xfrm>
              <a:off x="8125238" y="786544"/>
              <a:ext cx="1669769" cy="2800563"/>
              <a:chOff x="487577" y="250410"/>
              <a:chExt cx="1669769" cy="2800563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AE51E9A2-7C65-4964-A661-787B29328F3A}"/>
                  </a:ext>
                </a:extLst>
              </p:cNvPr>
              <p:cNvSpPr/>
              <p:nvPr/>
            </p:nvSpPr>
            <p:spPr>
              <a:xfrm>
                <a:off x="487577" y="577073"/>
                <a:ext cx="1669769" cy="24739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</a:t>
                </a:r>
                <a:r>
                  <a:rPr lang="en-US" sz="1200" b="1" dirty="0" smtClean="0"/>
                  <a:t>first</a:t>
                </a:r>
                <a:r>
                  <a:rPr lang="en-US" sz="1200" dirty="0" smtClean="0"/>
                  <a:t> value that passes a test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numbers = [4, 9, 16, 25];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first =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numbers.find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 =&gt; n &gt; 18);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console.log(first); // 25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xmlns="" id="{13DBA222-E96D-4838-999A-173056D8E0B3}"/>
                  </a:ext>
                </a:extLst>
              </p:cNvPr>
              <p:cNvSpPr/>
              <p:nvPr/>
            </p:nvSpPr>
            <p:spPr>
              <a:xfrm>
                <a:off x="487577" y="250410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Array.find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1" name="Group 31">
              <a:extLst>
                <a:ext uri="{FF2B5EF4-FFF2-40B4-BE49-F238E27FC236}">
                  <a16:creationId xmlns:a16="http://schemas.microsoft.com/office/drawing/2014/main" xmlns="" id="{82AE5B18-9EA4-4035-AC51-844314DA7BE1}"/>
                </a:ext>
              </a:extLst>
            </p:cNvPr>
            <p:cNvGrpSpPr/>
            <p:nvPr/>
          </p:nvGrpSpPr>
          <p:grpSpPr>
            <a:xfrm>
              <a:off x="2396994" y="4379840"/>
              <a:ext cx="1669769" cy="3243473"/>
              <a:chOff x="487577" y="436169"/>
              <a:chExt cx="1669769" cy="3243473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73F38FA8-A50F-4FF1-B0B5-BD61D30B19BA}"/>
                  </a:ext>
                </a:extLst>
              </p:cNvPr>
              <p:cNvSpPr/>
              <p:nvPr/>
            </p:nvSpPr>
            <p:spPr>
              <a:xfrm>
                <a:off x="487577" y="1007830"/>
                <a:ext cx="1669769" cy="267181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Returns index of </a:t>
                </a:r>
                <a:r>
                  <a:rPr lang="en-US" sz="1200" b="1" dirty="0" smtClean="0"/>
                  <a:t>first</a:t>
                </a:r>
                <a:r>
                  <a:rPr lang="en-US" sz="1200" dirty="0" smtClean="0"/>
                  <a:t> match based on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numbers = [4, 9, 16, 25];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index = 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numbers.findIndex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 =&gt; n &gt; 18);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console.log(index); // 3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C11C529A-9E5F-4F3F-8866-5B6B137BE271}"/>
                  </a:ext>
                </a:extLst>
              </p:cNvPr>
              <p:cNvSpPr/>
              <p:nvPr/>
            </p:nvSpPr>
            <p:spPr>
              <a:xfrm>
                <a:off x="487577" y="436169"/>
                <a:ext cx="1669769" cy="6267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Array.findIndex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Group 34">
              <a:extLst>
                <a:ext uri="{FF2B5EF4-FFF2-40B4-BE49-F238E27FC236}">
                  <a16:creationId xmlns:a16="http://schemas.microsoft.com/office/drawing/2014/main" xmlns="" id="{24CE12B5-57CA-4407-90E7-810A38E93CEC}"/>
                </a:ext>
              </a:extLst>
            </p:cNvPr>
            <p:cNvGrpSpPr/>
            <p:nvPr/>
          </p:nvGrpSpPr>
          <p:grpSpPr>
            <a:xfrm>
              <a:off x="6215824" y="4379839"/>
              <a:ext cx="1669769" cy="2206826"/>
              <a:chOff x="487577" y="436167"/>
              <a:chExt cx="1669769" cy="2206826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0A82D3B5-F381-4CA9-8FE1-BF438E9E0327}"/>
                  </a:ext>
                </a:extLst>
              </p:cNvPr>
              <p:cNvSpPr/>
              <p:nvPr/>
            </p:nvSpPr>
            <p:spPr>
              <a:xfrm>
                <a:off x="487577" y="762830"/>
                <a:ext cx="1669769" cy="18801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Checks if </a:t>
                </a:r>
                <a:r>
                  <a:rPr lang="en-US" sz="1200" b="1" dirty="0" smtClean="0"/>
                  <a:t>all</a:t>
                </a:r>
                <a:r>
                  <a:rPr lang="en-US" sz="1200" dirty="0" smtClean="0"/>
                  <a:t> elements match a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ages = [32, 33, 16];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ages.every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(age =&gt; age &gt; 18)); // 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false</a:t>
                </a:r>
                <a:endPara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856593DD-A563-4633-961C-FB743399B08C}"/>
                  </a:ext>
                </a:extLst>
              </p:cNvPr>
              <p:cNvSpPr/>
              <p:nvPr/>
            </p:nvSpPr>
            <p:spPr>
              <a:xfrm>
                <a:off x="487577" y="436167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Array.every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3" name="Group 37">
              <a:extLst>
                <a:ext uri="{FF2B5EF4-FFF2-40B4-BE49-F238E27FC236}">
                  <a16:creationId xmlns:a16="http://schemas.microsoft.com/office/drawing/2014/main" xmlns="" id="{91451FE3-865B-4997-B2F7-F7D3A5D56CAD}"/>
                </a:ext>
              </a:extLst>
            </p:cNvPr>
            <p:cNvGrpSpPr/>
            <p:nvPr/>
          </p:nvGrpSpPr>
          <p:grpSpPr>
            <a:xfrm>
              <a:off x="10001521" y="4298173"/>
              <a:ext cx="1669769" cy="2404738"/>
              <a:chOff x="487577" y="354501"/>
              <a:chExt cx="1669769" cy="2404738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244FCDA9-C402-456D-BF70-ADE4999118E7}"/>
                  </a:ext>
                </a:extLst>
              </p:cNvPr>
              <p:cNvSpPr/>
              <p:nvPr/>
            </p:nvSpPr>
            <p:spPr>
              <a:xfrm>
                <a:off x="487577" y="681164"/>
                <a:ext cx="1669769" cy="20780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Checks if </a:t>
                </a:r>
                <a:r>
                  <a:rPr lang="en-US" sz="1200" b="1" dirty="0" smtClean="0"/>
                  <a:t>any</a:t>
                </a:r>
                <a:r>
                  <a:rPr lang="en-US" sz="1200" dirty="0" smtClean="0"/>
                  <a:t> element matches a condition</a:t>
                </a:r>
                <a:r>
                  <a:rPr lang="en-US" sz="1200" dirty="0" smtClean="0"/>
                  <a:t>.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const ages = [3, 10, 18, 20];</a:t>
                </a:r>
              </a:p>
              <a:p>
                <a:pPr algn="ctr"/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console.log(</a:t>
                </a:r>
                <a:r>
                  <a:rPr lang="en-US" sz="1200" dirty="0" err="1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ages.some</a:t>
                </a:r>
                <a:r>
                  <a:rPr lang="en-US" sz="12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(age =&gt; age &gt; 18)); // true</a:t>
                </a:r>
              </a:p>
              <a:p>
                <a:pPr algn="ctr"/>
                <a:endParaRPr lang="en-I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2D500606-DBEE-4C12-973D-1931D506B210}"/>
                  </a:ext>
                </a:extLst>
              </p:cNvPr>
              <p:cNvSpPr/>
              <p:nvPr/>
            </p:nvSpPr>
            <p:spPr>
              <a:xfrm>
                <a:off x="487577" y="354501"/>
                <a:ext cx="1669769" cy="36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 smtClean="0"/>
                  <a:t>Array.some</a:t>
                </a:r>
                <a:r>
                  <a:rPr lang="en-US" sz="1600" dirty="0" smtClean="0"/>
                  <a:t>()</a:t>
                </a:r>
                <a:endParaRPr lang="en-IN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3233</TotalTime>
  <Words>1855</Words>
  <Application>Microsoft Office PowerPoint</Application>
  <PresentationFormat>On-screen Show (4:3)</PresentationFormat>
  <Paragraphs>398</Paragraphs>
  <Slides>35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Equity</vt:lpstr>
      <vt:lpstr>Training Presentation</vt:lpstr>
      <vt:lpstr>Contents</vt:lpstr>
      <vt:lpstr>Revv</vt:lpstr>
      <vt:lpstr>JavaScript</vt:lpstr>
      <vt:lpstr>Functions in javascript </vt:lpstr>
      <vt:lpstr>Scope in javascript </vt:lpstr>
      <vt:lpstr>Slide 7</vt:lpstr>
      <vt:lpstr>ES6+ Features </vt:lpstr>
      <vt:lpstr>ES6+ Features </vt:lpstr>
      <vt:lpstr>Typescript</vt:lpstr>
      <vt:lpstr>Slide 11</vt:lpstr>
      <vt:lpstr>Slide 12</vt:lpstr>
      <vt:lpstr>Object-Oriented TypeScript (OOP)</vt:lpstr>
      <vt:lpstr>Object-Oriented TypeScript (OOP)</vt:lpstr>
      <vt:lpstr>Slide 15</vt:lpstr>
      <vt:lpstr>Bootstrap</vt:lpstr>
      <vt:lpstr>Mongodb</vt:lpstr>
      <vt:lpstr>Mongodb</vt:lpstr>
      <vt:lpstr>Slide 19</vt:lpstr>
      <vt:lpstr>Slide 20</vt:lpstr>
      <vt:lpstr>Slide 21</vt:lpstr>
      <vt:lpstr>Slide 22</vt:lpstr>
      <vt:lpstr>Slide 23</vt:lpstr>
      <vt:lpstr>Restore and backup</vt:lpstr>
      <vt:lpstr>Sharding</vt:lpstr>
      <vt:lpstr>Replication</vt:lpstr>
      <vt:lpstr>Vue js</vt:lpstr>
      <vt:lpstr>Provide and Inject</vt:lpstr>
      <vt:lpstr>Slide 29</vt:lpstr>
      <vt:lpstr>Lifecycle hooks</vt:lpstr>
      <vt:lpstr>Slide 31</vt:lpstr>
      <vt:lpstr>Asp.net core</vt:lpstr>
      <vt:lpstr>Asp.net core</vt:lpstr>
      <vt:lpstr>Slide 34</vt:lpstr>
      <vt:lpstr>Revv domain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Rosemary</dc:creator>
  <cp:lastModifiedBy>Rosemary</cp:lastModifiedBy>
  <cp:revision>406</cp:revision>
  <dcterms:created xsi:type="dcterms:W3CDTF">2006-08-16T00:00:00Z</dcterms:created>
  <dcterms:modified xsi:type="dcterms:W3CDTF">2025-07-25T12:20:37Z</dcterms:modified>
</cp:coreProperties>
</file>