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2" r:id="rId5"/>
    <p:sldId id="264" r:id="rId6"/>
    <p:sldId id="265" r:id="rId7"/>
    <p:sldId id="266" r:id="rId8"/>
    <p:sldId id="267" r:id="rId9"/>
    <p:sldId id="273" r:id="rId10"/>
    <p:sldId id="268" r:id="rId11"/>
    <p:sldId id="274" r:id="rId12"/>
    <p:sldId id="269" r:id="rId13"/>
    <p:sldId id="275" r:id="rId14"/>
    <p:sldId id="276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6" y="-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Presented by,</a:t>
            </a:r>
            <a:br>
              <a:rPr lang="en-US" dirty="0" smtClean="0"/>
            </a:br>
            <a:r>
              <a:rPr lang="en-US" dirty="0" smtClean="0"/>
              <a:t>Rose Mary Thomas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Training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Vue.js</a:t>
            </a:r>
          </a:p>
          <a:p>
            <a:pPr lvl="1"/>
            <a:r>
              <a:rPr lang="en-US" dirty="0" smtClean="0"/>
              <a:t>Progressive JavaScript framework for building user interfaces</a:t>
            </a:r>
          </a:p>
          <a:p>
            <a:pPr lvl="1"/>
            <a:r>
              <a:rPr lang="en-US" dirty="0" smtClean="0"/>
              <a:t>Lightweight, reactive, and component-based</a:t>
            </a:r>
          </a:p>
          <a:p>
            <a:pPr lvl="1"/>
            <a:r>
              <a:rPr lang="en-US" dirty="0" smtClean="0"/>
              <a:t>Supports both </a:t>
            </a:r>
            <a:r>
              <a:rPr lang="en-US" b="1" dirty="0" smtClean="0"/>
              <a:t>Options API</a:t>
            </a:r>
            <a:r>
              <a:rPr lang="en-US" dirty="0" smtClean="0"/>
              <a:t> and </a:t>
            </a:r>
            <a:r>
              <a:rPr lang="en-US" b="1" dirty="0" smtClean="0"/>
              <a:t>Composition API</a:t>
            </a:r>
            <a:endParaRPr lang="en-US" dirty="0" smtClean="0"/>
          </a:p>
          <a:p>
            <a:r>
              <a:rPr lang="en-US" b="1" dirty="0" err="1" smtClean="0"/>
              <a:t>Vue</a:t>
            </a:r>
            <a:r>
              <a:rPr lang="en-US" b="1" dirty="0" smtClean="0"/>
              <a:t> Directives</a:t>
            </a:r>
          </a:p>
          <a:p>
            <a:pPr lvl="1"/>
            <a:r>
              <a:rPr lang="en-US" dirty="0" smtClean="0"/>
              <a:t>Built-in directives to manipulate DOM</a:t>
            </a:r>
          </a:p>
          <a:p>
            <a:pPr lvl="1"/>
            <a:r>
              <a:rPr lang="en-US" dirty="0" smtClean="0"/>
              <a:t>Prefixed with </a:t>
            </a:r>
            <a:r>
              <a:rPr lang="en-US" dirty="0" smtClean="0"/>
              <a:t>v-</a:t>
            </a:r>
          </a:p>
          <a:p>
            <a:r>
              <a:rPr lang="en-US" b="1" dirty="0" smtClean="0"/>
              <a:t>Components</a:t>
            </a:r>
          </a:p>
          <a:p>
            <a:pPr lvl="1"/>
            <a:r>
              <a:rPr lang="en-US" dirty="0" smtClean="0"/>
              <a:t>Reusable building blocks</a:t>
            </a:r>
          </a:p>
          <a:p>
            <a:pPr lvl="1"/>
            <a:r>
              <a:rPr lang="en-US" dirty="0" smtClean="0"/>
              <a:t>Each component has its own logic, template, and styles</a:t>
            </a:r>
          </a:p>
          <a:p>
            <a:endParaRPr lang="en-US" b="1" dirty="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Event Handling</a:t>
            </a:r>
          </a:p>
          <a:p>
            <a:pPr lvl="1"/>
            <a:r>
              <a:rPr lang="en-US" dirty="0" smtClean="0"/>
              <a:t>Use v-on </a:t>
            </a:r>
            <a:r>
              <a:rPr lang="en-US" dirty="0" smtClean="0"/>
              <a:t>or </a:t>
            </a:r>
            <a:r>
              <a:rPr lang="en-US" dirty="0" smtClean="0"/>
              <a:t>@ to listen to DOM events</a:t>
            </a:r>
          </a:p>
          <a:p>
            <a:r>
              <a:rPr lang="en-US" b="1" dirty="0" smtClean="0"/>
              <a:t>Props &amp; Events</a:t>
            </a:r>
          </a:p>
          <a:p>
            <a:pPr lvl="1"/>
            <a:r>
              <a:rPr lang="en-US" b="1" dirty="0" smtClean="0"/>
              <a:t>Props (from parent to child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Events (child to parent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Slots</a:t>
            </a:r>
          </a:p>
          <a:p>
            <a:pPr lvl="1"/>
            <a:r>
              <a:rPr lang="en-US" dirty="0" smtClean="0"/>
              <a:t>Allow content projection into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Computed </a:t>
            </a:r>
            <a:r>
              <a:rPr lang="en-US" dirty="0" smtClean="0"/>
              <a:t>&amp; </a:t>
            </a:r>
            <a:r>
              <a:rPr lang="en-US" dirty="0" smtClean="0"/>
              <a:t>Watchers</a:t>
            </a:r>
          </a:p>
          <a:p>
            <a:r>
              <a:rPr lang="en-US" dirty="0" smtClean="0"/>
              <a:t>Lifecycle </a:t>
            </a:r>
            <a:r>
              <a:rPr lang="en-US" dirty="0" smtClean="0"/>
              <a:t>Hooks</a:t>
            </a:r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smtClean="0"/>
              <a:t>Router</a:t>
            </a:r>
          </a:p>
          <a:p>
            <a:r>
              <a:rPr lang="en-US" dirty="0" err="1" smtClean="0"/>
              <a:t>VeeValidate</a:t>
            </a:r>
            <a:r>
              <a:rPr lang="en-US" dirty="0" smtClean="0"/>
              <a:t> (Form Validation</a:t>
            </a:r>
            <a:r>
              <a:rPr lang="en-US" dirty="0" smtClean="0"/>
              <a:t>)</a:t>
            </a:r>
          </a:p>
          <a:p>
            <a:r>
              <a:rPr lang="en-US" dirty="0" smtClean="0"/>
              <a:t>Unit Testing </a:t>
            </a:r>
            <a:r>
              <a:rPr lang="en-US" dirty="0" err="1" smtClean="0"/>
              <a:t>Vue</a:t>
            </a:r>
            <a:r>
              <a:rPr lang="en-US" dirty="0" smtClean="0"/>
              <a:t> Components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open-source runtime from Microsoft</a:t>
            </a:r>
          </a:p>
          <a:p>
            <a:r>
              <a:rPr lang="en-US" dirty="0" smtClean="0"/>
              <a:t>Supports Web, Desktop, Cloud, Mobile,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Fast performance and modular</a:t>
            </a:r>
          </a:p>
          <a:p>
            <a:r>
              <a:rPr lang="en-US" b="1" dirty="0" smtClean="0"/>
              <a:t>Dependency Injection in ASP.NET Core</a:t>
            </a:r>
          </a:p>
          <a:p>
            <a:pPr lvl="1"/>
            <a:r>
              <a:rPr lang="en-US" dirty="0" smtClean="0"/>
              <a:t>DI is </a:t>
            </a:r>
            <a:r>
              <a:rPr lang="en-US" b="1" dirty="0" smtClean="0"/>
              <a:t>built-in</a:t>
            </a:r>
            <a:r>
              <a:rPr lang="en-US" dirty="0" smtClean="0"/>
              <a:t> to ASP.NET Core</a:t>
            </a:r>
          </a:p>
          <a:p>
            <a:r>
              <a:rPr lang="en-US" b="1" dirty="0" smtClean="0"/>
              <a:t>Built-in </a:t>
            </a:r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pPr lvl="1"/>
            <a:r>
              <a:rPr lang="en-US" dirty="0" smtClean="0"/>
              <a:t>Register lifetimes: </a:t>
            </a:r>
            <a:r>
              <a:rPr lang="en-US" dirty="0" err="1" smtClean="0"/>
              <a:t>AddSingleton</a:t>
            </a:r>
            <a:r>
              <a:rPr lang="en-US" dirty="0" smtClean="0"/>
              <a:t>, </a:t>
            </a:r>
            <a:r>
              <a:rPr lang="en-US" dirty="0" err="1" smtClean="0"/>
              <a:t>AddScoped</a:t>
            </a:r>
            <a:r>
              <a:rPr lang="en-US" dirty="0" smtClean="0"/>
              <a:t>, </a:t>
            </a:r>
            <a:r>
              <a:rPr lang="en-US" dirty="0" err="1" smtClean="0"/>
              <a:t>AddTransient</a:t>
            </a:r>
            <a:endParaRPr lang="en-US" dirty="0" smtClean="0"/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config</a:t>
            </a:r>
            <a:r>
              <a:rPr lang="en-US" dirty="0" smtClean="0"/>
              <a:t> needed</a:t>
            </a:r>
          </a:p>
          <a:p>
            <a:pPr lvl="1"/>
            <a:r>
              <a:rPr lang="en-US" dirty="0" smtClean="0"/>
              <a:t>Supports custom containers like </a:t>
            </a:r>
            <a:r>
              <a:rPr lang="en-US" dirty="0" err="1" smtClean="0"/>
              <a:t>Autofac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Middleware</a:t>
            </a:r>
          </a:p>
          <a:p>
            <a:pPr lvl="1"/>
            <a:r>
              <a:rPr lang="en-US" dirty="0" smtClean="0"/>
              <a:t>Middleware = request pipeline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app.UseMiddleware</a:t>
            </a:r>
            <a:r>
              <a:rPr lang="en-US" dirty="0" smtClean="0"/>
              <a:t>&lt;</a:t>
            </a:r>
            <a:r>
              <a:rPr lang="en-US" dirty="0" err="1" smtClean="0"/>
              <a:t>MyMiddleware</a:t>
            </a:r>
            <a:r>
              <a:rPr lang="en-US" dirty="0" smtClean="0"/>
              <a:t>&gt;();</a:t>
            </a:r>
            <a:endParaRPr lang="en-US" dirty="0" smtClean="0"/>
          </a:p>
          <a:p>
            <a:r>
              <a:rPr lang="en-US" b="1" dirty="0" smtClean="0"/>
              <a:t>Serving Static Files</a:t>
            </a:r>
          </a:p>
          <a:p>
            <a:pPr lvl="1"/>
            <a:r>
              <a:rPr lang="en-US" dirty="0" smtClean="0"/>
              <a:t>Serve from </a:t>
            </a:r>
            <a:r>
              <a:rPr lang="en-US" dirty="0" err="1" smtClean="0"/>
              <a:t>wwwroot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Exception Handling in ASP.NET Core</a:t>
            </a:r>
          </a:p>
          <a:p>
            <a:r>
              <a:rPr lang="en-US" b="1" dirty="0" smtClean="0"/>
              <a:t>Logging in .NET Core</a:t>
            </a:r>
          </a:p>
          <a:p>
            <a:pPr lvl="1"/>
            <a:r>
              <a:rPr lang="en-US" dirty="0" smtClean="0"/>
              <a:t>Built-in logging providers: Console, Debug, </a:t>
            </a:r>
            <a:r>
              <a:rPr lang="en-US" dirty="0" err="1" smtClean="0"/>
              <a:t>EventLog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Loosely Coupled with </a:t>
            </a:r>
            <a:r>
              <a:rPr lang="en-US" b="1" dirty="0" err="1" smtClean="0"/>
              <a:t>MediatR</a:t>
            </a:r>
            <a:r>
              <a:rPr lang="en-US" b="1" dirty="0" smtClean="0"/>
              <a:t> (CQRS)</a:t>
            </a:r>
          </a:p>
          <a:p>
            <a:pPr lvl="1"/>
            <a:r>
              <a:rPr lang="en-US" b="1" dirty="0" smtClean="0"/>
              <a:t>CQRS</a:t>
            </a:r>
            <a:r>
              <a:rPr lang="en-US" dirty="0" smtClean="0"/>
              <a:t>: Command-Query Responsibility Segregation</a:t>
            </a:r>
          </a:p>
          <a:p>
            <a:pPr lvl="1"/>
            <a:r>
              <a:rPr lang="en-US" b="1" dirty="0" err="1" smtClean="0"/>
              <a:t>MediatR</a:t>
            </a:r>
            <a:r>
              <a:rPr lang="en-US" dirty="0" smtClean="0"/>
              <a:t> for in-process messaging:</a:t>
            </a:r>
          </a:p>
          <a:p>
            <a:r>
              <a:rPr lang="en-US" b="1" dirty="0" smtClean="0"/>
              <a:t>Onion Architecture</a:t>
            </a:r>
          </a:p>
          <a:p>
            <a:pPr lvl="1"/>
            <a:r>
              <a:rPr lang="en-US" b="1" dirty="0" smtClean="0"/>
              <a:t>Layers</a:t>
            </a:r>
            <a:r>
              <a:rPr lang="en-US" dirty="0" smtClean="0"/>
              <a:t>: Core, Application, Infrastructure, UI</a:t>
            </a:r>
          </a:p>
          <a:p>
            <a:pPr lvl="1"/>
            <a:r>
              <a:rPr lang="en-US" b="1" dirty="0" smtClean="0"/>
              <a:t>Dependency Rule</a:t>
            </a:r>
            <a:r>
              <a:rPr lang="en-US" dirty="0" smtClean="0"/>
              <a:t>: Inner layers know nothing about outer </a:t>
            </a:r>
            <a:r>
              <a:rPr lang="en-US" dirty="0" smtClean="0"/>
              <a:t>ones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Test Scenarios </a:t>
            </a:r>
            <a:r>
              <a:rPr lang="en-US" dirty="0" smtClean="0"/>
              <a:t>Test </a:t>
            </a:r>
            <a:r>
              <a:rPr lang="en-US" dirty="0" smtClean="0"/>
              <a:t>Cases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Typescript and Bootstrap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Asp.net core</a:t>
            </a:r>
          </a:p>
          <a:p>
            <a:r>
              <a:rPr lang="en-US" smtClean="0"/>
              <a:t>Software </a:t>
            </a:r>
            <a:r>
              <a:rPr lang="en-US" smtClean="0"/>
              <a:t>testing</a:t>
            </a:r>
            <a:endParaRPr lang="en-US" dirty="0" smtClean="0"/>
          </a:p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Revv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HTML:</a:t>
            </a:r>
            <a:r>
              <a:rPr lang="en-US" dirty="0" smtClean="0"/>
              <a:t> Structure of the webpage (headings, paragraphs, links, etc.)</a:t>
            </a:r>
          </a:p>
          <a:p>
            <a:r>
              <a:rPr lang="en-US" b="1" dirty="0" smtClean="0"/>
              <a:t>CSS:</a:t>
            </a:r>
            <a:r>
              <a:rPr lang="en-US" dirty="0" smtClean="0"/>
              <a:t> Styling the HTML (colors, layout, fonts)</a:t>
            </a:r>
          </a:p>
          <a:p>
            <a:r>
              <a:rPr lang="en-US" b="1" dirty="0" smtClean="0"/>
              <a:t>JavaScript:</a:t>
            </a:r>
            <a:r>
              <a:rPr lang="en-US" dirty="0" smtClean="0"/>
              <a:t> Interactivity and dynamic </a:t>
            </a:r>
            <a:r>
              <a:rPr lang="en-US" dirty="0" smtClean="0"/>
              <a:t>behavior</a:t>
            </a:r>
          </a:p>
          <a:p>
            <a:pPr lvl="2"/>
            <a:r>
              <a:rPr lang="en-US" dirty="0" smtClean="0"/>
              <a:t>Scripting language of the web</a:t>
            </a:r>
          </a:p>
          <a:p>
            <a:pPr lvl="2"/>
            <a:r>
              <a:rPr lang="en-US" dirty="0" smtClean="0"/>
              <a:t>Runs on the browser (client-side)</a:t>
            </a:r>
          </a:p>
          <a:p>
            <a:pPr lvl="2"/>
            <a:r>
              <a:rPr lang="en-US" dirty="0" smtClean="0"/>
              <a:t>Handles logic, interactivity, DOM, API calls</a:t>
            </a:r>
          </a:p>
          <a:p>
            <a:r>
              <a:rPr lang="en-US" dirty="0" smtClean="0"/>
              <a:t>JavaScript Functions &amp; </a:t>
            </a:r>
            <a:r>
              <a:rPr lang="en-US" dirty="0" smtClean="0"/>
              <a:t>Scope</a:t>
            </a:r>
          </a:p>
          <a:p>
            <a:r>
              <a:rPr lang="en-US" dirty="0" smtClean="0"/>
              <a:t>Objects &amp; Arrays</a:t>
            </a:r>
          </a:p>
          <a:p>
            <a:r>
              <a:rPr lang="en-US" dirty="0" smtClean="0"/>
              <a:t>ES6+ </a:t>
            </a:r>
            <a:r>
              <a:rPr lang="en-US" dirty="0" smtClean="0"/>
              <a:t>Features</a:t>
            </a:r>
          </a:p>
          <a:p>
            <a:pPr lvl="2"/>
            <a:r>
              <a:rPr lang="en-US" dirty="0" smtClean="0"/>
              <a:t>let, const</a:t>
            </a:r>
          </a:p>
          <a:p>
            <a:pPr lvl="2"/>
            <a:r>
              <a:rPr lang="en-US" dirty="0" smtClean="0"/>
              <a:t>Arrow functions</a:t>
            </a:r>
          </a:p>
          <a:p>
            <a:pPr lvl="2"/>
            <a:r>
              <a:rPr lang="en-US" dirty="0" smtClean="0"/>
              <a:t>Template literals</a:t>
            </a:r>
          </a:p>
          <a:p>
            <a:pPr lvl="2"/>
            <a:r>
              <a:rPr lang="en-US" dirty="0" err="1" smtClean="0"/>
              <a:t>Destructuring</a:t>
            </a:r>
            <a:endParaRPr lang="en-US" dirty="0" smtClean="0"/>
          </a:p>
          <a:p>
            <a:pPr lvl="2"/>
            <a:r>
              <a:rPr lang="en-US" dirty="0" smtClean="0"/>
              <a:t>Spread/rest operators</a:t>
            </a:r>
          </a:p>
          <a:p>
            <a:pPr lvl="2"/>
            <a:r>
              <a:rPr lang="en-US" dirty="0" smtClean="0"/>
              <a:t>Modules (import/export)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Superset </a:t>
            </a:r>
            <a:r>
              <a:rPr lang="en-US" dirty="0" smtClean="0"/>
              <a:t>of JavaScript</a:t>
            </a:r>
          </a:p>
          <a:p>
            <a:pPr lvl="1"/>
            <a:r>
              <a:rPr lang="en-US" dirty="0" smtClean="0"/>
              <a:t>Adds static typing</a:t>
            </a:r>
          </a:p>
          <a:p>
            <a:pPr lvl="1"/>
            <a:r>
              <a:rPr lang="en-US" dirty="0" smtClean="0"/>
              <a:t>Helps catch errors </a:t>
            </a:r>
            <a:r>
              <a:rPr lang="en-US" dirty="0" smtClean="0"/>
              <a:t>early</a:t>
            </a:r>
          </a:p>
          <a:p>
            <a:r>
              <a:rPr lang="en-US" dirty="0" smtClean="0"/>
              <a:t>Interfaces</a:t>
            </a:r>
          </a:p>
          <a:p>
            <a:r>
              <a:rPr lang="en-US" dirty="0" smtClean="0"/>
              <a:t>Generics</a:t>
            </a:r>
          </a:p>
          <a:p>
            <a:r>
              <a:rPr lang="en-US" dirty="0" err="1" smtClean="0"/>
              <a:t>Enums</a:t>
            </a:r>
            <a:endParaRPr lang="en-US" dirty="0" smtClean="0"/>
          </a:p>
          <a:p>
            <a:r>
              <a:rPr lang="en-US" b="1" dirty="0" err="1" smtClean="0"/>
              <a:t>TypeScript</a:t>
            </a:r>
            <a:r>
              <a:rPr lang="en-US" b="1" dirty="0" smtClean="0"/>
              <a:t> &amp; JavaScript Interoperability</a:t>
            </a:r>
          </a:p>
          <a:p>
            <a:pPr lvl="2"/>
            <a:r>
              <a:rPr lang="en-US" dirty="0" err="1" smtClean="0"/>
              <a:t>TypeScript</a:t>
            </a:r>
            <a:r>
              <a:rPr lang="en-US" dirty="0" smtClean="0"/>
              <a:t> compiles to JavaScript</a:t>
            </a:r>
          </a:p>
          <a:p>
            <a:pPr lvl="2"/>
            <a:r>
              <a:rPr lang="en-US" dirty="0" smtClean="0"/>
              <a:t>Can use .</a:t>
            </a:r>
            <a:r>
              <a:rPr lang="en-US" dirty="0" err="1" smtClean="0"/>
              <a:t>js</a:t>
            </a:r>
            <a:r>
              <a:rPr lang="en-US" dirty="0" smtClean="0"/>
              <a:t> libraries inside .</a:t>
            </a:r>
            <a:r>
              <a:rPr lang="en-US" dirty="0" err="1" smtClean="0"/>
              <a:t>ts</a:t>
            </a:r>
            <a:r>
              <a:rPr lang="en-US" dirty="0" smtClean="0"/>
              <a:t> code</a:t>
            </a:r>
          </a:p>
          <a:p>
            <a:pPr lvl="2"/>
            <a:r>
              <a:rPr lang="en-US" dirty="0" smtClean="0"/>
              <a:t>Helps teams gradually migrate</a:t>
            </a:r>
          </a:p>
          <a:p>
            <a:r>
              <a:rPr lang="en-US" b="1" dirty="0" smtClean="0"/>
              <a:t>Working with Modules &amp; </a:t>
            </a:r>
            <a:r>
              <a:rPr lang="en-US" b="1" dirty="0" smtClean="0"/>
              <a:t>Namespaces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Popular CSS framework</a:t>
            </a:r>
          </a:p>
          <a:p>
            <a:pPr lvl="1"/>
            <a:r>
              <a:rPr lang="en-US" dirty="0" smtClean="0"/>
              <a:t>Helps build responsive websites</a:t>
            </a:r>
          </a:p>
          <a:p>
            <a:pPr lvl="1"/>
            <a:r>
              <a:rPr lang="en-US" dirty="0" smtClean="0"/>
              <a:t>Pre-built components and utility classes</a:t>
            </a:r>
          </a:p>
          <a:p>
            <a:pPr lvl="1"/>
            <a:r>
              <a:rPr lang="en-US" dirty="0" smtClean="0"/>
              <a:t>Responsive grid system</a:t>
            </a:r>
          </a:p>
          <a:p>
            <a:pPr lvl="1"/>
            <a:r>
              <a:rPr lang="en-US" dirty="0" smtClean="0"/>
              <a:t>UI components: </a:t>
            </a:r>
            <a:r>
              <a:rPr lang="en-US" dirty="0" err="1" smtClean="0"/>
              <a:t>Navbars</a:t>
            </a:r>
            <a:r>
              <a:rPr lang="en-US" dirty="0" smtClean="0"/>
              <a:t>, Cards, Buttons, Alerts</a:t>
            </a:r>
          </a:p>
          <a:p>
            <a:pPr lvl="1"/>
            <a:r>
              <a:rPr lang="en-US" dirty="0" smtClean="0"/>
              <a:t>Utility classes: Margin, Padding, Display, etc.</a:t>
            </a:r>
          </a:p>
          <a:p>
            <a:r>
              <a:rPr lang="en-US" b="1" dirty="0" smtClean="0"/>
              <a:t>Limitations of Bootstrap</a:t>
            </a:r>
          </a:p>
          <a:p>
            <a:pPr lvl="1"/>
            <a:r>
              <a:rPr lang="en-US" dirty="0" smtClean="0"/>
              <a:t>Overuse leads to similar-looking websites</a:t>
            </a:r>
          </a:p>
          <a:p>
            <a:pPr lvl="1"/>
            <a:r>
              <a:rPr lang="en-US" dirty="0" smtClean="0"/>
              <a:t>May override custom designs</a:t>
            </a:r>
          </a:p>
          <a:p>
            <a:pPr lvl="1"/>
            <a:r>
              <a:rPr lang="en-US" dirty="0" smtClean="0"/>
              <a:t>Requires some learning for grid/layout system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Querying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b="1" dirty="0" smtClean="0"/>
              <a:t>Common Operations:</a:t>
            </a:r>
            <a:endParaRPr lang="en-US" dirty="0" smtClean="0"/>
          </a:p>
          <a:p>
            <a:pPr lvl="2"/>
            <a:r>
              <a:rPr lang="en-US" b="1" dirty="0" smtClean="0"/>
              <a:t>Filtering:</a:t>
            </a:r>
            <a:r>
              <a:rPr lang="en-US" dirty="0" smtClean="0"/>
              <a:t> { field: value },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lt</a:t>
            </a:r>
            <a:r>
              <a:rPr lang="en-US" dirty="0" smtClean="0"/>
              <a:t>, $in, $and, $or</a:t>
            </a:r>
          </a:p>
          <a:p>
            <a:pPr lvl="2"/>
            <a:r>
              <a:rPr lang="en-US" b="1" dirty="0" smtClean="0"/>
              <a:t>Projection:</a:t>
            </a:r>
            <a:r>
              <a:rPr lang="en-US" dirty="0" smtClean="0"/>
              <a:t> Select specific fields to return</a:t>
            </a:r>
          </a:p>
          <a:p>
            <a:pPr lvl="2"/>
            <a:r>
              <a:rPr lang="en-US" b="1" dirty="0" smtClean="0"/>
              <a:t>Sorting:</a:t>
            </a:r>
            <a:r>
              <a:rPr lang="en-US" dirty="0" smtClean="0"/>
              <a:t> .sort({ field: 1/-1 </a:t>
            </a:r>
            <a:r>
              <a:rPr lang="en-US" dirty="0" smtClean="0"/>
              <a:t>})</a:t>
            </a:r>
            <a:endParaRPr lang="en-US" dirty="0" smtClean="0"/>
          </a:p>
          <a:p>
            <a:r>
              <a:rPr lang="en-US" dirty="0" smtClean="0"/>
              <a:t>Aggregation </a:t>
            </a:r>
            <a:r>
              <a:rPr lang="en-US" dirty="0" smtClean="0"/>
              <a:t>Pipeline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powerful data processing framework</a:t>
            </a:r>
            <a:endParaRPr lang="en-US" dirty="0" smtClean="0"/>
          </a:p>
          <a:p>
            <a:pPr lvl="1"/>
            <a:r>
              <a:rPr lang="en-US" dirty="0" smtClean="0"/>
              <a:t>Chain of stages that transform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 smtClean="0"/>
              <a:t>Stages</a:t>
            </a:r>
          </a:p>
          <a:p>
            <a:pPr lvl="2"/>
            <a:r>
              <a:rPr lang="en-US" dirty="0" smtClean="0"/>
              <a:t>$match, $group, $project , $sort, $limit, $</a:t>
            </a:r>
            <a:r>
              <a:rPr lang="en-US" dirty="0" err="1" smtClean="0"/>
              <a:t>lookup,$</a:t>
            </a:r>
            <a:r>
              <a:rPr lang="en-US" dirty="0" err="1" smtClean="0"/>
              <a:t>facet</a:t>
            </a:r>
            <a:r>
              <a:rPr lang="en-US" dirty="0" smtClean="0"/>
              <a:t>, $switch 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Speeds up read operations</a:t>
            </a:r>
          </a:p>
          <a:p>
            <a:pPr lvl="1"/>
            <a:r>
              <a:rPr lang="en-US" b="1" dirty="0" smtClean="0"/>
              <a:t>Types:</a:t>
            </a:r>
            <a:r>
              <a:rPr lang="en-US" dirty="0" smtClean="0"/>
              <a:t> Single field, compound, text, hashed, geo</a:t>
            </a:r>
          </a:p>
          <a:p>
            <a:pPr lvl="1"/>
            <a:r>
              <a:rPr lang="en-US" dirty="0" smtClean="0"/>
              <a:t>Use .explain() to analyze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92162"/>
          </a:xfrm>
        </p:spPr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381000" y="1391996"/>
          <a:ext cx="8305800" cy="508500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152900"/>
                <a:gridCol w="4152900"/>
              </a:tblGrid>
              <a:tr h="155576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Security:</a:t>
                      </a:r>
                    </a:p>
                    <a:p>
                      <a:pPr lvl="1"/>
                      <a:r>
                        <a:rPr lang="en-US" b="1" dirty="0" smtClean="0"/>
                        <a:t>Authentication</a:t>
                      </a:r>
                      <a:r>
                        <a:rPr lang="en-US" dirty="0" smtClean="0"/>
                        <a:t> – users, roles</a:t>
                      </a:r>
                    </a:p>
                    <a:p>
                      <a:pPr lvl="1"/>
                      <a:r>
                        <a:rPr lang="en-US" b="1" dirty="0" smtClean="0"/>
                        <a:t>Authorization</a:t>
                      </a:r>
                      <a:r>
                        <a:rPr lang="en-US" dirty="0" smtClean="0"/>
                        <a:t> – role-based access</a:t>
                      </a:r>
                    </a:p>
                    <a:p>
                      <a:pPr lvl="1"/>
                      <a:r>
                        <a:rPr lang="en-US" b="1" dirty="0" smtClean="0"/>
                        <a:t>Network</a:t>
                      </a:r>
                      <a:r>
                        <a:rPr lang="en-US" dirty="0" smtClean="0"/>
                        <a:t> – firewall,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Backup:</a:t>
                      </a:r>
                    </a:p>
                    <a:p>
                      <a:pPr lvl="1"/>
                      <a:r>
                        <a:rPr lang="en-US" b="1" dirty="0" err="1" smtClean="0"/>
                        <a:t>mongodump</a:t>
                      </a:r>
                      <a:r>
                        <a:rPr lang="en-US" b="1" dirty="0" smtClean="0"/>
                        <a:t>/</a:t>
                      </a:r>
                      <a:r>
                        <a:rPr lang="en-US" b="1" dirty="0" err="1" smtClean="0"/>
                        <a:t>mongorestore</a:t>
                      </a:r>
                      <a:endParaRPr lang="en-US" dirty="0" smtClean="0"/>
                    </a:p>
                    <a:p>
                      <a:pPr lvl="1"/>
                      <a:r>
                        <a:rPr lang="en-US" b="1" dirty="0" smtClean="0"/>
                        <a:t>Atlas Backup</a:t>
                      </a:r>
                      <a:endParaRPr lang="en-US" dirty="0" smtClean="0"/>
                    </a:p>
                    <a:p>
                      <a:pPr lvl="1"/>
                      <a:r>
                        <a:rPr lang="en-US" b="1" dirty="0" smtClean="0"/>
                        <a:t>File system snapshots</a:t>
                      </a:r>
                      <a:endParaRPr lang="en-US" dirty="0" smtClean="0"/>
                    </a:p>
                  </a:txBody>
                  <a:tcPr/>
                </a:tc>
              </a:tr>
              <a:tr h="186691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Replication</a:t>
                      </a:r>
                    </a:p>
                    <a:p>
                      <a:pPr lvl="1"/>
                      <a:r>
                        <a:rPr lang="en-US" b="1" dirty="0" smtClean="0"/>
                        <a:t>Replica Set</a:t>
                      </a:r>
                      <a:r>
                        <a:rPr lang="en-US" dirty="0" smtClean="0"/>
                        <a:t> = Primary + </a:t>
                      </a:r>
                      <a:r>
                        <a:rPr lang="en-US" dirty="0" err="1" smtClean="0"/>
                        <a:t>Secondaries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High availability and failover</a:t>
                      </a:r>
                    </a:p>
                    <a:p>
                      <a:pPr lvl="1"/>
                      <a:r>
                        <a:rPr lang="en-US" dirty="0" smtClean="0"/>
                        <a:t>Read from secondary (read preference)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Sharding</a:t>
                      </a:r>
                      <a:endParaRPr lang="en-US" b="1" dirty="0" smtClean="0"/>
                    </a:p>
                    <a:p>
                      <a:pPr lvl="1"/>
                      <a:r>
                        <a:rPr lang="en-US" b="1" dirty="0" smtClean="0"/>
                        <a:t>Horizontal scaling</a:t>
                      </a:r>
                      <a:r>
                        <a:rPr lang="en-US" dirty="0" smtClean="0"/>
                        <a:t> for big data</a:t>
                      </a:r>
                    </a:p>
                    <a:p>
                      <a:pPr lvl="1"/>
                      <a:r>
                        <a:rPr lang="en-US" dirty="0" smtClean="0"/>
                        <a:t>Data distributed across shards</a:t>
                      </a:r>
                    </a:p>
                    <a:p>
                      <a:pPr lvl="1"/>
                      <a:r>
                        <a:rPr lang="en-US" dirty="0" smtClean="0"/>
                        <a:t>Requires </a:t>
                      </a:r>
                      <a:r>
                        <a:rPr lang="en-US" b="1" dirty="0" smtClean="0"/>
                        <a:t>shard key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166232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Performance Tuning</a:t>
                      </a:r>
                    </a:p>
                    <a:p>
                      <a:pPr lvl="1"/>
                      <a:r>
                        <a:rPr lang="en-US" b="1" dirty="0" smtClean="0"/>
                        <a:t>Slow Query Analysis</a:t>
                      </a:r>
                      <a:r>
                        <a:rPr lang="en-US" dirty="0" smtClean="0"/>
                        <a:t> – use explain()</a:t>
                      </a:r>
                    </a:p>
                    <a:p>
                      <a:pPr lvl="1"/>
                      <a:r>
                        <a:rPr lang="en-US" b="1" dirty="0" smtClean="0"/>
                        <a:t>Optimize Aggregations</a:t>
                      </a:r>
                      <a:r>
                        <a:rPr lang="en-US" dirty="0" smtClean="0"/>
                        <a:t> – limit data early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Performance Tuning</a:t>
                      </a:r>
                    </a:p>
                    <a:p>
                      <a:pPr lvl="1"/>
                      <a:r>
                        <a:rPr lang="en-US" b="1" dirty="0" smtClean="0"/>
                        <a:t>Use Indexes Wisely</a:t>
                      </a:r>
                      <a:endParaRPr lang="en-US" dirty="0" smtClean="0"/>
                    </a:p>
                    <a:p>
                      <a:pPr lvl="1"/>
                      <a:r>
                        <a:rPr lang="en-US" b="1" dirty="0" smtClean="0"/>
                        <a:t>Avoid Unbounded $group, $lookup</a:t>
                      </a:r>
                      <a:endParaRPr lang="en-US" dirty="0" smtClean="0"/>
                    </a:p>
                    <a:p>
                      <a:pPr lvl="1"/>
                      <a:r>
                        <a:rPr lang="en-US" dirty="0" smtClean="0"/>
                        <a:t>Monitor with Atlas Profiler or </a:t>
                      </a:r>
                      <a:r>
                        <a:rPr lang="en-US" dirty="0" err="1" smtClean="0"/>
                        <a:t>mongostat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1416</TotalTime>
  <Words>635</Words>
  <Application>Microsoft Office PowerPoint</Application>
  <PresentationFormat>On-screen Show (4:3)</PresentationFormat>
  <Paragraphs>143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Training Presentation</vt:lpstr>
      <vt:lpstr>Contents</vt:lpstr>
      <vt:lpstr>java</vt:lpstr>
      <vt:lpstr>Revv</vt:lpstr>
      <vt:lpstr>JavaScript</vt:lpstr>
      <vt:lpstr>Typescript</vt:lpstr>
      <vt:lpstr>Bootstrap</vt:lpstr>
      <vt:lpstr>Mongodb</vt:lpstr>
      <vt:lpstr>Mongodb</vt:lpstr>
      <vt:lpstr>Vue js</vt:lpstr>
      <vt:lpstr>Vue js</vt:lpstr>
      <vt:lpstr>Asp.net core</vt:lpstr>
      <vt:lpstr>Asp.net core</vt:lpstr>
      <vt:lpstr>Slide 14</vt:lpstr>
      <vt:lpstr>Software testing</vt:lpstr>
      <vt:lpstr>Revv domain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Rosemary</dc:creator>
  <cp:lastModifiedBy>Rosemary</cp:lastModifiedBy>
  <cp:revision>171</cp:revision>
  <dcterms:created xsi:type="dcterms:W3CDTF">2006-08-16T00:00:00Z</dcterms:created>
  <dcterms:modified xsi:type="dcterms:W3CDTF">2025-07-24T06:03:02Z</dcterms:modified>
</cp:coreProperties>
</file>