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9" r:id="rId3"/>
    <p:sldId id="262" r:id="rId4"/>
    <p:sldId id="277" r:id="rId5"/>
    <p:sldId id="278" r:id="rId6"/>
    <p:sldId id="279" r:id="rId7"/>
    <p:sldId id="267" r:id="rId8"/>
    <p:sldId id="280" r:id="rId9"/>
    <p:sldId id="268" r:id="rId10"/>
    <p:sldId id="274" r:id="rId11"/>
    <p:sldId id="269" r:id="rId12"/>
    <p:sldId id="275" r:id="rId13"/>
    <p:sldId id="276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4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6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6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Presented by,</a:t>
            </a:r>
            <a:br>
              <a:rPr lang="en-US" dirty="0" smtClean="0"/>
            </a:br>
            <a:r>
              <a:rPr lang="en-US" dirty="0" smtClean="0"/>
              <a:t>Rose Mary Thomas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Training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Event Handling</a:t>
            </a:r>
          </a:p>
          <a:p>
            <a:pPr lvl="1"/>
            <a:r>
              <a:rPr lang="en-US" dirty="0" smtClean="0"/>
              <a:t>Use v-on </a:t>
            </a:r>
            <a:r>
              <a:rPr lang="en-US" dirty="0" smtClean="0"/>
              <a:t>or </a:t>
            </a:r>
            <a:r>
              <a:rPr lang="en-US" dirty="0" smtClean="0"/>
              <a:t>@ to listen to DOM events</a:t>
            </a:r>
          </a:p>
          <a:p>
            <a:r>
              <a:rPr lang="en-US" b="1" dirty="0" smtClean="0"/>
              <a:t>Props &amp; Events</a:t>
            </a:r>
          </a:p>
          <a:p>
            <a:pPr lvl="1"/>
            <a:r>
              <a:rPr lang="en-US" b="1" dirty="0" smtClean="0"/>
              <a:t>Props (from parent to child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Events (child to parent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Slots</a:t>
            </a:r>
          </a:p>
          <a:p>
            <a:pPr lvl="1"/>
            <a:r>
              <a:rPr lang="en-US" dirty="0" smtClean="0"/>
              <a:t>Allow content projection into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Computed </a:t>
            </a:r>
            <a:r>
              <a:rPr lang="en-US" dirty="0" smtClean="0"/>
              <a:t>&amp; </a:t>
            </a:r>
            <a:r>
              <a:rPr lang="en-US" dirty="0" smtClean="0"/>
              <a:t>Watchers</a:t>
            </a:r>
          </a:p>
          <a:p>
            <a:r>
              <a:rPr lang="en-US" dirty="0" smtClean="0"/>
              <a:t>Lifecycle </a:t>
            </a:r>
            <a:r>
              <a:rPr lang="en-US" dirty="0" smtClean="0"/>
              <a:t>Hooks</a:t>
            </a:r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smtClean="0"/>
              <a:t>Router</a:t>
            </a:r>
          </a:p>
          <a:p>
            <a:r>
              <a:rPr lang="en-US" dirty="0" err="1" smtClean="0"/>
              <a:t>VeeValidate</a:t>
            </a:r>
            <a:r>
              <a:rPr lang="en-US" dirty="0" smtClean="0"/>
              <a:t> (Form Validation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Testing </a:t>
            </a:r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open-source runtime from Microsoft</a:t>
            </a:r>
          </a:p>
          <a:p>
            <a:r>
              <a:rPr lang="en-US" dirty="0" smtClean="0"/>
              <a:t>Supports Web, Desktop, Cloud, Mobile,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Fast performance and modular</a:t>
            </a:r>
          </a:p>
          <a:p>
            <a:r>
              <a:rPr lang="en-US" b="1" dirty="0" smtClean="0"/>
              <a:t>Dependency Injection in ASP.NET Core</a:t>
            </a:r>
          </a:p>
          <a:p>
            <a:pPr lvl="1"/>
            <a:r>
              <a:rPr lang="en-US" dirty="0" smtClean="0"/>
              <a:t>DI is </a:t>
            </a:r>
            <a:r>
              <a:rPr lang="en-US" b="1" dirty="0" smtClean="0"/>
              <a:t>built-in</a:t>
            </a:r>
            <a:r>
              <a:rPr lang="en-US" dirty="0" smtClean="0"/>
              <a:t> to ASP.NET Core</a:t>
            </a:r>
          </a:p>
          <a:p>
            <a:r>
              <a:rPr lang="en-US" b="1" dirty="0" smtClean="0"/>
              <a:t>Built-in </a:t>
            </a:r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pPr lvl="1"/>
            <a:r>
              <a:rPr lang="en-US" dirty="0" smtClean="0"/>
              <a:t>Register lifetimes: </a:t>
            </a:r>
            <a:r>
              <a:rPr lang="en-US" dirty="0" err="1" smtClean="0"/>
              <a:t>AddSingleton</a:t>
            </a:r>
            <a:r>
              <a:rPr lang="en-US" dirty="0" smtClean="0"/>
              <a:t>, </a:t>
            </a:r>
            <a:r>
              <a:rPr lang="en-US" dirty="0" err="1" smtClean="0"/>
              <a:t>AddScoped</a:t>
            </a:r>
            <a:r>
              <a:rPr lang="en-US" dirty="0" smtClean="0"/>
              <a:t>, </a:t>
            </a:r>
            <a:r>
              <a:rPr lang="en-US" dirty="0" err="1" smtClean="0"/>
              <a:t>AddTransient</a:t>
            </a:r>
            <a:endParaRPr lang="en-US" dirty="0" smtClean="0"/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config</a:t>
            </a:r>
            <a:r>
              <a:rPr lang="en-US" dirty="0" smtClean="0"/>
              <a:t> needed</a:t>
            </a:r>
          </a:p>
          <a:p>
            <a:pPr lvl="1"/>
            <a:r>
              <a:rPr lang="en-US" dirty="0" smtClean="0"/>
              <a:t>Supports custom containers like </a:t>
            </a:r>
            <a:r>
              <a:rPr lang="en-US" dirty="0" err="1" smtClean="0"/>
              <a:t>Autofac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Middleware</a:t>
            </a:r>
          </a:p>
          <a:p>
            <a:pPr lvl="1"/>
            <a:r>
              <a:rPr lang="en-US" dirty="0" smtClean="0"/>
              <a:t>Middleware = request pipeline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app.UseMiddleware</a:t>
            </a:r>
            <a:r>
              <a:rPr lang="en-US" dirty="0" smtClean="0"/>
              <a:t>&lt;</a:t>
            </a:r>
            <a:r>
              <a:rPr lang="en-US" dirty="0" err="1" smtClean="0"/>
              <a:t>MyMiddleware</a:t>
            </a:r>
            <a:r>
              <a:rPr lang="en-US" dirty="0" smtClean="0"/>
              <a:t>&gt;();</a:t>
            </a:r>
            <a:endParaRPr lang="en-US" dirty="0" smtClean="0"/>
          </a:p>
          <a:p>
            <a:r>
              <a:rPr lang="en-US" b="1" dirty="0" smtClean="0"/>
              <a:t>Serving Static Files</a:t>
            </a:r>
          </a:p>
          <a:p>
            <a:pPr lvl="1"/>
            <a:r>
              <a:rPr lang="en-US" dirty="0" smtClean="0"/>
              <a:t>Serve from </a:t>
            </a:r>
            <a:r>
              <a:rPr lang="en-US" dirty="0" err="1" smtClean="0"/>
              <a:t>wwwroot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Exception Handling in ASP.NET Core</a:t>
            </a:r>
          </a:p>
          <a:p>
            <a:r>
              <a:rPr lang="en-US" b="1" dirty="0" smtClean="0"/>
              <a:t>Logging in .NET Core</a:t>
            </a:r>
          </a:p>
          <a:p>
            <a:pPr lvl="1"/>
            <a:r>
              <a:rPr lang="en-US" dirty="0" smtClean="0"/>
              <a:t>Built-in logging providers: Console, Debug, </a:t>
            </a:r>
            <a:r>
              <a:rPr lang="en-US" dirty="0" err="1" smtClean="0"/>
              <a:t>EventLog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Loosely Coupled with </a:t>
            </a:r>
            <a:r>
              <a:rPr lang="en-US" b="1" dirty="0" err="1" smtClean="0"/>
              <a:t>MediatR</a:t>
            </a:r>
            <a:r>
              <a:rPr lang="en-US" b="1" dirty="0" smtClean="0"/>
              <a:t> (CQRS)</a:t>
            </a:r>
          </a:p>
          <a:p>
            <a:pPr lvl="1"/>
            <a:r>
              <a:rPr lang="en-US" b="1" dirty="0" smtClean="0"/>
              <a:t>CQRS</a:t>
            </a:r>
            <a:r>
              <a:rPr lang="en-US" dirty="0" smtClean="0"/>
              <a:t>: Command-Query Responsibility Segregation</a:t>
            </a:r>
          </a:p>
          <a:p>
            <a:pPr lvl="1"/>
            <a:r>
              <a:rPr lang="en-US" b="1" dirty="0" err="1" smtClean="0"/>
              <a:t>MediatR</a:t>
            </a:r>
            <a:r>
              <a:rPr lang="en-US" dirty="0" smtClean="0"/>
              <a:t> for in-process messaging:</a:t>
            </a:r>
          </a:p>
          <a:p>
            <a:r>
              <a:rPr lang="en-US" b="1" dirty="0" smtClean="0"/>
              <a:t>Onion Architecture</a:t>
            </a:r>
          </a:p>
          <a:p>
            <a:pPr lvl="1"/>
            <a:r>
              <a:rPr lang="en-US" b="1" dirty="0" smtClean="0"/>
              <a:t>Layers</a:t>
            </a:r>
            <a:r>
              <a:rPr lang="en-US" dirty="0" smtClean="0"/>
              <a:t>: Core, Application, Infrastructure, UI</a:t>
            </a:r>
          </a:p>
          <a:p>
            <a:pPr lvl="1"/>
            <a:r>
              <a:rPr lang="en-US" b="1" dirty="0" smtClean="0"/>
              <a:t>Dependency Rule</a:t>
            </a:r>
            <a:r>
              <a:rPr lang="en-US" dirty="0" smtClean="0"/>
              <a:t>: Inner layers know nothing about outer </a:t>
            </a:r>
            <a:r>
              <a:rPr lang="en-US" dirty="0" smtClean="0"/>
              <a:t>ones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Scenarios </a:t>
            </a:r>
            <a:r>
              <a:rPr lang="en-US" dirty="0" smtClean="0"/>
              <a:t>Test </a:t>
            </a:r>
            <a:r>
              <a:rPr lang="en-US" dirty="0" smtClean="0"/>
              <a:t>Cases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Typescript and Bootstrap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Asp.net core</a:t>
            </a:r>
          </a:p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Revv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304800" y="1219199"/>
            <a:ext cx="8689854" cy="4646101"/>
            <a:chOff x="648722" y="1017469"/>
            <a:chExt cx="10840060" cy="4750153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28941" y="1173283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454764" y="1484909"/>
              <a:ext cx="1475759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5202" y="2419787"/>
              <a:ext cx="1475759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595422" y="3432572"/>
              <a:ext cx="1475759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405312" y="4367450"/>
              <a:ext cx="1475759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644873" y="5302329"/>
              <a:ext cx="1475759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3975641" y="1173283"/>
              <a:ext cx="1235713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Times New Roman" pitchFamily="18" charset="0"/>
                  <a:cs typeface="Times New Roman" pitchFamily="18" charset="0"/>
                </a:rPr>
                <a:t>HTML</a:t>
              </a:r>
              <a:endParaRPr lang="ko-KR" alt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4736079" y="2186067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400" b="1" dirty="0" smtClean="0"/>
                <a:t>CSS</a:t>
              </a:r>
              <a:endParaRPr lang="ko-KR" altLang="en-US" sz="1400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116299" y="3198852"/>
              <a:ext cx="1615932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b="1" dirty="0" smtClean="0"/>
                <a:t>JavaScri</a:t>
              </a:r>
              <a:r>
                <a:rPr lang="en-US" sz="1600" b="1" dirty="0" smtClean="0"/>
                <a:t>pt</a:t>
              </a:r>
              <a:endParaRPr lang="ko-KR" altLang="en-US" sz="1600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4926189" y="4211638"/>
              <a:ext cx="1235713" cy="389533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165751" y="5068610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5686628" y="101746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200" dirty="0" smtClean="0"/>
                <a:t>Structure of the webpage (headings, paragraphs, links, etc.)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542121" y="2030255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200" dirty="0" smtClean="0"/>
                <a:t>Styling the HTML (colors, layout, fonts)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12450" y="3043040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Interactivity and dynamic </a:t>
              </a:r>
              <a:r>
                <a:rPr lang="en-US" sz="1400" dirty="0" smtClean="0"/>
                <a:t>behavior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Scripting </a:t>
              </a:r>
              <a:r>
                <a:rPr lang="en-US" sz="1400" dirty="0" smtClean="0"/>
                <a:t>language of the </a:t>
              </a:r>
              <a:r>
                <a:rPr lang="en-US" sz="1400" dirty="0" smtClean="0"/>
                <a:t>web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Runs </a:t>
              </a:r>
              <a:r>
                <a:rPr lang="en-US" sz="1400" dirty="0" smtClean="0"/>
                <a:t>on the browser (</a:t>
              </a:r>
              <a:r>
                <a:rPr lang="en-US" sz="1400" dirty="0" smtClean="0"/>
                <a:t>client-side)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Handles </a:t>
              </a:r>
              <a:r>
                <a:rPr lang="en-US" sz="1400" dirty="0" smtClean="0"/>
                <a:t>logic, interactivity, DOM, API calls</a:t>
              </a:r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637176" y="397791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200" dirty="0" smtClean="0"/>
                <a:t>JavaScript Functions &amp; Scope</a:t>
              </a:r>
            </a:p>
            <a:p>
              <a:r>
                <a:rPr lang="en-US" sz="1200" dirty="0" smtClean="0"/>
                <a:t>Objects &amp; Arrays</a:t>
              </a:r>
            </a:p>
            <a:p>
              <a:r>
                <a:rPr lang="en-US" sz="1200" dirty="0" smtClean="0"/>
                <a:t>ES6+ Features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5781683" y="4912797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0" lvl="2"/>
              <a:endParaRPr lang="en-US" sz="1600" dirty="0" smtClean="0"/>
            </a:p>
            <a:p>
              <a:pPr marL="0" lvl="2"/>
              <a:endParaRPr lang="en-US" sz="1600" dirty="0" smtClean="0"/>
            </a:p>
            <a:p>
              <a:pPr marL="0" lvl="2">
                <a:buFont typeface="Arial" pitchFamily="34" charset="0"/>
                <a:buChar char="•"/>
              </a:pPr>
              <a:r>
                <a:rPr lang="en-US" sz="1600" dirty="0" smtClean="0"/>
                <a:t>let</a:t>
              </a:r>
              <a:r>
                <a:rPr lang="en-US" sz="1600" dirty="0" smtClean="0"/>
                <a:t>, </a:t>
              </a:r>
              <a:r>
                <a:rPr lang="en-US" sz="1600" dirty="0" smtClean="0"/>
                <a:t>const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Arrow functions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Template </a:t>
              </a:r>
              <a:r>
                <a:rPr lang="en-US" sz="1600" dirty="0" smtClean="0"/>
                <a:t>literals</a:t>
              </a:r>
            </a:p>
            <a:p>
              <a:pPr marL="0" lvl="2"/>
              <a:endParaRPr lang="en-US" dirty="0" smtClean="0"/>
            </a:p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9800" y="50292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Destructuring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Spread/rest operators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Modules (import/export)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1" y="1355041"/>
            <a:ext cx="8763000" cy="4674392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Superset of JavaScript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Adds static typing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Helps catch errors early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b="1" dirty="0" smtClean="0"/>
                <a:t>Interfaces, Generics, </a:t>
              </a:r>
              <a:r>
                <a:rPr lang="en-US" b="1" dirty="0" err="1" smtClean="0"/>
                <a:t>Enums</a:t>
              </a:r>
              <a:endParaRPr lang="en-US" b="1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2000" b="1" dirty="0" err="1" smtClean="0"/>
                <a:t>TypeScript</a:t>
              </a:r>
              <a:r>
                <a:rPr lang="en-US" sz="2000" b="1" dirty="0" smtClean="0"/>
                <a:t> &amp; JavaScript Interoperability</a:t>
              </a: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b="1" dirty="0" smtClean="0"/>
                <a:t>Working with Modules &amp; Namespaces</a:t>
              </a:r>
            </a:p>
          </p:txBody>
        </p:sp>
      </p:grpSp>
      <p:sp>
        <p:nvSpPr>
          <p:cNvPr id="27" name="사각형: 둥근 모서리 40">
            <a:extLst>
              <a:ext uri="{FF2B5EF4-FFF2-40B4-BE49-F238E27FC236}">
                <a16:creationId xmlns:a16="http://schemas.microsoft.com/office/drawing/2014/main" xmlns="" id="{432754DF-D015-4B2B-9BBD-0BFA0829D8B2}"/>
              </a:ext>
            </a:extLst>
          </p:cNvPr>
          <p:cNvSpPr/>
          <p:nvPr/>
        </p:nvSpPr>
        <p:spPr>
          <a:xfrm>
            <a:off x="5334000" y="4267200"/>
            <a:ext cx="3326809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pPr marL="0" lvl="2">
              <a:buFont typeface="Arial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 smtClean="0"/>
              <a:t> </a:t>
            </a:r>
            <a:r>
              <a:rPr lang="en-US" sz="1600" dirty="0" smtClean="0"/>
              <a:t>compiles to </a:t>
            </a:r>
            <a:r>
              <a:rPr lang="en-US" sz="16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use .</a:t>
            </a:r>
            <a:r>
              <a:rPr lang="en-US" sz="1600" dirty="0" err="1" smtClean="0"/>
              <a:t>js</a:t>
            </a:r>
            <a:r>
              <a:rPr lang="en-US" sz="1600" dirty="0" smtClean="0"/>
              <a:t> libraries inside .</a:t>
            </a:r>
            <a:r>
              <a:rPr lang="en-US" sz="1600" dirty="0" err="1" smtClean="0"/>
              <a:t>ts</a:t>
            </a:r>
            <a:r>
              <a:rPr lang="en-US" sz="1600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teams gradually </a:t>
            </a:r>
            <a:r>
              <a:rPr lang="en-US" sz="1600" dirty="0" smtClean="0"/>
              <a:t>migrate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0" y="1447800"/>
            <a:ext cx="8763000" cy="4724400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Popular CSS framework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Helps build responsive websites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Pre-built </a:t>
              </a:r>
              <a:r>
                <a:rPr lang="en-US" sz="1600" dirty="0" smtClean="0"/>
                <a:t>components and utility classes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Responsive grid </a:t>
              </a:r>
              <a:r>
                <a:rPr lang="en-US" sz="1600" dirty="0" smtClean="0"/>
                <a:t>system</a:t>
              </a:r>
              <a:endParaRPr lang="en-US" sz="1600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UI components: </a:t>
              </a:r>
              <a:r>
                <a:rPr lang="en-US" sz="1400" dirty="0" err="1" smtClean="0"/>
                <a:t>Navbars</a:t>
              </a:r>
              <a:r>
                <a:rPr lang="en-US" sz="1400" dirty="0" smtClean="0"/>
                <a:t>, Cards, Buttons, Alerts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Utility classes: Margin, Padding, Display, etc.</a:t>
              </a:r>
              <a:endParaRPr lang="en-US" sz="1400" dirty="0" smtClean="0"/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844119" y="400251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>
                <a:buNone/>
              </a:pPr>
              <a:r>
                <a:rPr lang="en-US" sz="1600" b="1" dirty="0" smtClean="0"/>
                <a:t>Limitations of Bootstrap</a:t>
              </a:r>
            </a:p>
            <a:p>
              <a:pPr>
                <a:buNone/>
              </a:pPr>
              <a:r>
                <a:rPr lang="en-US" sz="1600" dirty="0" smtClean="0"/>
                <a:t>Overuse leads to similar-looking websites</a:t>
              </a:r>
              <a:endParaRPr lang="en-US" sz="1600" b="1" dirty="0" smtClean="0"/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May override custom designs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Requires some learning for grid/layout system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Querying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b="1" dirty="0" smtClean="0"/>
              <a:t>Common Operations:</a:t>
            </a:r>
            <a:endParaRPr lang="en-US" dirty="0" smtClean="0"/>
          </a:p>
          <a:p>
            <a:pPr lvl="2"/>
            <a:r>
              <a:rPr lang="en-US" b="1" dirty="0" smtClean="0"/>
              <a:t>Filtering:</a:t>
            </a:r>
            <a:r>
              <a:rPr lang="en-US" dirty="0" smtClean="0"/>
              <a:t> { field: value },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lt</a:t>
            </a:r>
            <a:r>
              <a:rPr lang="en-US" dirty="0" smtClean="0"/>
              <a:t>, $in, $and, $or</a:t>
            </a:r>
          </a:p>
          <a:p>
            <a:pPr lvl="2"/>
            <a:r>
              <a:rPr lang="en-US" b="1" dirty="0" smtClean="0"/>
              <a:t>Projection:</a:t>
            </a:r>
            <a:r>
              <a:rPr lang="en-US" dirty="0" smtClean="0"/>
              <a:t> Select specific fields to return</a:t>
            </a:r>
          </a:p>
          <a:p>
            <a:pPr lvl="2"/>
            <a:r>
              <a:rPr lang="en-US" b="1" dirty="0" smtClean="0"/>
              <a:t>Sorting:</a:t>
            </a:r>
            <a:r>
              <a:rPr lang="en-US" dirty="0" smtClean="0"/>
              <a:t> .sort({ field: 1/-1 </a:t>
            </a:r>
            <a:r>
              <a:rPr lang="en-US" dirty="0" smtClean="0"/>
              <a:t>})</a:t>
            </a:r>
            <a:endParaRPr lang="en-US" dirty="0" smtClean="0"/>
          </a:p>
          <a:p>
            <a:r>
              <a:rPr lang="en-US" dirty="0" smtClean="0"/>
              <a:t>Aggregation </a:t>
            </a:r>
            <a:r>
              <a:rPr lang="en-US" dirty="0" smtClean="0"/>
              <a:t>Pipeline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powerful data processing framework</a:t>
            </a:r>
            <a:endParaRPr lang="en-US" dirty="0" smtClean="0"/>
          </a:p>
          <a:p>
            <a:pPr lvl="1"/>
            <a:r>
              <a:rPr lang="en-US" dirty="0" smtClean="0"/>
              <a:t>Chain of stages that transform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 smtClean="0"/>
              <a:t>Stages</a:t>
            </a:r>
          </a:p>
          <a:p>
            <a:pPr lvl="2"/>
            <a:r>
              <a:rPr lang="en-US" dirty="0" smtClean="0"/>
              <a:t>$match, $group, $project , $sort, $limit, $</a:t>
            </a:r>
            <a:r>
              <a:rPr lang="en-US" dirty="0" err="1" smtClean="0"/>
              <a:t>lookup,$</a:t>
            </a:r>
            <a:r>
              <a:rPr lang="en-US" dirty="0" err="1" smtClean="0"/>
              <a:t>facet</a:t>
            </a:r>
            <a:r>
              <a:rPr lang="en-US" dirty="0" smtClean="0"/>
              <a:t>, $switch 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Speeds up read operations</a:t>
            </a:r>
          </a:p>
          <a:p>
            <a:pPr lvl="1"/>
            <a:r>
              <a:rPr lang="en-US" b="1" dirty="0" smtClean="0"/>
              <a:t>Types:</a:t>
            </a:r>
            <a:r>
              <a:rPr lang="en-US" dirty="0" smtClean="0"/>
              <a:t> Single field, compound, text, hashed, geo</a:t>
            </a:r>
          </a:p>
          <a:p>
            <a:pPr lvl="1"/>
            <a:r>
              <a:rPr lang="en-US" dirty="0" smtClean="0"/>
              <a:t>Use .explain() to analyze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651C4E-959F-F928-4A51-B1F9B865639E}"/>
              </a:ext>
            </a:extLst>
          </p:cNvPr>
          <p:cNvGrpSpPr/>
          <p:nvPr/>
        </p:nvGrpSpPr>
        <p:grpSpPr>
          <a:xfrm>
            <a:off x="152400" y="381000"/>
            <a:ext cx="8839200" cy="6232505"/>
            <a:chOff x="485756" y="1740467"/>
            <a:chExt cx="11220973" cy="4411521"/>
          </a:xfrm>
        </p:grpSpPr>
        <p:grpSp>
          <p:nvGrpSpPr>
            <p:cNvPr id="5" name="Group 3183">
              <a:extLst>
                <a:ext uri="{FF2B5EF4-FFF2-40B4-BE49-F238E27FC236}">
                  <a16:creationId xmlns:a16="http://schemas.microsoft.com/office/drawing/2014/main" xmlns="" id="{CCF7A360-2E02-448E-807C-B6A0309C65DA}"/>
                </a:ext>
              </a:extLst>
            </p:cNvPr>
            <p:cNvGrpSpPr/>
            <p:nvPr/>
          </p:nvGrpSpPr>
          <p:grpSpPr>
            <a:xfrm>
              <a:off x="485756" y="1740467"/>
              <a:ext cx="11220973" cy="4368834"/>
              <a:chOff x="485756" y="1768748"/>
              <a:chExt cx="11220973" cy="4368834"/>
            </a:xfrm>
          </p:grpSpPr>
          <p:sp>
            <p:nvSpPr>
              <p:cNvPr id="12" name="Freeform: Shape 5">
                <a:extLst>
                  <a:ext uri="{FF2B5EF4-FFF2-40B4-BE49-F238E27FC236}">
                    <a16:creationId xmlns:a16="http://schemas.microsoft.com/office/drawing/2014/main" xmlns="" id="{7D5A0F9B-1069-8F61-D692-2199652875AD}"/>
                  </a:ext>
                </a:extLst>
              </p:cNvPr>
              <p:cNvSpPr/>
              <p:nvPr/>
            </p:nvSpPr>
            <p:spPr>
              <a:xfrm>
                <a:off x="3327201" y="3353049"/>
                <a:ext cx="2602997" cy="1258077"/>
              </a:xfrm>
              <a:custGeom>
                <a:avLst/>
                <a:gdLst>
                  <a:gd name="connsiteX0" fmla="*/ 940700 w 2602997"/>
                  <a:gd name="connsiteY0" fmla="*/ 646297 h 1258077"/>
                  <a:gd name="connsiteX1" fmla="*/ 1046808 w 2602997"/>
                  <a:gd name="connsiteY1" fmla="*/ 1247054 h 1258077"/>
                  <a:gd name="connsiteX2" fmla="*/ 1061764 w 2602997"/>
                  <a:gd name="connsiteY2" fmla="*/ 1257598 h 1258077"/>
                  <a:gd name="connsiteX3" fmla="*/ 1067709 w 2602997"/>
                  <a:gd name="connsiteY3" fmla="*/ 1256439 h 1258077"/>
                  <a:gd name="connsiteX4" fmla="*/ 2592782 w 2602997"/>
                  <a:gd name="connsiteY4" fmla="*/ 643269 h 1258077"/>
                  <a:gd name="connsiteX5" fmla="*/ 2601606 w 2602997"/>
                  <a:gd name="connsiteY5" fmla="*/ 622668 h 1258077"/>
                  <a:gd name="connsiteX6" fmla="*/ 2592782 w 2602997"/>
                  <a:gd name="connsiteY6" fmla="*/ 613844 h 1258077"/>
                  <a:gd name="connsiteX7" fmla="*/ 1067784 w 2602997"/>
                  <a:gd name="connsiteY7" fmla="*/ 675 h 1258077"/>
                  <a:gd name="connsiteX8" fmla="*/ 1047145 w 2602997"/>
                  <a:gd name="connsiteY8" fmla="*/ 9450 h 1258077"/>
                  <a:gd name="connsiteX9" fmla="*/ 1046921 w 2602997"/>
                  <a:gd name="connsiteY9" fmla="*/ 10059 h 1258077"/>
                  <a:gd name="connsiteX10" fmla="*/ 940738 w 2602997"/>
                  <a:gd name="connsiteY10" fmla="*/ 610816 h 1258077"/>
                  <a:gd name="connsiteX11" fmla="*/ 940738 w 2602997"/>
                  <a:gd name="connsiteY11" fmla="*/ 610816 h 1258077"/>
                  <a:gd name="connsiteX12" fmla="*/ -254 w 2602997"/>
                  <a:gd name="connsiteY12" fmla="*/ 610816 h 1258077"/>
                  <a:gd name="connsiteX13" fmla="*/ -254 w 2602997"/>
                  <a:gd name="connsiteY13" fmla="*/ 646036 h 1258077"/>
                  <a:gd name="connsiteX14" fmla="*/ 940700 w 2602997"/>
                  <a:gd name="connsiteY14" fmla="*/ 646036 h 1258077"/>
                  <a:gd name="connsiteX15" fmla="*/ 972406 w 2602997"/>
                  <a:gd name="connsiteY15" fmla="*/ 611264 h 1258077"/>
                  <a:gd name="connsiteX16" fmla="*/ 1071298 w 2602997"/>
                  <a:gd name="connsiteY16" fmla="*/ 36605 h 1258077"/>
                  <a:gd name="connsiteX17" fmla="*/ 2544402 w 2602997"/>
                  <a:gd name="connsiteY17" fmla="*/ 628800 h 1258077"/>
                  <a:gd name="connsiteX18" fmla="*/ 1071298 w 2602997"/>
                  <a:gd name="connsiteY18" fmla="*/ 1221032 h 1258077"/>
                  <a:gd name="connsiteX19" fmla="*/ 972406 w 2602997"/>
                  <a:gd name="connsiteY19" fmla="*/ 646036 h 1258077"/>
                  <a:gd name="connsiteX20" fmla="*/ 972406 w 2602997"/>
                  <a:gd name="connsiteY20" fmla="*/ 628650 h 1258077"/>
                  <a:gd name="connsiteX21" fmla="*/ 972406 w 2602997"/>
                  <a:gd name="connsiteY21" fmla="*/ 611264 h 125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2997" h="1258077">
                    <a:moveTo>
                      <a:pt x="940700" y="646297"/>
                    </a:moveTo>
                    <a:cubicBezTo>
                      <a:pt x="942420" y="851074"/>
                      <a:pt x="978276" y="1054093"/>
                      <a:pt x="1046808" y="1247054"/>
                    </a:cubicBezTo>
                    <a:cubicBezTo>
                      <a:pt x="1049090" y="1253373"/>
                      <a:pt x="1055072" y="1257598"/>
                      <a:pt x="1061764" y="1257598"/>
                    </a:cubicBezTo>
                    <a:cubicBezTo>
                      <a:pt x="1063820" y="1257598"/>
                      <a:pt x="1065840" y="1257224"/>
                      <a:pt x="1067709" y="1256439"/>
                    </a:cubicBezTo>
                    <a:lnTo>
                      <a:pt x="2592782" y="643269"/>
                    </a:lnTo>
                    <a:cubicBezTo>
                      <a:pt x="2600895" y="640016"/>
                      <a:pt x="2604859" y="630781"/>
                      <a:pt x="2601606" y="622668"/>
                    </a:cubicBezTo>
                    <a:cubicBezTo>
                      <a:pt x="2599961" y="618630"/>
                      <a:pt x="2596783" y="615452"/>
                      <a:pt x="2592782" y="613844"/>
                    </a:cubicBezTo>
                    <a:lnTo>
                      <a:pt x="1067784" y="675"/>
                    </a:lnTo>
                    <a:cubicBezTo>
                      <a:pt x="1059670" y="-2601"/>
                      <a:pt x="1050436" y="1329"/>
                      <a:pt x="1047145" y="9450"/>
                    </a:cubicBezTo>
                    <a:cubicBezTo>
                      <a:pt x="1047070" y="9652"/>
                      <a:pt x="1046996" y="9853"/>
                      <a:pt x="1046921" y="10059"/>
                    </a:cubicBezTo>
                    <a:cubicBezTo>
                      <a:pt x="978351" y="203013"/>
                      <a:pt x="942458" y="406040"/>
                      <a:pt x="940738" y="610816"/>
                    </a:cubicBezTo>
                    <a:lnTo>
                      <a:pt x="940738" y="610816"/>
                    </a:lnTo>
                    <a:lnTo>
                      <a:pt x="-254" y="610816"/>
                    </a:lnTo>
                    <a:lnTo>
                      <a:pt x="-254" y="646036"/>
                    </a:lnTo>
                    <a:lnTo>
                      <a:pt x="940700" y="646036"/>
                    </a:lnTo>
                    <a:close/>
                    <a:moveTo>
                      <a:pt x="972406" y="611264"/>
                    </a:moveTo>
                    <a:cubicBezTo>
                      <a:pt x="974088" y="415611"/>
                      <a:pt x="1007476" y="221554"/>
                      <a:pt x="1071298" y="36605"/>
                    </a:cubicBezTo>
                    <a:lnTo>
                      <a:pt x="2544402" y="628800"/>
                    </a:lnTo>
                    <a:lnTo>
                      <a:pt x="1071298" y="1221032"/>
                    </a:lnTo>
                    <a:cubicBezTo>
                      <a:pt x="1007476" y="1035960"/>
                      <a:pt x="974051" y="841801"/>
                      <a:pt x="972406" y="646036"/>
                    </a:cubicBezTo>
                    <a:cubicBezTo>
                      <a:pt x="972406" y="640240"/>
                      <a:pt x="972406" y="634445"/>
                      <a:pt x="972406" y="628650"/>
                    </a:cubicBezTo>
                    <a:cubicBezTo>
                      <a:pt x="972406" y="622855"/>
                      <a:pt x="972368" y="617022"/>
                      <a:pt x="972406" y="61126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: Shape 6">
                <a:extLst>
                  <a:ext uri="{FF2B5EF4-FFF2-40B4-BE49-F238E27FC236}">
                    <a16:creationId xmlns:a16="http://schemas.microsoft.com/office/drawing/2014/main" xmlns="" id="{9CCDE6BB-9494-F9AA-88F0-4D2F49780905}"/>
                  </a:ext>
                </a:extLst>
              </p:cNvPr>
              <p:cNvSpPr/>
              <p:nvPr/>
            </p:nvSpPr>
            <p:spPr>
              <a:xfrm>
                <a:off x="3362869" y="2286092"/>
                <a:ext cx="2594606" cy="1562237"/>
              </a:xfrm>
              <a:custGeom>
                <a:avLst/>
                <a:gdLst>
                  <a:gd name="connsiteX0" fmla="*/ 1785791 w 2594606"/>
                  <a:gd name="connsiteY0" fmla="*/ 141072 h 1562237"/>
                  <a:gd name="connsiteX1" fmla="*/ 1764180 w 2594606"/>
                  <a:gd name="connsiteY1" fmla="*/ 135116 h 1562237"/>
                  <a:gd name="connsiteX2" fmla="*/ 1763358 w 2594606"/>
                  <a:gd name="connsiteY2" fmla="*/ 135613 h 1562237"/>
                  <a:gd name="connsiteX3" fmla="*/ 1356759 w 2594606"/>
                  <a:gd name="connsiteY3" fmla="*/ 485569 h 1562237"/>
                  <a:gd name="connsiteX4" fmla="*/ 752562 w 2594606"/>
                  <a:gd name="connsiteY4" fmla="*/ 3259 h 1562237"/>
                  <a:gd name="connsiteX5" fmla="*/ 741645 w 2594606"/>
                  <a:gd name="connsiteY5" fmla="*/ -480 h 1562237"/>
                  <a:gd name="connsiteX6" fmla="*/ -254 w 2594606"/>
                  <a:gd name="connsiteY6" fmla="*/ -480 h 1562237"/>
                  <a:gd name="connsiteX7" fmla="*/ -254 w 2594606"/>
                  <a:gd name="connsiteY7" fmla="*/ 34253 h 1562237"/>
                  <a:gd name="connsiteX8" fmla="*/ 735775 w 2594606"/>
                  <a:gd name="connsiteY8" fmla="*/ 34253 h 1562237"/>
                  <a:gd name="connsiteX9" fmla="*/ 1334213 w 2594606"/>
                  <a:gd name="connsiteY9" fmla="*/ 512077 h 1562237"/>
                  <a:gd name="connsiteX10" fmla="*/ 1318697 w 2594606"/>
                  <a:gd name="connsiteY10" fmla="*/ 530771 h 1562237"/>
                  <a:gd name="connsiteX11" fmla="*/ 1296675 w 2594606"/>
                  <a:gd name="connsiteY11" fmla="*/ 558364 h 1562237"/>
                  <a:gd name="connsiteX12" fmla="*/ 1067260 w 2594606"/>
                  <a:gd name="connsiteY12" fmla="*/ 937482 h 1562237"/>
                  <a:gd name="connsiteX13" fmla="*/ 1075299 w 2594606"/>
                  <a:gd name="connsiteY13" fmla="*/ 958465 h 1562237"/>
                  <a:gd name="connsiteX14" fmla="*/ 1075822 w 2594606"/>
                  <a:gd name="connsiteY14" fmla="*/ 958682 h 1562237"/>
                  <a:gd name="connsiteX15" fmla="*/ 2572592 w 2594606"/>
                  <a:gd name="connsiteY15" fmla="*/ 1560635 h 1562237"/>
                  <a:gd name="connsiteX16" fmla="*/ 2578500 w 2594606"/>
                  <a:gd name="connsiteY16" fmla="*/ 1561757 h 1562237"/>
                  <a:gd name="connsiteX17" fmla="*/ 2594353 w 2594606"/>
                  <a:gd name="connsiteY17" fmla="*/ 1545904 h 1562237"/>
                  <a:gd name="connsiteX18" fmla="*/ 2592221 w 2594606"/>
                  <a:gd name="connsiteY18" fmla="*/ 1537977 h 1562237"/>
                  <a:gd name="connsiteX19" fmla="*/ 1103041 w 2594606"/>
                  <a:gd name="connsiteY19" fmla="*/ 935576 h 1562237"/>
                  <a:gd name="connsiteX20" fmla="*/ 1321651 w 2594606"/>
                  <a:gd name="connsiteY20" fmla="*/ 578030 h 1562237"/>
                  <a:gd name="connsiteX21" fmla="*/ 1343299 w 2594606"/>
                  <a:gd name="connsiteY21" fmla="*/ 550924 h 1562237"/>
                  <a:gd name="connsiteX22" fmla="*/ 1766611 w 2594606"/>
                  <a:gd name="connsiteY22" fmla="*/ 171319 h 1562237"/>
                  <a:gd name="connsiteX23" fmla="*/ 2541822 w 2594606"/>
                  <a:gd name="connsiteY23" fmla="*/ 1514012 h 156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4606" h="1562237">
                    <a:moveTo>
                      <a:pt x="1785791" y="141072"/>
                    </a:moveTo>
                    <a:cubicBezTo>
                      <a:pt x="1781454" y="133460"/>
                      <a:pt x="1771808" y="130790"/>
                      <a:pt x="1764180" y="135116"/>
                    </a:cubicBezTo>
                    <a:cubicBezTo>
                      <a:pt x="1763881" y="135273"/>
                      <a:pt x="1763619" y="135438"/>
                      <a:pt x="1763358" y="135613"/>
                    </a:cubicBezTo>
                    <a:cubicBezTo>
                      <a:pt x="1611561" y="231907"/>
                      <a:pt x="1474570" y="349797"/>
                      <a:pt x="1356759" y="485569"/>
                    </a:cubicBezTo>
                    <a:lnTo>
                      <a:pt x="752562" y="3259"/>
                    </a:lnTo>
                    <a:lnTo>
                      <a:pt x="741645" y="-480"/>
                    </a:lnTo>
                    <a:lnTo>
                      <a:pt x="-254" y="-480"/>
                    </a:lnTo>
                    <a:lnTo>
                      <a:pt x="-254" y="34253"/>
                    </a:lnTo>
                    <a:lnTo>
                      <a:pt x="735775" y="34253"/>
                    </a:lnTo>
                    <a:lnTo>
                      <a:pt x="1334213" y="512077"/>
                    </a:lnTo>
                    <a:cubicBezTo>
                      <a:pt x="1329054" y="518284"/>
                      <a:pt x="1323819" y="524453"/>
                      <a:pt x="1318697" y="530771"/>
                    </a:cubicBezTo>
                    <a:cubicBezTo>
                      <a:pt x="1311219" y="539819"/>
                      <a:pt x="1303742" y="549129"/>
                      <a:pt x="1296675" y="558364"/>
                    </a:cubicBezTo>
                    <a:cubicBezTo>
                      <a:pt x="1205261" y="675076"/>
                      <a:pt x="1128241" y="802361"/>
                      <a:pt x="1067260" y="937482"/>
                    </a:cubicBezTo>
                    <a:cubicBezTo>
                      <a:pt x="1063671" y="945498"/>
                      <a:pt x="1067298" y="954894"/>
                      <a:pt x="1075299" y="958465"/>
                    </a:cubicBezTo>
                    <a:cubicBezTo>
                      <a:pt x="1075486" y="958539"/>
                      <a:pt x="1075635" y="958611"/>
                      <a:pt x="1075822" y="958682"/>
                    </a:cubicBezTo>
                    <a:lnTo>
                      <a:pt x="2572592" y="1560635"/>
                    </a:lnTo>
                    <a:cubicBezTo>
                      <a:pt x="2574462" y="1561382"/>
                      <a:pt x="2576481" y="1561757"/>
                      <a:pt x="2578500" y="1561757"/>
                    </a:cubicBezTo>
                    <a:cubicBezTo>
                      <a:pt x="2587249" y="1561757"/>
                      <a:pt x="2594353" y="1554653"/>
                      <a:pt x="2594353" y="1545904"/>
                    </a:cubicBezTo>
                    <a:cubicBezTo>
                      <a:pt x="2594353" y="1543100"/>
                      <a:pt x="2593605" y="1540370"/>
                      <a:pt x="2592221" y="1537977"/>
                    </a:cubicBezTo>
                    <a:close/>
                    <a:moveTo>
                      <a:pt x="1103041" y="935576"/>
                    </a:moveTo>
                    <a:cubicBezTo>
                      <a:pt x="1161853" y="808350"/>
                      <a:pt x="1235209" y="688371"/>
                      <a:pt x="1321651" y="578030"/>
                    </a:cubicBezTo>
                    <a:cubicBezTo>
                      <a:pt x="1328755" y="568945"/>
                      <a:pt x="1336045" y="559822"/>
                      <a:pt x="1343299" y="550924"/>
                    </a:cubicBezTo>
                    <a:cubicBezTo>
                      <a:pt x="1463652" y="402985"/>
                      <a:pt x="1606476" y="274889"/>
                      <a:pt x="1766611" y="171319"/>
                    </a:cubicBezTo>
                    <a:lnTo>
                      <a:pt x="2541822" y="15140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: Shape 7">
                <a:extLst>
                  <a:ext uri="{FF2B5EF4-FFF2-40B4-BE49-F238E27FC236}">
                    <a16:creationId xmlns:a16="http://schemas.microsoft.com/office/drawing/2014/main" xmlns="" id="{45C0053B-9A6C-7A70-B900-149F5C2C5E50}"/>
                  </a:ext>
                </a:extLst>
              </p:cNvPr>
              <p:cNvSpPr/>
              <p:nvPr/>
            </p:nvSpPr>
            <p:spPr>
              <a:xfrm>
                <a:off x="3368814" y="4116363"/>
                <a:ext cx="2588432" cy="1567960"/>
              </a:xfrm>
              <a:custGeom>
                <a:avLst/>
                <a:gdLst>
                  <a:gd name="connsiteX0" fmla="*/ 2566647 w 2588432"/>
                  <a:gd name="connsiteY0" fmla="*/ 345 h 1567960"/>
                  <a:gd name="connsiteX1" fmla="*/ 1069877 w 2588432"/>
                  <a:gd name="connsiteY1" fmla="*/ 602074 h 1567960"/>
                  <a:gd name="connsiteX2" fmla="*/ 1061091 w 2588432"/>
                  <a:gd name="connsiteY2" fmla="*/ 622638 h 1567960"/>
                  <a:gd name="connsiteX3" fmla="*/ 1061353 w 2588432"/>
                  <a:gd name="connsiteY3" fmla="*/ 623273 h 1567960"/>
                  <a:gd name="connsiteX4" fmla="*/ 1290730 w 2588432"/>
                  <a:gd name="connsiteY4" fmla="*/ 1002392 h 1567960"/>
                  <a:gd name="connsiteX5" fmla="*/ 1312752 w 2588432"/>
                  <a:gd name="connsiteY5" fmla="*/ 1029984 h 1567960"/>
                  <a:gd name="connsiteX6" fmla="*/ 1333615 w 2588432"/>
                  <a:gd name="connsiteY6" fmla="*/ 1055072 h 1567960"/>
                  <a:gd name="connsiteX7" fmla="*/ 735737 w 2588432"/>
                  <a:gd name="connsiteY7" fmla="*/ 1532447 h 1567960"/>
                  <a:gd name="connsiteX8" fmla="*/ -254 w 2588432"/>
                  <a:gd name="connsiteY8" fmla="*/ 1532447 h 1567960"/>
                  <a:gd name="connsiteX9" fmla="*/ -254 w 2588432"/>
                  <a:gd name="connsiteY9" fmla="*/ 1567480 h 1567960"/>
                  <a:gd name="connsiteX10" fmla="*/ 741831 w 2588432"/>
                  <a:gd name="connsiteY10" fmla="*/ 1567480 h 1567960"/>
                  <a:gd name="connsiteX11" fmla="*/ 752749 w 2588432"/>
                  <a:gd name="connsiteY11" fmla="*/ 1563741 h 1567960"/>
                  <a:gd name="connsiteX12" fmla="*/ 1356497 w 2588432"/>
                  <a:gd name="connsiteY12" fmla="*/ 1081693 h 1567960"/>
                  <a:gd name="connsiteX13" fmla="*/ 1757600 w 2588432"/>
                  <a:gd name="connsiteY13" fmla="*/ 1425367 h 1567960"/>
                  <a:gd name="connsiteX14" fmla="*/ 1766087 w 2588432"/>
                  <a:gd name="connsiteY14" fmla="*/ 1427797 h 1567960"/>
                  <a:gd name="connsiteX15" fmla="*/ 1769826 w 2588432"/>
                  <a:gd name="connsiteY15" fmla="*/ 1427348 h 1567960"/>
                  <a:gd name="connsiteX16" fmla="*/ 1779771 w 2588432"/>
                  <a:gd name="connsiteY16" fmla="*/ 1419871 h 1567960"/>
                  <a:gd name="connsiteX17" fmla="*/ 2586202 w 2588432"/>
                  <a:gd name="connsiteY17" fmla="*/ 23040 h 1567960"/>
                  <a:gd name="connsiteX18" fmla="*/ 2579995 w 2588432"/>
                  <a:gd name="connsiteY18" fmla="*/ 1504 h 1567960"/>
                  <a:gd name="connsiteX19" fmla="*/ 2566573 w 2588432"/>
                  <a:gd name="connsiteY19" fmla="*/ 607 h 1567960"/>
                  <a:gd name="connsiteX20" fmla="*/ 1760666 w 2588432"/>
                  <a:gd name="connsiteY20" fmla="*/ 1389474 h 1567960"/>
                  <a:gd name="connsiteX21" fmla="*/ 1337392 w 2588432"/>
                  <a:gd name="connsiteY21" fmla="*/ 1009869 h 1567960"/>
                  <a:gd name="connsiteX22" fmla="*/ 1315744 w 2588432"/>
                  <a:gd name="connsiteY22" fmla="*/ 982725 h 1567960"/>
                  <a:gd name="connsiteX23" fmla="*/ 1097134 w 2588432"/>
                  <a:gd name="connsiteY23" fmla="*/ 625180 h 1567960"/>
                  <a:gd name="connsiteX24" fmla="*/ 2535877 w 2588432"/>
                  <a:gd name="connsiteY24" fmla="*/ 46782 h 156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88432" h="1567960">
                    <a:moveTo>
                      <a:pt x="2566647" y="345"/>
                    </a:moveTo>
                    <a:lnTo>
                      <a:pt x="1069877" y="602074"/>
                    </a:lnTo>
                    <a:cubicBezTo>
                      <a:pt x="1061764" y="605327"/>
                      <a:pt x="1057838" y="614524"/>
                      <a:pt x="1061091" y="622638"/>
                    </a:cubicBezTo>
                    <a:cubicBezTo>
                      <a:pt x="1061166" y="622862"/>
                      <a:pt x="1061240" y="623049"/>
                      <a:pt x="1061353" y="623273"/>
                    </a:cubicBezTo>
                    <a:cubicBezTo>
                      <a:pt x="1122333" y="758395"/>
                      <a:pt x="1199353" y="885665"/>
                      <a:pt x="1290730" y="1002392"/>
                    </a:cubicBezTo>
                    <a:cubicBezTo>
                      <a:pt x="1297834" y="1011477"/>
                      <a:pt x="1305237" y="1020749"/>
                      <a:pt x="1312752" y="1029984"/>
                    </a:cubicBezTo>
                    <a:cubicBezTo>
                      <a:pt x="1319632" y="1038434"/>
                      <a:pt x="1326586" y="1046809"/>
                      <a:pt x="1333615" y="1055072"/>
                    </a:cubicBezTo>
                    <a:lnTo>
                      <a:pt x="735737" y="1532447"/>
                    </a:lnTo>
                    <a:lnTo>
                      <a:pt x="-254" y="1532447"/>
                    </a:lnTo>
                    <a:lnTo>
                      <a:pt x="-254" y="1567480"/>
                    </a:lnTo>
                    <a:lnTo>
                      <a:pt x="741831" y="1567480"/>
                    </a:lnTo>
                    <a:lnTo>
                      <a:pt x="752749" y="1563741"/>
                    </a:lnTo>
                    <a:lnTo>
                      <a:pt x="1356497" y="1081693"/>
                    </a:lnTo>
                    <a:cubicBezTo>
                      <a:pt x="1473074" y="1214833"/>
                      <a:pt x="1608158" y="1330587"/>
                      <a:pt x="1757600" y="1425367"/>
                    </a:cubicBezTo>
                    <a:cubicBezTo>
                      <a:pt x="1760142" y="1426937"/>
                      <a:pt x="1763096" y="1427797"/>
                      <a:pt x="1766087" y="1427797"/>
                    </a:cubicBezTo>
                    <a:cubicBezTo>
                      <a:pt x="1767358" y="1427797"/>
                      <a:pt x="1768592" y="1427647"/>
                      <a:pt x="1769826" y="1427348"/>
                    </a:cubicBezTo>
                    <a:cubicBezTo>
                      <a:pt x="1774013" y="1426301"/>
                      <a:pt x="1777603" y="1423609"/>
                      <a:pt x="1779771" y="1419871"/>
                    </a:cubicBezTo>
                    <a:lnTo>
                      <a:pt x="2586202" y="23040"/>
                    </a:lnTo>
                    <a:cubicBezTo>
                      <a:pt x="2590426" y="15375"/>
                      <a:pt x="2587660" y="5729"/>
                      <a:pt x="2579995" y="1504"/>
                    </a:cubicBezTo>
                    <a:cubicBezTo>
                      <a:pt x="2575883" y="-776"/>
                      <a:pt x="2570947" y="-1113"/>
                      <a:pt x="2566573" y="607"/>
                    </a:cubicBezTo>
                    <a:close/>
                    <a:moveTo>
                      <a:pt x="1760666" y="1389474"/>
                    </a:moveTo>
                    <a:cubicBezTo>
                      <a:pt x="1600568" y="1285908"/>
                      <a:pt x="1457745" y="1157778"/>
                      <a:pt x="1337392" y="1009869"/>
                    </a:cubicBezTo>
                    <a:cubicBezTo>
                      <a:pt x="1329914" y="1000784"/>
                      <a:pt x="1322735" y="991661"/>
                      <a:pt x="1315744" y="982725"/>
                    </a:cubicBezTo>
                    <a:cubicBezTo>
                      <a:pt x="1229339" y="872392"/>
                      <a:pt x="1155983" y="752413"/>
                      <a:pt x="1097134" y="625180"/>
                    </a:cubicBezTo>
                    <a:lnTo>
                      <a:pt x="2535877" y="4678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reeform: Shape 8">
                <a:extLst>
                  <a:ext uri="{FF2B5EF4-FFF2-40B4-BE49-F238E27FC236}">
                    <a16:creationId xmlns:a16="http://schemas.microsoft.com/office/drawing/2014/main" xmlns="" id="{87D536A0-D890-3293-FD8D-BEC06E23CD9D}"/>
                  </a:ext>
                </a:extLst>
              </p:cNvPr>
              <p:cNvSpPr/>
              <p:nvPr/>
            </p:nvSpPr>
            <p:spPr>
              <a:xfrm>
                <a:off x="6224656" y="2285755"/>
                <a:ext cx="2596996" cy="1562498"/>
              </a:xfrm>
              <a:custGeom>
                <a:avLst/>
                <a:gdLst>
                  <a:gd name="connsiteX0" fmla="*/ 15484 w 2596996"/>
                  <a:gd name="connsiteY0" fmla="*/ 1562018 h 1562498"/>
                  <a:gd name="connsiteX1" fmla="*/ 21392 w 2596996"/>
                  <a:gd name="connsiteY1" fmla="*/ 1560897 h 1562498"/>
                  <a:gd name="connsiteX2" fmla="*/ 1518162 w 2596996"/>
                  <a:gd name="connsiteY2" fmla="*/ 958943 h 1562498"/>
                  <a:gd name="connsiteX3" fmla="*/ 1526986 w 2596996"/>
                  <a:gd name="connsiteY3" fmla="*/ 938398 h 1562498"/>
                  <a:gd name="connsiteX4" fmla="*/ 1526724 w 2596996"/>
                  <a:gd name="connsiteY4" fmla="*/ 937744 h 1562498"/>
                  <a:gd name="connsiteX5" fmla="*/ 1297308 w 2596996"/>
                  <a:gd name="connsiteY5" fmla="*/ 558626 h 1562498"/>
                  <a:gd name="connsiteX6" fmla="*/ 1275287 w 2596996"/>
                  <a:gd name="connsiteY6" fmla="*/ 531033 h 1562498"/>
                  <a:gd name="connsiteX7" fmla="*/ 1260742 w 2596996"/>
                  <a:gd name="connsiteY7" fmla="*/ 513573 h 1562498"/>
                  <a:gd name="connsiteX8" fmla="*/ 1860715 w 2596996"/>
                  <a:gd name="connsiteY8" fmla="*/ 34590 h 1562498"/>
                  <a:gd name="connsiteX9" fmla="*/ 2596743 w 2596996"/>
                  <a:gd name="connsiteY9" fmla="*/ 34590 h 1562498"/>
                  <a:gd name="connsiteX10" fmla="*/ 2596743 w 2596996"/>
                  <a:gd name="connsiteY10" fmla="*/ -480 h 1562498"/>
                  <a:gd name="connsiteX11" fmla="*/ 1854620 w 2596996"/>
                  <a:gd name="connsiteY11" fmla="*/ -480 h 1562498"/>
                  <a:gd name="connsiteX12" fmla="*/ 1843740 w 2596996"/>
                  <a:gd name="connsiteY12" fmla="*/ 3259 h 1562498"/>
                  <a:gd name="connsiteX13" fmla="*/ 1238086 w 2596996"/>
                  <a:gd name="connsiteY13" fmla="*/ 486990 h 1562498"/>
                  <a:gd name="connsiteX14" fmla="*/ 830551 w 2596996"/>
                  <a:gd name="connsiteY14" fmla="*/ 135838 h 1562498"/>
                  <a:gd name="connsiteX15" fmla="*/ 818288 w 2596996"/>
                  <a:gd name="connsiteY15" fmla="*/ 133819 h 1562498"/>
                  <a:gd name="connsiteX16" fmla="*/ 808343 w 2596996"/>
                  <a:gd name="connsiteY16" fmla="*/ 141296 h 1562498"/>
                  <a:gd name="connsiteX17" fmla="*/ 1875 w 2596996"/>
                  <a:gd name="connsiteY17" fmla="*/ 1538127 h 1562498"/>
                  <a:gd name="connsiteX18" fmla="*/ 7670 w 2596996"/>
                  <a:gd name="connsiteY18" fmla="*/ 1559775 h 1562498"/>
                  <a:gd name="connsiteX19" fmla="*/ 15596 w 2596996"/>
                  <a:gd name="connsiteY19" fmla="*/ 1561906 h 1562498"/>
                  <a:gd name="connsiteX20" fmla="*/ 827486 w 2596996"/>
                  <a:gd name="connsiteY20" fmla="*/ 171656 h 1562498"/>
                  <a:gd name="connsiteX21" fmla="*/ 1250797 w 2596996"/>
                  <a:gd name="connsiteY21" fmla="*/ 551260 h 1562498"/>
                  <a:gd name="connsiteX22" fmla="*/ 1272445 w 2596996"/>
                  <a:gd name="connsiteY22" fmla="*/ 578367 h 1562498"/>
                  <a:gd name="connsiteX23" fmla="*/ 1491055 w 2596996"/>
                  <a:gd name="connsiteY23" fmla="*/ 935912 h 1562498"/>
                  <a:gd name="connsiteX24" fmla="*/ 52275 w 2596996"/>
                  <a:gd name="connsiteY24" fmla="*/ 1514348 h 15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96996" h="1562498">
                    <a:moveTo>
                      <a:pt x="15484" y="1562018"/>
                    </a:moveTo>
                    <a:cubicBezTo>
                      <a:pt x="17503" y="1562018"/>
                      <a:pt x="19522" y="1561645"/>
                      <a:pt x="21392" y="1560897"/>
                    </a:cubicBezTo>
                    <a:lnTo>
                      <a:pt x="1518162" y="958943"/>
                    </a:lnTo>
                    <a:cubicBezTo>
                      <a:pt x="1526275" y="955709"/>
                      <a:pt x="1530238" y="946512"/>
                      <a:pt x="1526986" y="938398"/>
                    </a:cubicBezTo>
                    <a:cubicBezTo>
                      <a:pt x="1526911" y="938178"/>
                      <a:pt x="1526836" y="937961"/>
                      <a:pt x="1526724" y="937744"/>
                    </a:cubicBezTo>
                    <a:cubicBezTo>
                      <a:pt x="1465743" y="802622"/>
                      <a:pt x="1388724" y="675334"/>
                      <a:pt x="1297308" y="558626"/>
                    </a:cubicBezTo>
                    <a:cubicBezTo>
                      <a:pt x="1290055" y="549353"/>
                      <a:pt x="1282615" y="539932"/>
                      <a:pt x="1275287" y="531033"/>
                    </a:cubicBezTo>
                    <a:cubicBezTo>
                      <a:pt x="1270501" y="525163"/>
                      <a:pt x="1265603" y="519368"/>
                      <a:pt x="1260742" y="513573"/>
                    </a:cubicBezTo>
                    <a:lnTo>
                      <a:pt x="1860715" y="34590"/>
                    </a:lnTo>
                    <a:lnTo>
                      <a:pt x="2596743" y="34590"/>
                    </a:lnTo>
                    <a:lnTo>
                      <a:pt x="2596743" y="-480"/>
                    </a:lnTo>
                    <a:lnTo>
                      <a:pt x="1854620" y="-480"/>
                    </a:lnTo>
                    <a:lnTo>
                      <a:pt x="1843740" y="3259"/>
                    </a:lnTo>
                    <a:lnTo>
                      <a:pt x="1238086" y="486990"/>
                    </a:lnTo>
                    <a:cubicBezTo>
                      <a:pt x="1120088" y="350713"/>
                      <a:pt x="982760" y="232412"/>
                      <a:pt x="830551" y="135838"/>
                    </a:cubicBezTo>
                    <a:cubicBezTo>
                      <a:pt x="826887" y="133531"/>
                      <a:pt x="822476" y="132802"/>
                      <a:pt x="818288" y="133819"/>
                    </a:cubicBezTo>
                    <a:cubicBezTo>
                      <a:pt x="814101" y="134843"/>
                      <a:pt x="810511" y="137546"/>
                      <a:pt x="808343" y="141296"/>
                    </a:cubicBezTo>
                    <a:lnTo>
                      <a:pt x="1875" y="1538127"/>
                    </a:lnTo>
                    <a:cubicBezTo>
                      <a:pt x="-2500" y="1545717"/>
                      <a:pt x="80" y="1555401"/>
                      <a:pt x="7670" y="1559775"/>
                    </a:cubicBezTo>
                    <a:cubicBezTo>
                      <a:pt x="10100" y="1561159"/>
                      <a:pt x="12830" y="1561906"/>
                      <a:pt x="15596" y="1561906"/>
                    </a:cubicBezTo>
                    <a:close/>
                    <a:moveTo>
                      <a:pt x="827486" y="171656"/>
                    </a:moveTo>
                    <a:cubicBezTo>
                      <a:pt x="987621" y="275226"/>
                      <a:pt x="1130444" y="403322"/>
                      <a:pt x="1250797" y="551260"/>
                    </a:cubicBezTo>
                    <a:cubicBezTo>
                      <a:pt x="1258013" y="560121"/>
                      <a:pt x="1265304" y="569244"/>
                      <a:pt x="1272445" y="578367"/>
                    </a:cubicBezTo>
                    <a:cubicBezTo>
                      <a:pt x="1358887" y="688708"/>
                      <a:pt x="1432243" y="808687"/>
                      <a:pt x="1491055" y="935912"/>
                    </a:cubicBezTo>
                    <a:lnTo>
                      <a:pt x="52275" y="15143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62D43BC3-B114-AF23-A9A6-B64C87C82ED0}"/>
                  </a:ext>
                </a:extLst>
              </p:cNvPr>
              <p:cNvSpPr/>
              <p:nvPr/>
            </p:nvSpPr>
            <p:spPr>
              <a:xfrm>
                <a:off x="6224688" y="4116103"/>
                <a:ext cx="2591020" cy="1567958"/>
              </a:xfrm>
              <a:custGeom>
                <a:avLst/>
                <a:gdLst>
                  <a:gd name="connsiteX0" fmla="*/ 1255364 w 2591020"/>
                  <a:gd name="connsiteY0" fmla="*/ 1054136 h 1567958"/>
                  <a:gd name="connsiteX1" fmla="*/ 1275218 w 2591020"/>
                  <a:gd name="connsiteY1" fmla="*/ 1030244 h 1567958"/>
                  <a:gd name="connsiteX2" fmla="*/ 1297239 w 2591020"/>
                  <a:gd name="connsiteY2" fmla="*/ 1002652 h 1567958"/>
                  <a:gd name="connsiteX3" fmla="*/ 1526617 w 2591020"/>
                  <a:gd name="connsiteY3" fmla="*/ 623533 h 1567958"/>
                  <a:gd name="connsiteX4" fmla="*/ 1518728 w 2591020"/>
                  <a:gd name="connsiteY4" fmla="*/ 602596 h 1567958"/>
                  <a:gd name="connsiteX5" fmla="*/ 1518093 w 2591020"/>
                  <a:gd name="connsiteY5" fmla="*/ 602334 h 1567958"/>
                  <a:gd name="connsiteX6" fmla="*/ 21360 w 2591020"/>
                  <a:gd name="connsiteY6" fmla="*/ 605 h 1567958"/>
                  <a:gd name="connsiteX7" fmla="*/ 834 w 2591020"/>
                  <a:gd name="connsiteY7" fmla="*/ 9616 h 1567958"/>
                  <a:gd name="connsiteX8" fmla="*/ 1731 w 2591020"/>
                  <a:gd name="connsiteY8" fmla="*/ 23038 h 1567958"/>
                  <a:gd name="connsiteX9" fmla="*/ 808199 w 2591020"/>
                  <a:gd name="connsiteY9" fmla="*/ 1419869 h 1567958"/>
                  <a:gd name="connsiteX10" fmla="*/ 818144 w 2591020"/>
                  <a:gd name="connsiteY10" fmla="*/ 1427347 h 1567958"/>
                  <a:gd name="connsiteX11" fmla="*/ 830408 w 2591020"/>
                  <a:gd name="connsiteY11" fmla="*/ 1425365 h 1567958"/>
                  <a:gd name="connsiteX12" fmla="*/ 1232558 w 2591020"/>
                  <a:gd name="connsiteY12" fmla="*/ 1080495 h 1567958"/>
                  <a:gd name="connsiteX13" fmla="*/ 1837763 w 2591020"/>
                  <a:gd name="connsiteY13" fmla="*/ 1563740 h 1567958"/>
                  <a:gd name="connsiteX14" fmla="*/ 1848643 w 2591020"/>
                  <a:gd name="connsiteY14" fmla="*/ 1567479 h 1567958"/>
                  <a:gd name="connsiteX15" fmla="*/ 2590767 w 2591020"/>
                  <a:gd name="connsiteY15" fmla="*/ 1567479 h 1567958"/>
                  <a:gd name="connsiteX16" fmla="*/ 2590767 w 2591020"/>
                  <a:gd name="connsiteY16" fmla="*/ 1532446 h 1567958"/>
                  <a:gd name="connsiteX17" fmla="*/ 1854738 w 2591020"/>
                  <a:gd name="connsiteY17" fmla="*/ 1532446 h 1567958"/>
                  <a:gd name="connsiteX18" fmla="*/ 827454 w 2591020"/>
                  <a:gd name="connsiteY18" fmla="*/ 1389734 h 1567958"/>
                  <a:gd name="connsiteX19" fmla="*/ 52243 w 2591020"/>
                  <a:gd name="connsiteY19" fmla="*/ 47042 h 1567958"/>
                  <a:gd name="connsiteX20" fmla="*/ 1490986 w 2591020"/>
                  <a:gd name="connsiteY20" fmla="*/ 625440 h 1567958"/>
                  <a:gd name="connsiteX21" fmla="*/ 1272376 w 2591020"/>
                  <a:gd name="connsiteY21" fmla="*/ 982985 h 1567958"/>
                  <a:gd name="connsiteX22" fmla="*/ 1250765 w 2591020"/>
                  <a:gd name="connsiteY22" fmla="*/ 1010092 h 1567958"/>
                  <a:gd name="connsiteX23" fmla="*/ 827454 w 2591020"/>
                  <a:gd name="connsiteY23" fmla="*/ 1389734 h 15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1020" h="1567958">
                    <a:moveTo>
                      <a:pt x="1255364" y="1054136"/>
                    </a:moveTo>
                    <a:cubicBezTo>
                      <a:pt x="1262019" y="1046209"/>
                      <a:pt x="1268675" y="1038283"/>
                      <a:pt x="1275218" y="1030244"/>
                    </a:cubicBezTo>
                    <a:cubicBezTo>
                      <a:pt x="1282695" y="1020972"/>
                      <a:pt x="1290173" y="1011550"/>
                      <a:pt x="1297239" y="1002652"/>
                    </a:cubicBezTo>
                    <a:cubicBezTo>
                      <a:pt x="1388654" y="885963"/>
                      <a:pt x="1465636" y="758655"/>
                      <a:pt x="1526617" y="623533"/>
                    </a:cubicBezTo>
                    <a:cubicBezTo>
                      <a:pt x="1530206" y="615569"/>
                      <a:pt x="1526692" y="606222"/>
                      <a:pt x="1518728" y="602596"/>
                    </a:cubicBezTo>
                    <a:cubicBezTo>
                      <a:pt x="1518504" y="602521"/>
                      <a:pt x="1518317" y="602409"/>
                      <a:pt x="1518093" y="602334"/>
                    </a:cubicBezTo>
                    <a:lnTo>
                      <a:pt x="21360" y="605"/>
                    </a:lnTo>
                    <a:cubicBezTo>
                      <a:pt x="13209" y="-2573"/>
                      <a:pt x="4012" y="1465"/>
                      <a:pt x="834" y="9616"/>
                    </a:cubicBezTo>
                    <a:cubicBezTo>
                      <a:pt x="-887" y="14028"/>
                      <a:pt x="-550" y="18926"/>
                      <a:pt x="1731" y="23038"/>
                    </a:cubicBezTo>
                    <a:lnTo>
                      <a:pt x="808199" y="1419869"/>
                    </a:lnTo>
                    <a:cubicBezTo>
                      <a:pt x="810368" y="1423608"/>
                      <a:pt x="813957" y="1426337"/>
                      <a:pt x="818144" y="1427347"/>
                    </a:cubicBezTo>
                    <a:cubicBezTo>
                      <a:pt x="822332" y="1428356"/>
                      <a:pt x="826744" y="1427646"/>
                      <a:pt x="830408" y="1425365"/>
                    </a:cubicBezTo>
                    <a:cubicBezTo>
                      <a:pt x="980297" y="1330286"/>
                      <a:pt x="1115719" y="1214121"/>
                      <a:pt x="1232558" y="1080495"/>
                    </a:cubicBezTo>
                    <a:lnTo>
                      <a:pt x="1837763" y="1563740"/>
                    </a:lnTo>
                    <a:lnTo>
                      <a:pt x="1848643" y="1567479"/>
                    </a:lnTo>
                    <a:lnTo>
                      <a:pt x="2590767" y="1567479"/>
                    </a:lnTo>
                    <a:lnTo>
                      <a:pt x="2590767" y="1532446"/>
                    </a:lnTo>
                    <a:lnTo>
                      <a:pt x="1854738" y="1532446"/>
                    </a:lnTo>
                    <a:close/>
                    <a:moveTo>
                      <a:pt x="827454" y="1389734"/>
                    </a:moveTo>
                    <a:lnTo>
                      <a:pt x="52243" y="47042"/>
                    </a:lnTo>
                    <a:lnTo>
                      <a:pt x="1490986" y="625440"/>
                    </a:lnTo>
                    <a:cubicBezTo>
                      <a:pt x="1432137" y="752635"/>
                      <a:pt x="1358781" y="872615"/>
                      <a:pt x="1272376" y="982985"/>
                    </a:cubicBezTo>
                    <a:cubicBezTo>
                      <a:pt x="1265421" y="991884"/>
                      <a:pt x="1258131" y="1001044"/>
                      <a:pt x="1250765" y="1010092"/>
                    </a:cubicBezTo>
                    <a:cubicBezTo>
                      <a:pt x="1130412" y="1158038"/>
                      <a:pt x="987589" y="1286168"/>
                      <a:pt x="827454" y="13897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0">
                <a:extLst>
                  <a:ext uri="{FF2B5EF4-FFF2-40B4-BE49-F238E27FC236}">
                    <a16:creationId xmlns:a16="http://schemas.microsoft.com/office/drawing/2014/main" xmlns="" id="{7EE999BC-9B12-C3F4-BD11-28069199CB8A}"/>
                  </a:ext>
                </a:extLst>
              </p:cNvPr>
              <p:cNvSpPr/>
              <p:nvPr/>
            </p:nvSpPr>
            <p:spPr>
              <a:xfrm>
                <a:off x="6251883" y="3353198"/>
                <a:ext cx="2605437" cy="1258078"/>
              </a:xfrm>
              <a:custGeom>
                <a:avLst/>
                <a:gdLst>
                  <a:gd name="connsiteX0" fmla="*/ 1661724 w 2605437"/>
                  <a:gd name="connsiteY0" fmla="*/ 610966 h 1258078"/>
                  <a:gd name="connsiteX1" fmla="*/ 1661724 w 2605437"/>
                  <a:gd name="connsiteY1" fmla="*/ 610779 h 1258078"/>
                  <a:gd name="connsiteX2" fmla="*/ 1555504 w 2605437"/>
                  <a:gd name="connsiteY2" fmla="*/ 10060 h 1258078"/>
                  <a:gd name="connsiteX3" fmla="*/ 1535240 w 2605437"/>
                  <a:gd name="connsiteY3" fmla="*/ 443 h 1258078"/>
                  <a:gd name="connsiteX4" fmla="*/ 1534641 w 2605437"/>
                  <a:gd name="connsiteY4" fmla="*/ 675 h 1258078"/>
                  <a:gd name="connsiteX5" fmla="*/ 9643 w 2605437"/>
                  <a:gd name="connsiteY5" fmla="*/ 613845 h 1258078"/>
                  <a:gd name="connsiteX6" fmla="*/ 931 w 2605437"/>
                  <a:gd name="connsiteY6" fmla="*/ 634558 h 1258078"/>
                  <a:gd name="connsiteX7" fmla="*/ 9643 w 2605437"/>
                  <a:gd name="connsiteY7" fmla="*/ 643270 h 1258078"/>
                  <a:gd name="connsiteX8" fmla="*/ 1534753 w 2605437"/>
                  <a:gd name="connsiteY8" fmla="*/ 1256440 h 1258078"/>
                  <a:gd name="connsiteX9" fmla="*/ 1540661 w 2605437"/>
                  <a:gd name="connsiteY9" fmla="*/ 1257598 h 1258078"/>
                  <a:gd name="connsiteX10" fmla="*/ 1555616 w 2605437"/>
                  <a:gd name="connsiteY10" fmla="*/ 1247055 h 1258078"/>
                  <a:gd name="connsiteX11" fmla="*/ 1661724 w 2605437"/>
                  <a:gd name="connsiteY11" fmla="*/ 646298 h 1258078"/>
                  <a:gd name="connsiteX12" fmla="*/ 1661724 w 2605437"/>
                  <a:gd name="connsiteY12" fmla="*/ 646298 h 1258078"/>
                  <a:gd name="connsiteX13" fmla="*/ 2605184 w 2605437"/>
                  <a:gd name="connsiteY13" fmla="*/ 646298 h 1258078"/>
                  <a:gd name="connsiteX14" fmla="*/ 2605184 w 2605437"/>
                  <a:gd name="connsiteY14" fmla="*/ 611265 h 1258078"/>
                  <a:gd name="connsiteX15" fmla="*/ 1630019 w 2605437"/>
                  <a:gd name="connsiteY15" fmla="*/ 645849 h 1258078"/>
                  <a:gd name="connsiteX16" fmla="*/ 1531202 w 2605437"/>
                  <a:gd name="connsiteY16" fmla="*/ 1220696 h 1258078"/>
                  <a:gd name="connsiteX17" fmla="*/ 58098 w 2605437"/>
                  <a:gd name="connsiteY17" fmla="*/ 628464 h 1258078"/>
                  <a:gd name="connsiteX18" fmla="*/ 1531202 w 2605437"/>
                  <a:gd name="connsiteY18" fmla="*/ 36269 h 1258078"/>
                  <a:gd name="connsiteX19" fmla="*/ 1630094 w 2605437"/>
                  <a:gd name="connsiteY19" fmla="*/ 611078 h 1258078"/>
                  <a:gd name="connsiteX20" fmla="*/ 1630094 w 2605437"/>
                  <a:gd name="connsiteY20" fmla="*/ 628464 h 1258078"/>
                  <a:gd name="connsiteX21" fmla="*/ 1630019 w 2605437"/>
                  <a:gd name="connsiteY21" fmla="*/ 645887 h 125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5437" h="1258078">
                    <a:moveTo>
                      <a:pt x="1661724" y="610966"/>
                    </a:moveTo>
                    <a:lnTo>
                      <a:pt x="1661724" y="610779"/>
                    </a:lnTo>
                    <a:cubicBezTo>
                      <a:pt x="1659967" y="406040"/>
                      <a:pt x="1624075" y="202999"/>
                      <a:pt x="1555504" y="10060"/>
                    </a:cubicBezTo>
                    <a:cubicBezTo>
                      <a:pt x="1552550" y="1812"/>
                      <a:pt x="1543503" y="-2496"/>
                      <a:pt x="1535240" y="443"/>
                    </a:cubicBezTo>
                    <a:cubicBezTo>
                      <a:pt x="1535053" y="518"/>
                      <a:pt x="1534828" y="593"/>
                      <a:pt x="1534641" y="675"/>
                    </a:cubicBezTo>
                    <a:lnTo>
                      <a:pt x="9643" y="613845"/>
                    </a:lnTo>
                    <a:cubicBezTo>
                      <a:pt x="1530" y="617172"/>
                      <a:pt x="-2396" y="626445"/>
                      <a:pt x="931" y="634558"/>
                    </a:cubicBezTo>
                    <a:cubicBezTo>
                      <a:pt x="2539" y="638521"/>
                      <a:pt x="5680" y="641662"/>
                      <a:pt x="9643" y="643270"/>
                    </a:cubicBezTo>
                    <a:lnTo>
                      <a:pt x="1534753" y="1256440"/>
                    </a:lnTo>
                    <a:cubicBezTo>
                      <a:pt x="1536623" y="1257225"/>
                      <a:pt x="1538642" y="1257598"/>
                      <a:pt x="1540661" y="1257598"/>
                    </a:cubicBezTo>
                    <a:cubicBezTo>
                      <a:pt x="1547354" y="1257598"/>
                      <a:pt x="1553335" y="1253373"/>
                      <a:pt x="1555616" y="1247055"/>
                    </a:cubicBezTo>
                    <a:cubicBezTo>
                      <a:pt x="1624150" y="1054094"/>
                      <a:pt x="1660005" y="851074"/>
                      <a:pt x="1661724" y="646298"/>
                    </a:cubicBezTo>
                    <a:lnTo>
                      <a:pt x="1661724" y="646298"/>
                    </a:lnTo>
                    <a:lnTo>
                      <a:pt x="2605184" y="646298"/>
                    </a:lnTo>
                    <a:lnTo>
                      <a:pt x="2605184" y="611265"/>
                    </a:lnTo>
                    <a:close/>
                    <a:moveTo>
                      <a:pt x="1630019" y="645849"/>
                    </a:moveTo>
                    <a:cubicBezTo>
                      <a:pt x="1628412" y="841540"/>
                      <a:pt x="1595024" y="1035698"/>
                      <a:pt x="1531202" y="1220696"/>
                    </a:cubicBezTo>
                    <a:lnTo>
                      <a:pt x="58098" y="628464"/>
                    </a:lnTo>
                    <a:lnTo>
                      <a:pt x="1531202" y="36269"/>
                    </a:lnTo>
                    <a:cubicBezTo>
                      <a:pt x="1595024" y="221263"/>
                      <a:pt x="1628449" y="415387"/>
                      <a:pt x="1630094" y="611078"/>
                    </a:cubicBezTo>
                    <a:cubicBezTo>
                      <a:pt x="1630094" y="616873"/>
                      <a:pt x="1630094" y="622669"/>
                      <a:pt x="1630094" y="628464"/>
                    </a:cubicBezTo>
                    <a:cubicBezTo>
                      <a:pt x="1630094" y="634259"/>
                      <a:pt x="1630281" y="640054"/>
                      <a:pt x="1630019" y="64588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xmlns="" id="{3EA2F5FE-085F-323F-96F1-382EC105BDB9}"/>
                  </a:ext>
                </a:extLst>
              </p:cNvPr>
              <p:cNvSpPr/>
              <p:nvPr/>
            </p:nvSpPr>
            <p:spPr>
              <a:xfrm>
                <a:off x="4648993" y="2726565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6 w 127718"/>
                  <a:gd name="connsiteY1" fmla="*/ 127238 h 127718"/>
                  <a:gd name="connsiteX2" fmla="*/ -254 w 127718"/>
                  <a:gd name="connsiteY2" fmla="*/ 63379 h 127718"/>
                  <a:gd name="connsiteX3" fmla="*/ 63606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48"/>
                      <a:pt x="98863" y="127238"/>
                      <a:pt x="63606" y="127238"/>
                    </a:cubicBezTo>
                    <a:cubicBezTo>
                      <a:pt x="28348" y="127238"/>
                      <a:pt x="-254" y="98648"/>
                      <a:pt x="-254" y="63379"/>
                    </a:cubicBezTo>
                    <a:cubicBezTo>
                      <a:pt x="-254" y="28110"/>
                      <a:pt x="28348" y="-480"/>
                      <a:pt x="63606" y="-480"/>
                    </a:cubicBezTo>
                    <a:cubicBezTo>
                      <a:pt x="98863" y="-480"/>
                      <a:pt x="127465" y="28110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2">
                <a:extLst>
                  <a:ext uri="{FF2B5EF4-FFF2-40B4-BE49-F238E27FC236}">
                    <a16:creationId xmlns:a16="http://schemas.microsoft.com/office/drawing/2014/main" xmlns="" id="{6C5C8050-F2AB-9928-F334-DAA4916F09C0}"/>
                  </a:ext>
                </a:extLst>
              </p:cNvPr>
              <p:cNvSpPr/>
              <p:nvPr/>
            </p:nvSpPr>
            <p:spPr>
              <a:xfrm>
                <a:off x="4220933" y="3915478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1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1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1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1" y="-480"/>
                    </a:cubicBezTo>
                    <a:cubicBezTo>
                      <a:pt x="98938" y="-480"/>
                      <a:pt x="127540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3">
                <a:extLst>
                  <a:ext uri="{FF2B5EF4-FFF2-40B4-BE49-F238E27FC236}">
                    <a16:creationId xmlns:a16="http://schemas.microsoft.com/office/drawing/2014/main" xmlns="" id="{6F92780C-5E73-FB0A-9044-938D3836DA38}"/>
                  </a:ext>
                </a:extLst>
              </p:cNvPr>
              <p:cNvSpPr/>
              <p:nvPr/>
            </p:nvSpPr>
            <p:spPr>
              <a:xfrm>
                <a:off x="4659499" y="5117553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0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0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0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0" y="-480"/>
                    </a:cubicBezTo>
                    <a:cubicBezTo>
                      <a:pt x="98938" y="-443"/>
                      <a:pt x="127503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xmlns="" id="{45A45D22-A8A6-1A1A-699A-1A41B0EE2487}"/>
                  </a:ext>
                </a:extLst>
              </p:cNvPr>
              <p:cNvSpPr/>
              <p:nvPr/>
            </p:nvSpPr>
            <p:spPr>
              <a:xfrm>
                <a:off x="7407173" y="2726565"/>
                <a:ext cx="127794" cy="127793"/>
              </a:xfrm>
              <a:custGeom>
                <a:avLst/>
                <a:gdLst>
                  <a:gd name="connsiteX0" fmla="*/ 127541 w 127794"/>
                  <a:gd name="connsiteY0" fmla="*/ 63379 h 127793"/>
                  <a:gd name="connsiteX1" fmla="*/ 63681 w 127794"/>
                  <a:gd name="connsiteY1" fmla="*/ 127313 h 127793"/>
                  <a:gd name="connsiteX2" fmla="*/ -254 w 127794"/>
                  <a:gd name="connsiteY2" fmla="*/ 63454 h 127793"/>
                  <a:gd name="connsiteX3" fmla="*/ 63606 w 127794"/>
                  <a:gd name="connsiteY3" fmla="*/ -480 h 127793"/>
                  <a:gd name="connsiteX4" fmla="*/ 63718 w 127794"/>
                  <a:gd name="connsiteY4" fmla="*/ -480 h 127793"/>
                  <a:gd name="connsiteX5" fmla="*/ 127541 w 127794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4" h="127793">
                    <a:moveTo>
                      <a:pt x="127541" y="63379"/>
                    </a:moveTo>
                    <a:cubicBezTo>
                      <a:pt x="127578" y="98670"/>
                      <a:pt x="98975" y="127291"/>
                      <a:pt x="63681" y="127313"/>
                    </a:cubicBezTo>
                    <a:cubicBezTo>
                      <a:pt x="28386" y="127332"/>
                      <a:pt x="-216" y="98741"/>
                      <a:pt x="-254" y="63454"/>
                    </a:cubicBezTo>
                    <a:cubicBezTo>
                      <a:pt x="-291" y="28163"/>
                      <a:pt x="28312" y="-462"/>
                      <a:pt x="63606" y="-480"/>
                    </a:cubicBezTo>
                    <a:cubicBezTo>
                      <a:pt x="63643" y="-480"/>
                      <a:pt x="63681" y="-480"/>
                      <a:pt x="63718" y="-480"/>
                    </a:cubicBezTo>
                    <a:cubicBezTo>
                      <a:pt x="98975" y="-462"/>
                      <a:pt x="127541" y="28126"/>
                      <a:pt x="127541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xmlns="" id="{92A436E2-4268-9746-D4CE-9CD6EA2179C8}"/>
                  </a:ext>
                </a:extLst>
              </p:cNvPr>
              <p:cNvSpPr/>
              <p:nvPr/>
            </p:nvSpPr>
            <p:spPr>
              <a:xfrm>
                <a:off x="7835197" y="3915478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2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2" y="-480"/>
                      <a:pt x="127465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xmlns="" id="{3DF59299-B296-76D7-4B1A-C1B4C769D6B3}"/>
                  </a:ext>
                </a:extLst>
              </p:cNvPr>
              <p:cNvSpPr/>
              <p:nvPr/>
            </p:nvSpPr>
            <p:spPr>
              <a:xfrm>
                <a:off x="7396668" y="5117553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3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3" y="-443"/>
                      <a:pt x="127427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17">
                <a:extLst>
                  <a:ext uri="{FF2B5EF4-FFF2-40B4-BE49-F238E27FC236}">
                    <a16:creationId xmlns:a16="http://schemas.microsoft.com/office/drawing/2014/main" xmlns="" id="{15C38CC5-7E60-13B8-B0B7-D554692C5007}"/>
                  </a:ext>
                </a:extLst>
              </p:cNvPr>
              <p:cNvSpPr/>
              <p:nvPr/>
            </p:nvSpPr>
            <p:spPr>
              <a:xfrm>
                <a:off x="668025" y="1768748"/>
                <a:ext cx="3166424" cy="989446"/>
              </a:xfrm>
              <a:custGeom>
                <a:avLst/>
                <a:gdLst>
                  <a:gd name="connsiteX0" fmla="*/ 494470 w 3166424"/>
                  <a:gd name="connsiteY0" fmla="*/ -480 h 989446"/>
                  <a:gd name="connsiteX1" fmla="*/ 2671447 w 3166424"/>
                  <a:gd name="connsiteY1" fmla="*/ -480 h 989446"/>
                  <a:gd name="connsiteX2" fmla="*/ 3166171 w 3166424"/>
                  <a:gd name="connsiteY2" fmla="*/ 494243 h 989446"/>
                  <a:gd name="connsiteX3" fmla="*/ 3166171 w 3166424"/>
                  <a:gd name="connsiteY3" fmla="*/ 494243 h 989446"/>
                  <a:gd name="connsiteX4" fmla="*/ 2671447 w 3166424"/>
                  <a:gd name="connsiteY4" fmla="*/ 988966 h 989446"/>
                  <a:gd name="connsiteX5" fmla="*/ 494470 w 3166424"/>
                  <a:gd name="connsiteY5" fmla="*/ 988966 h 989446"/>
                  <a:gd name="connsiteX6" fmla="*/ -254 w 3166424"/>
                  <a:gd name="connsiteY6" fmla="*/ 494243 h 989446"/>
                  <a:gd name="connsiteX7" fmla="*/ -254 w 3166424"/>
                  <a:gd name="connsiteY7" fmla="*/ 494243 h 989446"/>
                  <a:gd name="connsiteX8" fmla="*/ 494470 w 316642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46">
                    <a:moveTo>
                      <a:pt x="494470" y="-480"/>
                    </a:moveTo>
                    <a:lnTo>
                      <a:pt x="2671447" y="-480"/>
                    </a:lnTo>
                    <a:cubicBezTo>
                      <a:pt x="2943560" y="-480"/>
                      <a:pt x="3166171" y="222130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60" y="988966"/>
                      <a:pt x="2671447" y="988966"/>
                    </a:cubicBezTo>
                    <a:lnTo>
                      <a:pt x="494470" y="988966"/>
                    </a:lnTo>
                    <a:cubicBezTo>
                      <a:pt x="222506" y="989041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57" y="-480"/>
                      <a:pt x="494470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reeform: Shape 18">
                <a:extLst>
                  <a:ext uri="{FF2B5EF4-FFF2-40B4-BE49-F238E27FC236}">
                    <a16:creationId xmlns:a16="http://schemas.microsoft.com/office/drawing/2014/main" xmlns="" id="{CB3D63AE-AB42-FA53-2F88-1C7A05BA616C}"/>
                  </a:ext>
                </a:extLst>
              </p:cNvPr>
              <p:cNvSpPr/>
              <p:nvPr/>
            </p:nvSpPr>
            <p:spPr>
              <a:xfrm>
                <a:off x="676101" y="1794920"/>
                <a:ext cx="3166274" cy="989446"/>
              </a:xfrm>
              <a:custGeom>
                <a:avLst/>
                <a:gdLst>
                  <a:gd name="connsiteX0" fmla="*/ 494470 w 3166274"/>
                  <a:gd name="connsiteY0" fmla="*/ -480 h 989446"/>
                  <a:gd name="connsiteX1" fmla="*/ 2671298 w 3166274"/>
                  <a:gd name="connsiteY1" fmla="*/ -480 h 989446"/>
                  <a:gd name="connsiteX2" fmla="*/ 3166021 w 3166274"/>
                  <a:gd name="connsiteY2" fmla="*/ 494243 h 989446"/>
                  <a:gd name="connsiteX3" fmla="*/ 3166021 w 3166274"/>
                  <a:gd name="connsiteY3" fmla="*/ 494243 h 989446"/>
                  <a:gd name="connsiteX4" fmla="*/ 2671298 w 3166274"/>
                  <a:gd name="connsiteY4" fmla="*/ 988966 h 989446"/>
                  <a:gd name="connsiteX5" fmla="*/ 494470 w 3166274"/>
                  <a:gd name="connsiteY5" fmla="*/ 988966 h 989446"/>
                  <a:gd name="connsiteX6" fmla="*/ -254 w 3166274"/>
                  <a:gd name="connsiteY6" fmla="*/ 494243 h 989446"/>
                  <a:gd name="connsiteX7" fmla="*/ -254 w 3166274"/>
                  <a:gd name="connsiteY7" fmla="*/ 494243 h 989446"/>
                  <a:gd name="connsiteX8" fmla="*/ 494470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22130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766318"/>
                      <a:pt x="2943411" y="988966"/>
                      <a:pt x="2671298" y="988966"/>
                    </a:cubicBezTo>
                    <a:lnTo>
                      <a:pt x="494470" y="988966"/>
                    </a:lnTo>
                    <a:cubicBezTo>
                      <a:pt x="222394" y="988966"/>
                      <a:pt x="-254" y="766318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: Shape 165">
                <a:extLst>
                  <a:ext uri="{FF2B5EF4-FFF2-40B4-BE49-F238E27FC236}">
                    <a16:creationId xmlns:a16="http://schemas.microsoft.com/office/drawing/2014/main" xmlns="" id="{1F477A75-D4C8-11BE-8F74-5CE73DB10332}"/>
                  </a:ext>
                </a:extLst>
              </p:cNvPr>
              <p:cNvSpPr/>
              <p:nvPr/>
            </p:nvSpPr>
            <p:spPr>
              <a:xfrm>
                <a:off x="2990518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3 h 697293"/>
                  <a:gd name="connsiteX3" fmla="*/ -254 w 697293"/>
                  <a:gd name="connsiteY3" fmla="*/ 348279 h 697293"/>
                  <a:gd name="connsiteX4" fmla="*/ 348281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3"/>
                      <a:pt x="697040" y="348167"/>
                    </a:cubicBezTo>
                    <a:cubicBezTo>
                      <a:pt x="697040" y="540721"/>
                      <a:pt x="540944" y="696813"/>
                      <a:pt x="348393" y="696813"/>
                    </a:cubicBezTo>
                    <a:cubicBezTo>
                      <a:pt x="155884" y="696813"/>
                      <a:pt x="-190" y="540788"/>
                      <a:pt x="-254" y="348279"/>
                    </a:cubicBezTo>
                    <a:cubicBezTo>
                      <a:pt x="-276" y="155766"/>
                      <a:pt x="155768" y="-308"/>
                      <a:pt x="348281" y="-331"/>
                    </a:cubicBezTo>
                    <a:cubicBezTo>
                      <a:pt x="348319" y="-331"/>
                      <a:pt x="348356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: Shape 166">
                <a:extLst>
                  <a:ext uri="{FF2B5EF4-FFF2-40B4-BE49-F238E27FC236}">
                    <a16:creationId xmlns:a16="http://schemas.microsoft.com/office/drawing/2014/main" xmlns="" id="{47B57E73-BFFE-8F0D-3EE0-38F17C46CD61}"/>
                  </a:ext>
                </a:extLst>
              </p:cNvPr>
              <p:cNvSpPr/>
              <p:nvPr/>
            </p:nvSpPr>
            <p:spPr>
              <a:xfrm>
                <a:off x="485756" y="3471566"/>
                <a:ext cx="3166424" cy="989484"/>
              </a:xfrm>
              <a:custGeom>
                <a:avLst/>
                <a:gdLst>
                  <a:gd name="connsiteX0" fmla="*/ 494507 w 3166424"/>
                  <a:gd name="connsiteY0" fmla="*/ -480 h 989484"/>
                  <a:gd name="connsiteX1" fmla="*/ 2671447 w 3166424"/>
                  <a:gd name="connsiteY1" fmla="*/ -480 h 989484"/>
                  <a:gd name="connsiteX2" fmla="*/ 3166171 w 3166424"/>
                  <a:gd name="connsiteY2" fmla="*/ 494243 h 989484"/>
                  <a:gd name="connsiteX3" fmla="*/ 3166171 w 3166424"/>
                  <a:gd name="connsiteY3" fmla="*/ 494243 h 989484"/>
                  <a:gd name="connsiteX4" fmla="*/ 2671447 w 3166424"/>
                  <a:gd name="connsiteY4" fmla="*/ 989004 h 989484"/>
                  <a:gd name="connsiteX5" fmla="*/ 494507 w 3166424"/>
                  <a:gd name="connsiteY5" fmla="*/ 989004 h 989484"/>
                  <a:gd name="connsiteX6" fmla="*/ -254 w 3166424"/>
                  <a:gd name="connsiteY6" fmla="*/ 494243 h 989484"/>
                  <a:gd name="connsiteX7" fmla="*/ -254 w 3166424"/>
                  <a:gd name="connsiteY7" fmla="*/ 494243 h 989484"/>
                  <a:gd name="connsiteX8" fmla="*/ 494507 w 3166424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84">
                    <a:moveTo>
                      <a:pt x="494507" y="-480"/>
                    </a:moveTo>
                    <a:lnTo>
                      <a:pt x="2671447" y="-480"/>
                    </a:lnTo>
                    <a:cubicBezTo>
                      <a:pt x="2943523" y="-480"/>
                      <a:pt x="3166171" y="222168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23" y="989004"/>
                      <a:pt x="2671447" y="989004"/>
                    </a:cubicBezTo>
                    <a:lnTo>
                      <a:pt x="494507" y="989004"/>
                    </a:lnTo>
                    <a:cubicBezTo>
                      <a:pt x="222394" y="989004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68"/>
                      <a:pt x="222394" y="-480"/>
                      <a:pt x="494507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: Shape 313">
                <a:extLst>
                  <a:ext uri="{FF2B5EF4-FFF2-40B4-BE49-F238E27FC236}">
                    <a16:creationId xmlns:a16="http://schemas.microsoft.com/office/drawing/2014/main" xmlns="" id="{ADE7C804-8DE2-9C0C-CFBD-CF9C2944013C}"/>
                  </a:ext>
                </a:extLst>
              </p:cNvPr>
              <p:cNvSpPr/>
              <p:nvPr/>
            </p:nvSpPr>
            <p:spPr>
              <a:xfrm>
                <a:off x="2800398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4 h 697293"/>
                  <a:gd name="connsiteX3" fmla="*/ -254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6"/>
                      <a:pt x="697040" y="348167"/>
                    </a:cubicBezTo>
                    <a:cubicBezTo>
                      <a:pt x="697040" y="540717"/>
                      <a:pt x="540944" y="696814"/>
                      <a:pt x="348393" y="696814"/>
                    </a:cubicBezTo>
                    <a:cubicBezTo>
                      <a:pt x="155839" y="696814"/>
                      <a:pt x="-254" y="540717"/>
                      <a:pt x="-254" y="348167"/>
                    </a:cubicBezTo>
                    <a:cubicBezTo>
                      <a:pt x="-254" y="155616"/>
                      <a:pt x="155839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: Shape 1558">
                <a:extLst>
                  <a:ext uri="{FF2B5EF4-FFF2-40B4-BE49-F238E27FC236}">
                    <a16:creationId xmlns:a16="http://schemas.microsoft.com/office/drawing/2014/main" xmlns="" id="{67888FF4-8BAA-EC6B-8C81-E19A49658EB5}"/>
                  </a:ext>
                </a:extLst>
              </p:cNvPr>
              <p:cNvSpPr/>
              <p:nvPr/>
            </p:nvSpPr>
            <p:spPr>
              <a:xfrm>
                <a:off x="4586096" y="2466967"/>
                <a:ext cx="3052783" cy="3052819"/>
              </a:xfrm>
              <a:custGeom>
                <a:avLst/>
                <a:gdLst>
                  <a:gd name="connsiteX0" fmla="*/ 1537990 w 3052783"/>
                  <a:gd name="connsiteY0" fmla="*/ -433 h 3052819"/>
                  <a:gd name="connsiteX1" fmla="*/ 3052483 w 3052783"/>
                  <a:gd name="connsiteY1" fmla="*/ 1537763 h 3052819"/>
                  <a:gd name="connsiteX2" fmla="*/ 1514285 w 3052783"/>
                  <a:gd name="connsiteY2" fmla="*/ 3052292 h 3052819"/>
                  <a:gd name="connsiteX3" fmla="*/ -207 w 3052783"/>
                  <a:gd name="connsiteY3" fmla="*/ 1514059 h 3052819"/>
                  <a:gd name="connsiteX4" fmla="*/ 1537990 w 3052783"/>
                  <a:gd name="connsiteY4" fmla="*/ -433 h 305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783" h="3052819">
                    <a:moveTo>
                      <a:pt x="1537990" y="-433"/>
                    </a:moveTo>
                    <a:cubicBezTo>
                      <a:pt x="2380986" y="6110"/>
                      <a:pt x="3059063" y="694804"/>
                      <a:pt x="3052483" y="1537763"/>
                    </a:cubicBezTo>
                    <a:cubicBezTo>
                      <a:pt x="3045902" y="2380722"/>
                      <a:pt x="2357282" y="3058835"/>
                      <a:pt x="1514285" y="3052292"/>
                    </a:cubicBezTo>
                    <a:cubicBezTo>
                      <a:pt x="671289" y="3045749"/>
                      <a:pt x="-6750" y="2357055"/>
                      <a:pt x="-207" y="1514059"/>
                    </a:cubicBezTo>
                    <a:cubicBezTo>
                      <a:pt x="6336" y="671062"/>
                      <a:pt x="694994" y="-6976"/>
                      <a:pt x="1537990" y="-4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: Shape 2479">
                <a:extLst>
                  <a:ext uri="{FF2B5EF4-FFF2-40B4-BE49-F238E27FC236}">
                    <a16:creationId xmlns:a16="http://schemas.microsoft.com/office/drawing/2014/main" xmlns="" id="{68B96E4D-4E14-6DB7-F7C1-A1979AF708CD}"/>
                  </a:ext>
                </a:extLst>
              </p:cNvPr>
              <p:cNvSpPr/>
              <p:nvPr/>
            </p:nvSpPr>
            <p:spPr>
              <a:xfrm>
                <a:off x="4970423" y="2845277"/>
                <a:ext cx="2296840" cy="2296837"/>
              </a:xfrm>
              <a:custGeom>
                <a:avLst/>
                <a:gdLst>
                  <a:gd name="connsiteX0" fmla="*/ 1157102 w 2296840"/>
                  <a:gd name="connsiteY0" fmla="*/ -447 h 2296837"/>
                  <a:gd name="connsiteX1" fmla="*/ 2296552 w 2296840"/>
                  <a:gd name="connsiteY1" fmla="*/ 1156836 h 2296837"/>
                  <a:gd name="connsiteX2" fmla="*/ 1139231 w 2296840"/>
                  <a:gd name="connsiteY2" fmla="*/ 2296322 h 2296837"/>
                  <a:gd name="connsiteX3" fmla="*/ -218 w 2296840"/>
                  <a:gd name="connsiteY3" fmla="*/ 1139002 h 2296837"/>
                  <a:gd name="connsiteX4" fmla="*/ 1157102 w 2296840"/>
                  <a:gd name="connsiteY4" fmla="*/ -447 h 229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6840" h="2296837">
                    <a:moveTo>
                      <a:pt x="1157102" y="-447"/>
                    </a:moveTo>
                    <a:cubicBezTo>
                      <a:pt x="1791322" y="4488"/>
                      <a:pt x="2301487" y="522617"/>
                      <a:pt x="2296552" y="1156836"/>
                    </a:cubicBezTo>
                    <a:cubicBezTo>
                      <a:pt x="2291616" y="1791055"/>
                      <a:pt x="1773488" y="2301220"/>
                      <a:pt x="1139231" y="2296322"/>
                    </a:cubicBezTo>
                    <a:cubicBezTo>
                      <a:pt x="504974" y="2291425"/>
                      <a:pt x="-5154" y="1773259"/>
                      <a:pt x="-218" y="1139002"/>
                    </a:cubicBezTo>
                    <a:cubicBezTo>
                      <a:pt x="4717" y="504745"/>
                      <a:pt x="522846" y="-5233"/>
                      <a:pt x="1157102" y="-44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endParaRPr lang="en-IN" sz="2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: Shape 2480">
                <a:extLst>
                  <a:ext uri="{FF2B5EF4-FFF2-40B4-BE49-F238E27FC236}">
                    <a16:creationId xmlns:a16="http://schemas.microsoft.com/office/drawing/2014/main" xmlns="" id="{23A75FFC-1C11-FC38-DB70-F4D62CDDFD27}"/>
                  </a:ext>
                </a:extLst>
              </p:cNvPr>
              <p:cNvSpPr/>
              <p:nvPr/>
            </p:nvSpPr>
            <p:spPr>
              <a:xfrm>
                <a:off x="676101" y="5146080"/>
                <a:ext cx="3166274" cy="967275"/>
              </a:xfrm>
              <a:custGeom>
                <a:avLst/>
                <a:gdLst>
                  <a:gd name="connsiteX0" fmla="*/ 494470 w 3166274"/>
                  <a:gd name="connsiteY0" fmla="*/ -480 h 967275"/>
                  <a:gd name="connsiteX1" fmla="*/ 2671298 w 3166274"/>
                  <a:gd name="connsiteY1" fmla="*/ -480 h 967275"/>
                  <a:gd name="connsiteX2" fmla="*/ 3166021 w 3166274"/>
                  <a:gd name="connsiteY2" fmla="*/ 483139 h 967275"/>
                  <a:gd name="connsiteX3" fmla="*/ 3166021 w 3166274"/>
                  <a:gd name="connsiteY3" fmla="*/ 483139 h 967275"/>
                  <a:gd name="connsiteX4" fmla="*/ 2671298 w 3166274"/>
                  <a:gd name="connsiteY4" fmla="*/ 966795 h 967275"/>
                  <a:gd name="connsiteX5" fmla="*/ 494470 w 3166274"/>
                  <a:gd name="connsiteY5" fmla="*/ 966795 h 967275"/>
                  <a:gd name="connsiteX6" fmla="*/ -254 w 3166274"/>
                  <a:gd name="connsiteY6" fmla="*/ 483139 h 967275"/>
                  <a:gd name="connsiteX7" fmla="*/ -254 w 3166274"/>
                  <a:gd name="connsiteY7" fmla="*/ 483139 h 967275"/>
                  <a:gd name="connsiteX8" fmla="*/ 494470 w 3166274"/>
                  <a:gd name="connsiteY8" fmla="*/ -480 h 96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67275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17157"/>
                      <a:pt x="3166021" y="483139"/>
                    </a:cubicBezTo>
                    <a:lnTo>
                      <a:pt x="3166021" y="483139"/>
                    </a:lnTo>
                    <a:cubicBezTo>
                      <a:pt x="3166021" y="749157"/>
                      <a:pt x="2943411" y="966795"/>
                      <a:pt x="2671298" y="966795"/>
                    </a:cubicBezTo>
                    <a:lnTo>
                      <a:pt x="494470" y="966795"/>
                    </a:lnTo>
                    <a:cubicBezTo>
                      <a:pt x="222394" y="966795"/>
                      <a:pt x="-254" y="749157"/>
                      <a:pt x="-254" y="483139"/>
                    </a:cubicBezTo>
                    <a:lnTo>
                      <a:pt x="-254" y="483139"/>
                    </a:lnTo>
                    <a:cubicBezTo>
                      <a:pt x="-254" y="217157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reeform: Shape 2627">
                <a:extLst>
                  <a:ext uri="{FF2B5EF4-FFF2-40B4-BE49-F238E27FC236}">
                    <a16:creationId xmlns:a16="http://schemas.microsoft.com/office/drawing/2014/main" xmlns="" id="{5D4657EE-2DF6-8CA0-D4AC-B6E7B2CF1AD4}"/>
                  </a:ext>
                </a:extLst>
              </p:cNvPr>
              <p:cNvSpPr/>
              <p:nvPr/>
            </p:nvSpPr>
            <p:spPr>
              <a:xfrm>
                <a:off x="2990518" y="5282697"/>
                <a:ext cx="697256" cy="681665"/>
              </a:xfrm>
              <a:custGeom>
                <a:avLst/>
                <a:gdLst>
                  <a:gd name="connsiteX0" fmla="*/ 348393 w 697256"/>
                  <a:gd name="connsiteY0" fmla="*/ -480 h 681665"/>
                  <a:gd name="connsiteX1" fmla="*/ 697003 w 697256"/>
                  <a:gd name="connsiteY1" fmla="*/ 340352 h 681665"/>
                  <a:gd name="connsiteX2" fmla="*/ 348393 w 697256"/>
                  <a:gd name="connsiteY2" fmla="*/ 681185 h 681665"/>
                  <a:gd name="connsiteX3" fmla="*/ -254 w 697256"/>
                  <a:gd name="connsiteY3" fmla="*/ 340352 h 681665"/>
                  <a:gd name="connsiteX4" fmla="*/ 348393 w 697256"/>
                  <a:gd name="connsiteY4" fmla="*/ -480 h 6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56" h="681665">
                    <a:moveTo>
                      <a:pt x="348393" y="-480"/>
                    </a:moveTo>
                    <a:cubicBezTo>
                      <a:pt x="540944" y="-480"/>
                      <a:pt x="697003" y="152102"/>
                      <a:pt x="697003" y="340352"/>
                    </a:cubicBezTo>
                    <a:cubicBezTo>
                      <a:pt x="697003" y="528603"/>
                      <a:pt x="540944" y="681185"/>
                      <a:pt x="348393" y="681185"/>
                    </a:cubicBezTo>
                    <a:cubicBezTo>
                      <a:pt x="155843" y="681185"/>
                      <a:pt x="-254" y="528566"/>
                      <a:pt x="-254" y="340352"/>
                    </a:cubicBezTo>
                    <a:cubicBezTo>
                      <a:pt x="-254" y="152139"/>
                      <a:pt x="155843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: Shape 2628">
                <a:extLst>
                  <a:ext uri="{FF2B5EF4-FFF2-40B4-BE49-F238E27FC236}">
                    <a16:creationId xmlns:a16="http://schemas.microsoft.com/office/drawing/2014/main" xmlns="" id="{38A27B49-F115-3924-6335-BAE5F72E09D3}"/>
                  </a:ext>
                </a:extLst>
              </p:cNvPr>
              <p:cNvSpPr/>
              <p:nvPr/>
            </p:nvSpPr>
            <p:spPr>
              <a:xfrm>
                <a:off x="8350222" y="1768748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: Shape 2629">
                <a:extLst>
                  <a:ext uri="{FF2B5EF4-FFF2-40B4-BE49-F238E27FC236}">
                    <a16:creationId xmlns:a16="http://schemas.microsoft.com/office/drawing/2014/main" xmlns="" id="{40AF0F33-EC69-5C34-6242-46E21C29BD49}"/>
                  </a:ext>
                </a:extLst>
              </p:cNvPr>
              <p:cNvSpPr/>
              <p:nvPr/>
            </p:nvSpPr>
            <p:spPr>
              <a:xfrm>
                <a:off x="8342108" y="1794920"/>
                <a:ext cx="3166312" cy="989521"/>
              </a:xfrm>
              <a:custGeom>
                <a:avLst/>
                <a:gdLst>
                  <a:gd name="connsiteX0" fmla="*/ 2671335 w 3166312"/>
                  <a:gd name="connsiteY0" fmla="*/ -480 h 989521"/>
                  <a:gd name="connsiteX1" fmla="*/ 494507 w 3166312"/>
                  <a:gd name="connsiteY1" fmla="*/ -480 h 989521"/>
                  <a:gd name="connsiteX2" fmla="*/ -254 w 3166312"/>
                  <a:gd name="connsiteY2" fmla="*/ 494243 h 989521"/>
                  <a:gd name="connsiteX3" fmla="*/ -254 w 3166312"/>
                  <a:gd name="connsiteY3" fmla="*/ 494243 h 989521"/>
                  <a:gd name="connsiteX4" fmla="*/ 494507 w 3166312"/>
                  <a:gd name="connsiteY4" fmla="*/ 989041 h 989521"/>
                  <a:gd name="connsiteX5" fmla="*/ 2671335 w 3166312"/>
                  <a:gd name="connsiteY5" fmla="*/ 989041 h 989521"/>
                  <a:gd name="connsiteX6" fmla="*/ 3166059 w 3166312"/>
                  <a:gd name="connsiteY6" fmla="*/ 494318 h 989521"/>
                  <a:gd name="connsiteX7" fmla="*/ 3166059 w 3166312"/>
                  <a:gd name="connsiteY7" fmla="*/ 494318 h 989521"/>
                  <a:gd name="connsiteX8" fmla="*/ 2671335 w 3166312"/>
                  <a:gd name="connsiteY8" fmla="*/ -406 h 98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521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67" y="766318"/>
                      <a:pt x="222394" y="989041"/>
                      <a:pt x="494507" y="989041"/>
                    </a:cubicBezTo>
                    <a:lnTo>
                      <a:pt x="2671335" y="989041"/>
                    </a:lnTo>
                    <a:cubicBezTo>
                      <a:pt x="2943411" y="989041"/>
                      <a:pt x="3166059" y="766393"/>
                      <a:pt x="3166059" y="494318"/>
                    </a:cubicBezTo>
                    <a:lnTo>
                      <a:pt x="3166059" y="494318"/>
                    </a:lnTo>
                    <a:cubicBezTo>
                      <a:pt x="3166059" y="222205"/>
                      <a:pt x="2943411" y="-406"/>
                      <a:pt x="2671335" y="-406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: Shape 2776">
                <a:extLst>
                  <a:ext uri="{FF2B5EF4-FFF2-40B4-BE49-F238E27FC236}">
                    <a16:creationId xmlns:a16="http://schemas.microsoft.com/office/drawing/2014/main" xmlns="" id="{01C5AA4F-69E7-472C-C9C3-E0782E15BF6F}"/>
                  </a:ext>
                </a:extLst>
              </p:cNvPr>
              <p:cNvSpPr/>
              <p:nvPr/>
            </p:nvSpPr>
            <p:spPr>
              <a:xfrm>
                <a:off x="8496710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279 h 697293"/>
                  <a:gd name="connsiteX4" fmla="*/ 348506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3"/>
                      <a:pt x="-254" y="348167"/>
                    </a:cubicBezTo>
                    <a:cubicBezTo>
                      <a:pt x="-254" y="540721"/>
                      <a:pt x="155843" y="696813"/>
                      <a:pt x="348393" y="696813"/>
                    </a:cubicBezTo>
                    <a:cubicBezTo>
                      <a:pt x="540906" y="696813"/>
                      <a:pt x="696965" y="540788"/>
                      <a:pt x="697040" y="348279"/>
                    </a:cubicBezTo>
                    <a:cubicBezTo>
                      <a:pt x="697078" y="155766"/>
                      <a:pt x="541018" y="-308"/>
                      <a:pt x="348506" y="-331"/>
                    </a:cubicBezTo>
                    <a:cubicBezTo>
                      <a:pt x="348468" y="-331"/>
                      <a:pt x="348431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Freeform: Shape 2777">
                <a:extLst>
                  <a:ext uri="{FF2B5EF4-FFF2-40B4-BE49-F238E27FC236}">
                    <a16:creationId xmlns:a16="http://schemas.microsoft.com/office/drawing/2014/main" xmlns="" id="{F24F3D6A-66A9-65D6-4123-F28E96B2B67E}"/>
                  </a:ext>
                </a:extLst>
              </p:cNvPr>
              <p:cNvSpPr/>
              <p:nvPr/>
            </p:nvSpPr>
            <p:spPr>
              <a:xfrm>
                <a:off x="8540454" y="3445431"/>
                <a:ext cx="3166275" cy="989446"/>
              </a:xfrm>
              <a:custGeom>
                <a:avLst/>
                <a:gdLst>
                  <a:gd name="connsiteX0" fmla="*/ 2671298 w 3166275"/>
                  <a:gd name="connsiteY0" fmla="*/ -480 h 989446"/>
                  <a:gd name="connsiteX1" fmla="*/ 494470 w 3166275"/>
                  <a:gd name="connsiteY1" fmla="*/ -480 h 989446"/>
                  <a:gd name="connsiteX2" fmla="*/ -254 w 3166275"/>
                  <a:gd name="connsiteY2" fmla="*/ 494243 h 989446"/>
                  <a:gd name="connsiteX3" fmla="*/ -254 w 3166275"/>
                  <a:gd name="connsiteY3" fmla="*/ 494243 h 989446"/>
                  <a:gd name="connsiteX4" fmla="*/ 494470 w 3166275"/>
                  <a:gd name="connsiteY4" fmla="*/ 988967 h 989446"/>
                  <a:gd name="connsiteX5" fmla="*/ 2671298 w 3166275"/>
                  <a:gd name="connsiteY5" fmla="*/ 988967 h 989446"/>
                  <a:gd name="connsiteX6" fmla="*/ 3166022 w 3166275"/>
                  <a:gd name="connsiteY6" fmla="*/ 494243 h 989446"/>
                  <a:gd name="connsiteX7" fmla="*/ 3166022 w 3166275"/>
                  <a:gd name="connsiteY7" fmla="*/ 494243 h 989446"/>
                  <a:gd name="connsiteX8" fmla="*/ 2671298 w 3166275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5" h="989446">
                    <a:moveTo>
                      <a:pt x="2671298" y="-480"/>
                    </a:moveTo>
                    <a:lnTo>
                      <a:pt x="494470" y="-480"/>
                    </a:lnTo>
                    <a:cubicBezTo>
                      <a:pt x="222357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8"/>
                      <a:pt x="222357" y="988967"/>
                      <a:pt x="494470" y="988967"/>
                    </a:cubicBezTo>
                    <a:lnTo>
                      <a:pt x="2671298" y="988967"/>
                    </a:lnTo>
                    <a:cubicBezTo>
                      <a:pt x="2943374" y="988967"/>
                      <a:pt x="3166022" y="766318"/>
                      <a:pt x="3166022" y="494243"/>
                    </a:cubicBezTo>
                    <a:lnTo>
                      <a:pt x="3166022" y="494243"/>
                    </a:lnTo>
                    <a:cubicBezTo>
                      <a:pt x="3166022" y="222130"/>
                      <a:pt x="2943374" y="-480"/>
                      <a:pt x="2671298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Freeform: Shape 2778">
                <a:extLst>
                  <a:ext uri="{FF2B5EF4-FFF2-40B4-BE49-F238E27FC236}">
                    <a16:creationId xmlns:a16="http://schemas.microsoft.com/office/drawing/2014/main" xmlns="" id="{E10E9B44-859D-6016-6D1C-3D018BD152C7}"/>
                  </a:ext>
                </a:extLst>
              </p:cNvPr>
              <p:cNvSpPr/>
              <p:nvPr/>
            </p:nvSpPr>
            <p:spPr>
              <a:xfrm>
                <a:off x="8532341" y="3471566"/>
                <a:ext cx="3166311" cy="989484"/>
              </a:xfrm>
              <a:custGeom>
                <a:avLst/>
                <a:gdLst>
                  <a:gd name="connsiteX0" fmla="*/ 2671298 w 3166311"/>
                  <a:gd name="connsiteY0" fmla="*/ -480 h 989484"/>
                  <a:gd name="connsiteX1" fmla="*/ 494507 w 3166311"/>
                  <a:gd name="connsiteY1" fmla="*/ -480 h 989484"/>
                  <a:gd name="connsiteX2" fmla="*/ -254 w 3166311"/>
                  <a:gd name="connsiteY2" fmla="*/ 494243 h 989484"/>
                  <a:gd name="connsiteX3" fmla="*/ -254 w 3166311"/>
                  <a:gd name="connsiteY3" fmla="*/ 494243 h 989484"/>
                  <a:gd name="connsiteX4" fmla="*/ 494507 w 3166311"/>
                  <a:gd name="connsiteY4" fmla="*/ 989004 h 989484"/>
                  <a:gd name="connsiteX5" fmla="*/ 2671298 w 3166311"/>
                  <a:gd name="connsiteY5" fmla="*/ 989004 h 989484"/>
                  <a:gd name="connsiteX6" fmla="*/ 3166058 w 3166311"/>
                  <a:gd name="connsiteY6" fmla="*/ 494243 h 989484"/>
                  <a:gd name="connsiteX7" fmla="*/ 3166058 w 3166311"/>
                  <a:gd name="connsiteY7" fmla="*/ 494243 h 989484"/>
                  <a:gd name="connsiteX8" fmla="*/ 2671298 w 3166311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1" h="989484">
                    <a:moveTo>
                      <a:pt x="2671298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68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94" y="989004"/>
                      <a:pt x="494507" y="989004"/>
                    </a:cubicBezTo>
                    <a:lnTo>
                      <a:pt x="2671298" y="989004"/>
                    </a:lnTo>
                    <a:cubicBezTo>
                      <a:pt x="2943410" y="989004"/>
                      <a:pt x="3166058" y="766356"/>
                      <a:pt x="3166058" y="494243"/>
                    </a:cubicBezTo>
                    <a:lnTo>
                      <a:pt x="3166058" y="494243"/>
                    </a:lnTo>
                    <a:cubicBezTo>
                      <a:pt x="3166058" y="222168"/>
                      <a:pt x="2943410" y="-480"/>
                      <a:pt x="2671298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reeform: Shape 2925">
                <a:extLst>
                  <a:ext uri="{FF2B5EF4-FFF2-40B4-BE49-F238E27FC236}">
                    <a16:creationId xmlns:a16="http://schemas.microsoft.com/office/drawing/2014/main" xmlns="" id="{EC0D2234-9A34-731D-F201-7B8BC78229DF}"/>
                  </a:ext>
                </a:extLst>
              </p:cNvPr>
              <p:cNvSpPr/>
              <p:nvPr/>
            </p:nvSpPr>
            <p:spPr>
              <a:xfrm>
                <a:off x="8686941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4 h 697293"/>
                  <a:gd name="connsiteX3" fmla="*/ 697040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4"/>
                      <a:pt x="348393" y="696814"/>
                    </a:cubicBezTo>
                    <a:cubicBezTo>
                      <a:pt x="540944" y="696814"/>
                      <a:pt x="697040" y="540717"/>
                      <a:pt x="697040" y="348167"/>
                    </a:cubicBezTo>
                    <a:cubicBezTo>
                      <a:pt x="697040" y="155616"/>
                      <a:pt x="540944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2926">
                <a:extLst>
                  <a:ext uri="{FF2B5EF4-FFF2-40B4-BE49-F238E27FC236}">
                    <a16:creationId xmlns:a16="http://schemas.microsoft.com/office/drawing/2014/main" xmlns="" id="{B0198F68-5E06-9A80-9203-AC3FEFB72F5C}"/>
                  </a:ext>
                </a:extLst>
              </p:cNvPr>
              <p:cNvSpPr/>
              <p:nvPr/>
            </p:nvSpPr>
            <p:spPr>
              <a:xfrm>
                <a:off x="8350222" y="5121964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reeform: Shape 2927">
                <a:extLst>
                  <a:ext uri="{FF2B5EF4-FFF2-40B4-BE49-F238E27FC236}">
                    <a16:creationId xmlns:a16="http://schemas.microsoft.com/office/drawing/2014/main" xmlns="" id="{1A9F47B3-D5BA-6D78-BA0E-F606F54C1A1C}"/>
                  </a:ext>
                </a:extLst>
              </p:cNvPr>
              <p:cNvSpPr/>
              <p:nvPr/>
            </p:nvSpPr>
            <p:spPr>
              <a:xfrm>
                <a:off x="8342108" y="5148136"/>
                <a:ext cx="3166312" cy="989446"/>
              </a:xfrm>
              <a:custGeom>
                <a:avLst/>
                <a:gdLst>
                  <a:gd name="connsiteX0" fmla="*/ 2671335 w 3166312"/>
                  <a:gd name="connsiteY0" fmla="*/ -480 h 989446"/>
                  <a:gd name="connsiteX1" fmla="*/ 494507 w 3166312"/>
                  <a:gd name="connsiteY1" fmla="*/ -480 h 989446"/>
                  <a:gd name="connsiteX2" fmla="*/ -254 w 3166312"/>
                  <a:gd name="connsiteY2" fmla="*/ 494243 h 989446"/>
                  <a:gd name="connsiteX3" fmla="*/ -254 w 3166312"/>
                  <a:gd name="connsiteY3" fmla="*/ 494243 h 989446"/>
                  <a:gd name="connsiteX4" fmla="*/ 494507 w 3166312"/>
                  <a:gd name="connsiteY4" fmla="*/ 988966 h 989446"/>
                  <a:gd name="connsiteX5" fmla="*/ 2671335 w 3166312"/>
                  <a:gd name="connsiteY5" fmla="*/ 988966 h 989446"/>
                  <a:gd name="connsiteX6" fmla="*/ 3166059 w 3166312"/>
                  <a:gd name="connsiteY6" fmla="*/ 494243 h 989446"/>
                  <a:gd name="connsiteX7" fmla="*/ 3166059 w 3166312"/>
                  <a:gd name="connsiteY7" fmla="*/ 494243 h 989446"/>
                  <a:gd name="connsiteX8" fmla="*/ 2671335 w 3166312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446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9"/>
                      <a:pt x="222394" y="988966"/>
                      <a:pt x="494507" y="988966"/>
                    </a:cubicBezTo>
                    <a:lnTo>
                      <a:pt x="2671335" y="988966"/>
                    </a:lnTo>
                    <a:cubicBezTo>
                      <a:pt x="2943411" y="988966"/>
                      <a:pt x="3166059" y="766319"/>
                      <a:pt x="3166059" y="494243"/>
                    </a:cubicBezTo>
                    <a:lnTo>
                      <a:pt x="3166059" y="494243"/>
                    </a:lnTo>
                    <a:cubicBezTo>
                      <a:pt x="3166059" y="222130"/>
                      <a:pt x="2943411" y="-480"/>
                      <a:pt x="2671335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: Shape 3074">
                <a:extLst>
                  <a:ext uri="{FF2B5EF4-FFF2-40B4-BE49-F238E27FC236}">
                    <a16:creationId xmlns:a16="http://schemas.microsoft.com/office/drawing/2014/main" xmlns="" id="{B174FDC8-388F-8D5C-AFA8-0547D5AAFE97}"/>
                  </a:ext>
                </a:extLst>
              </p:cNvPr>
              <p:cNvSpPr/>
              <p:nvPr/>
            </p:nvSpPr>
            <p:spPr>
              <a:xfrm>
                <a:off x="8496710" y="528789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167 h 697293"/>
                  <a:gd name="connsiteX4" fmla="*/ 697040 w 697293"/>
                  <a:gd name="connsiteY4" fmla="*/ 348129 h 697293"/>
                  <a:gd name="connsiteX5" fmla="*/ 348506 w 697293"/>
                  <a:gd name="connsiteY5" fmla="*/ -480 h 697293"/>
                  <a:gd name="connsiteX6" fmla="*/ 348393 w 697293"/>
                  <a:gd name="connsiteY6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3"/>
                      <a:pt x="348393" y="696813"/>
                    </a:cubicBezTo>
                    <a:cubicBezTo>
                      <a:pt x="540944" y="696813"/>
                      <a:pt x="697040" y="540717"/>
                      <a:pt x="697040" y="348167"/>
                    </a:cubicBezTo>
                    <a:cubicBezTo>
                      <a:pt x="697040" y="348167"/>
                      <a:pt x="697040" y="348129"/>
                      <a:pt x="697040" y="348129"/>
                    </a:cubicBezTo>
                    <a:cubicBezTo>
                      <a:pt x="697078" y="155616"/>
                      <a:pt x="541018" y="-443"/>
                      <a:pt x="348506" y="-480"/>
                    </a:cubicBezTo>
                    <a:cubicBezTo>
                      <a:pt x="348468" y="-480"/>
                      <a:pt x="348431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DF65A14-A81E-24DB-E452-FCA8045D4E0D}"/>
                </a:ext>
              </a:extLst>
            </p:cNvPr>
            <p:cNvSpPr/>
            <p:nvPr/>
          </p:nvSpPr>
          <p:spPr>
            <a:xfrm>
              <a:off x="582489" y="3466426"/>
              <a:ext cx="2515046" cy="95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Backup:</a:t>
              </a:r>
            </a:p>
            <a:p>
              <a:r>
                <a:rPr lang="en-US" sz="1600" dirty="0" err="1" smtClean="0"/>
                <a:t>mongodump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mongorestore</a:t>
              </a:r>
              <a:endParaRPr lang="en-US" sz="1600" dirty="0" smtClean="0"/>
            </a:p>
            <a:p>
              <a:r>
                <a:rPr lang="en-US" sz="1600" dirty="0" smtClean="0"/>
                <a:t>Atlas Backup</a:t>
              </a:r>
            </a:p>
            <a:p>
              <a:r>
                <a:rPr lang="en-US" sz="1600" dirty="0" smtClean="0"/>
                <a:t>File </a:t>
              </a:r>
              <a:r>
                <a:rPr lang="en-US" sz="1600" dirty="0" smtClean="0"/>
                <a:t>system snapshots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48C0B23-EC60-01F4-4183-3A29611BF25C}"/>
                </a:ext>
              </a:extLst>
            </p:cNvPr>
            <p:cNvSpPr/>
            <p:nvPr/>
          </p:nvSpPr>
          <p:spPr>
            <a:xfrm>
              <a:off x="775954" y="1794403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Security</a:t>
              </a:r>
              <a:r>
                <a:rPr lang="en-US" sz="1200" b="1" dirty="0" smtClean="0"/>
                <a:t>:</a:t>
              </a:r>
            </a:p>
            <a:p>
              <a:r>
                <a:rPr lang="en-US" sz="1200" b="1" dirty="0" smtClean="0"/>
                <a:t>Authentication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users, </a:t>
              </a:r>
              <a:r>
                <a:rPr lang="en-US" sz="1200" dirty="0" smtClean="0"/>
                <a:t>roles</a:t>
              </a:r>
            </a:p>
            <a:p>
              <a:r>
                <a:rPr lang="en-US" sz="1200" b="1" dirty="0" smtClean="0"/>
                <a:t>Authorization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role-based </a:t>
              </a:r>
              <a:r>
                <a:rPr lang="en-US" sz="1200" dirty="0" smtClean="0"/>
                <a:t>access</a:t>
              </a:r>
            </a:p>
            <a:p>
              <a:r>
                <a:rPr lang="en-US" sz="1200" b="1" dirty="0" smtClean="0"/>
                <a:t>Network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firewall, </a:t>
              </a:r>
              <a:r>
                <a:rPr lang="en-US" sz="1200" dirty="0" smtClean="0"/>
                <a:t>TLS</a:t>
              </a:r>
              <a:endParaRPr lang="en-US" sz="1200" dirty="0" smtClean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370CD07-25C1-22A0-B1F7-E6B35E829880}"/>
                </a:ext>
              </a:extLst>
            </p:cNvPr>
            <p:cNvSpPr/>
            <p:nvPr/>
          </p:nvSpPr>
          <p:spPr>
            <a:xfrm>
              <a:off x="872686" y="5138449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Replication</a:t>
              </a:r>
            </a:p>
            <a:p>
              <a:r>
                <a:rPr lang="en-US" sz="1200" b="1" dirty="0" smtClean="0"/>
                <a:t>Replica </a:t>
              </a:r>
              <a:r>
                <a:rPr lang="en-US" sz="1200" b="1" dirty="0" smtClean="0"/>
                <a:t>Set</a:t>
              </a:r>
              <a:r>
                <a:rPr lang="en-US" sz="1200" dirty="0" smtClean="0"/>
                <a:t> = Primary + </a:t>
              </a:r>
              <a:r>
                <a:rPr lang="en-US" sz="1200" dirty="0" err="1" smtClean="0"/>
                <a:t>Secondaries</a:t>
              </a:r>
              <a:endParaRPr lang="en-US" sz="1200" dirty="0" smtClean="0"/>
            </a:p>
            <a:p>
              <a:r>
                <a:rPr lang="en-US" sz="1200" dirty="0" smtClean="0"/>
                <a:t>High </a:t>
              </a:r>
              <a:r>
                <a:rPr lang="en-US" sz="1200" dirty="0" smtClean="0"/>
                <a:t>availability and </a:t>
              </a:r>
              <a:r>
                <a:rPr lang="en-US" sz="1200" dirty="0" smtClean="0"/>
                <a:t>failover</a:t>
              </a:r>
            </a:p>
            <a:p>
              <a:r>
                <a:rPr lang="en-US" sz="1200" dirty="0" smtClean="0"/>
                <a:t>Read from secondary (read preference)</a:t>
              </a:r>
              <a:endParaRPr lang="en-US" sz="1200" dirty="0" smtClean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6D8141-3149-DAFD-6283-50560006D2B7}"/>
                </a:ext>
              </a:extLst>
            </p:cNvPr>
            <p:cNvSpPr/>
            <p:nvPr/>
          </p:nvSpPr>
          <p:spPr>
            <a:xfrm>
              <a:off x="9191683" y="1794403"/>
              <a:ext cx="2418313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/>
                <a:t>Sharding</a:t>
              </a:r>
              <a:endParaRPr lang="en-US" sz="1100" b="1" dirty="0" smtClean="0"/>
            </a:p>
            <a:p>
              <a:r>
                <a:rPr lang="en-US" sz="1400" b="1" dirty="0" smtClean="0"/>
                <a:t>Horizontal </a:t>
              </a:r>
              <a:r>
                <a:rPr lang="en-US" sz="1400" b="1" dirty="0" smtClean="0"/>
                <a:t>scaling</a:t>
              </a:r>
              <a:r>
                <a:rPr lang="en-US" sz="1400" dirty="0" smtClean="0"/>
                <a:t> for big </a:t>
              </a:r>
              <a:r>
                <a:rPr lang="en-US" sz="1400" dirty="0" smtClean="0"/>
                <a:t>data</a:t>
              </a:r>
            </a:p>
            <a:p>
              <a:r>
                <a:rPr lang="en-US" sz="1400" dirty="0" smtClean="0"/>
                <a:t>Data </a:t>
              </a:r>
              <a:r>
                <a:rPr lang="en-US" sz="1400" dirty="0" smtClean="0"/>
                <a:t>distributed across </a:t>
              </a:r>
              <a:r>
                <a:rPr lang="en-US" sz="1400" dirty="0" err="1" smtClean="0"/>
                <a:t>shardsRequires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shard key</a:t>
              </a:r>
              <a:endParaRPr lang="en-US" sz="1400" dirty="0" smtClean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5FEDAF3-84FB-3F41-51FA-301D0375EB78}"/>
                </a:ext>
              </a:extLst>
            </p:cNvPr>
            <p:cNvSpPr/>
            <p:nvPr/>
          </p:nvSpPr>
          <p:spPr>
            <a:xfrm>
              <a:off x="9385148" y="3466426"/>
              <a:ext cx="2178441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Performance </a:t>
              </a:r>
              <a:r>
                <a:rPr lang="en-US" sz="1400" b="1" dirty="0" smtClean="0"/>
                <a:t>Tuning</a:t>
              </a:r>
            </a:p>
            <a:p>
              <a:r>
                <a:rPr lang="en-US" sz="1400" b="1" dirty="0" smtClean="0"/>
                <a:t>Slow </a:t>
              </a:r>
              <a:r>
                <a:rPr lang="en-US" sz="1400" b="1" dirty="0" smtClean="0"/>
                <a:t>Query Analysis</a:t>
              </a:r>
              <a:r>
                <a:rPr lang="en-US" sz="1400" dirty="0" smtClean="0"/>
                <a:t> – use explain</a:t>
              </a:r>
              <a:r>
                <a:rPr lang="en-US" sz="1400" dirty="0" smtClean="0"/>
                <a:t>()</a:t>
              </a:r>
            </a:p>
            <a:p>
              <a:r>
                <a:rPr lang="en-US" sz="1400" b="1" dirty="0" smtClean="0"/>
                <a:t>Optimize </a:t>
              </a:r>
              <a:r>
                <a:rPr lang="en-US" sz="1400" b="1" dirty="0" smtClean="0"/>
                <a:t>Aggregations</a:t>
              </a:r>
              <a:r>
                <a:rPr lang="en-US" sz="1400" dirty="0" smtClean="0"/>
                <a:t> – limit data early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2E6AEB7-7FFE-245C-7699-3DBABC2378E9}"/>
                </a:ext>
              </a:extLst>
            </p:cNvPr>
            <p:cNvSpPr/>
            <p:nvPr/>
          </p:nvSpPr>
          <p:spPr>
            <a:xfrm>
              <a:off x="9191683" y="5084514"/>
              <a:ext cx="2418313" cy="106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/>
                <a:t>Performance </a:t>
              </a:r>
              <a:r>
                <a:rPr lang="en-US" sz="1600" b="1" dirty="0" smtClean="0"/>
                <a:t>Tuning</a:t>
              </a:r>
            </a:p>
            <a:p>
              <a:pPr>
                <a:defRPr/>
              </a:pPr>
              <a:r>
                <a:rPr lang="en-US" sz="1200" b="1" dirty="0" smtClean="0"/>
                <a:t>Use </a:t>
              </a:r>
              <a:r>
                <a:rPr lang="en-US" sz="1200" b="1" dirty="0" smtClean="0"/>
                <a:t>Indexes </a:t>
              </a:r>
              <a:r>
                <a:rPr lang="en-US" sz="1200" b="1" dirty="0" smtClean="0"/>
                <a:t>Wisely</a:t>
              </a:r>
            </a:p>
            <a:p>
              <a:pPr>
                <a:defRPr/>
              </a:pPr>
              <a:r>
                <a:rPr lang="en-US" sz="1200" b="1" dirty="0" smtClean="0"/>
                <a:t>Avoid </a:t>
              </a:r>
              <a:r>
                <a:rPr lang="en-US" sz="1200" b="1" dirty="0" smtClean="0"/>
                <a:t>Unbounded $group, $</a:t>
              </a:r>
              <a:r>
                <a:rPr lang="en-US" sz="1200" b="1" dirty="0" smtClean="0"/>
                <a:t>lookup</a:t>
              </a:r>
            </a:p>
            <a:p>
              <a:pPr>
                <a:defRPr/>
              </a:pPr>
              <a:r>
                <a:rPr lang="en-US" sz="1200" dirty="0" smtClean="0"/>
                <a:t>Monitor </a:t>
              </a:r>
              <a:r>
                <a:rPr lang="en-US" sz="1200" dirty="0" smtClean="0"/>
                <a:t>with Atlas Profiler or </a:t>
              </a:r>
              <a:r>
                <a:rPr lang="en-US" sz="1200" dirty="0" err="1" smtClean="0"/>
                <a:t>mongostat</a:t>
              </a:r>
              <a:endParaRPr lang="en-US" sz="1200" dirty="0" smtClean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Vue.js</a:t>
            </a:r>
          </a:p>
          <a:p>
            <a:pPr lvl="1"/>
            <a:r>
              <a:rPr lang="en-US" dirty="0" smtClean="0"/>
              <a:t>Progressive JavaScript framework for building user interfaces</a:t>
            </a:r>
          </a:p>
          <a:p>
            <a:pPr lvl="1"/>
            <a:r>
              <a:rPr lang="en-US" dirty="0" smtClean="0"/>
              <a:t>Lightweight, reactive, and component-based</a:t>
            </a:r>
          </a:p>
          <a:p>
            <a:pPr lvl="1"/>
            <a:r>
              <a:rPr lang="en-US" dirty="0" smtClean="0"/>
              <a:t>Supports both </a:t>
            </a:r>
            <a:r>
              <a:rPr lang="en-US" b="1" dirty="0" smtClean="0"/>
              <a:t>Options API</a:t>
            </a:r>
            <a:r>
              <a:rPr lang="en-US" dirty="0" smtClean="0"/>
              <a:t> and </a:t>
            </a:r>
            <a:r>
              <a:rPr lang="en-US" b="1" dirty="0" smtClean="0"/>
              <a:t>Composition API</a:t>
            </a:r>
            <a:endParaRPr lang="en-US" dirty="0" smtClean="0"/>
          </a:p>
          <a:p>
            <a:r>
              <a:rPr lang="en-US" b="1" dirty="0" err="1" smtClean="0"/>
              <a:t>Vue</a:t>
            </a:r>
            <a:r>
              <a:rPr lang="en-US" b="1" dirty="0" smtClean="0"/>
              <a:t> Directives</a:t>
            </a:r>
          </a:p>
          <a:p>
            <a:pPr lvl="1"/>
            <a:r>
              <a:rPr lang="en-US" dirty="0" smtClean="0"/>
              <a:t>Built-in directives to manipulate DOM</a:t>
            </a:r>
          </a:p>
          <a:p>
            <a:pPr lvl="1"/>
            <a:r>
              <a:rPr lang="en-US" dirty="0" smtClean="0"/>
              <a:t>Prefixed with </a:t>
            </a:r>
            <a:r>
              <a:rPr lang="en-US" dirty="0" smtClean="0"/>
              <a:t>v-</a:t>
            </a:r>
          </a:p>
          <a:p>
            <a:r>
              <a:rPr lang="en-US" b="1" dirty="0" smtClean="0"/>
              <a:t>Components</a:t>
            </a:r>
          </a:p>
          <a:p>
            <a:pPr lvl="1"/>
            <a:r>
              <a:rPr lang="en-US" dirty="0" smtClean="0"/>
              <a:t>Reusable building blocks</a:t>
            </a:r>
          </a:p>
          <a:p>
            <a:pPr lvl="1"/>
            <a:r>
              <a:rPr lang="en-US" dirty="0" smtClean="0"/>
              <a:t>Each component has its own logic, template, and styles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1797</TotalTime>
  <Words>646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Training Presentation</vt:lpstr>
      <vt:lpstr>Contents</vt:lpstr>
      <vt:lpstr>Revv</vt:lpstr>
      <vt:lpstr>JavaScript</vt:lpstr>
      <vt:lpstr>Typescript</vt:lpstr>
      <vt:lpstr>Bootstrap</vt:lpstr>
      <vt:lpstr>Mongodb</vt:lpstr>
      <vt:lpstr>Slide 8</vt:lpstr>
      <vt:lpstr>Vue js</vt:lpstr>
      <vt:lpstr>Vue js</vt:lpstr>
      <vt:lpstr>Asp.net core</vt:lpstr>
      <vt:lpstr>Asp.net core</vt:lpstr>
      <vt:lpstr>Slide 13</vt:lpstr>
      <vt:lpstr>Software testing</vt:lpstr>
      <vt:lpstr>Revv domain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Rosemary</dc:creator>
  <cp:lastModifiedBy>Rosemary</cp:lastModifiedBy>
  <cp:revision>227</cp:revision>
  <dcterms:created xsi:type="dcterms:W3CDTF">2006-08-16T00:00:00Z</dcterms:created>
  <dcterms:modified xsi:type="dcterms:W3CDTF">2025-07-24T12:24:04Z</dcterms:modified>
</cp:coreProperties>
</file>