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  <p:sldId id="264" r:id="rId10"/>
    <p:sldId id="265" r:id="rId11"/>
    <p:sldId id="266" r:id="rId12"/>
    <p:sldId id="268" r:id="rId13"/>
    <p:sldId id="278" r:id="rId14"/>
    <p:sldId id="275" r:id="rId15"/>
    <p:sldId id="276" r:id="rId16"/>
    <p:sldId id="269" r:id="rId17"/>
    <p:sldId id="270" r:id="rId18"/>
    <p:sldId id="271" r:id="rId19"/>
    <p:sldId id="272" r:id="rId20"/>
    <p:sldId id="273" r:id="rId21"/>
    <p:sldId id="277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18A42-7769-4873-846B-C086534069DF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CD7E7-8659-4AD9-AC2E-AAA16061AA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2895600"/>
            <a:ext cx="8534400" cy="3124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04800" y="457200"/>
            <a:ext cx="85344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Visual Intelligence System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66700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Deepa Bhandari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(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140336)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Rohan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Baidya 			(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140335)</a:t>
            </a:r>
            <a:b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Punita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Kushwaha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	(</a:t>
            </a: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140316)</a:t>
            </a:r>
            <a:b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Deepak Shah			(140328)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“QUANTITATIVELY MANAGED” (LEVEL 3 Cleared)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Processes </a:t>
            </a:r>
            <a:r>
              <a:rPr lang="en-US" altLang="zh-CN" sz="2400" dirty="0" smtClean="0">
                <a:ea typeface="宋体" pitchFamily="2" charset="-122"/>
              </a:rPr>
              <a:t>are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improved </a:t>
            </a:r>
            <a:r>
              <a:rPr lang="en-US" altLang="zh-CN" sz="2400" dirty="0" smtClean="0">
                <a:ea typeface="宋体" pitchFamily="2" charset="-122"/>
              </a:rPr>
              <a:t>and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controlled </a:t>
            </a:r>
            <a:r>
              <a:rPr lang="en-US" altLang="zh-CN" sz="2400" dirty="0" smtClean="0">
                <a:ea typeface="宋体" pitchFamily="2" charset="-122"/>
              </a:rPr>
              <a:t>using: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 		-Measurement 	- Quantitative Assessment</a:t>
            </a:r>
            <a:br>
              <a:rPr lang="en-US" altLang="zh-CN" sz="2400" dirty="0" smtClean="0">
                <a:ea typeface="宋体" pitchFamily="2" charset="-122"/>
              </a:rPr>
            </a:br>
            <a:endParaRPr lang="zh-CN" altLang="en-US" sz="2400" dirty="0" smtClean="0">
              <a:ea typeface="宋体" pitchFamily="2" charset="-122"/>
            </a:endParaRPr>
          </a:p>
          <a:p>
            <a:r>
              <a:rPr lang="en-US" sz="2400" dirty="0" smtClean="0">
                <a:ea typeface="宋体" pitchFamily="2" charset="-122"/>
              </a:rPr>
              <a:t>Greater sense of teamwork and inter-dependences.</a:t>
            </a:r>
            <a:br>
              <a:rPr lang="en-US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“OPTIMIZED” (LEVEL 4 Cleared)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Focus on </a:t>
            </a:r>
            <a:r>
              <a:rPr lang="en-US" altLang="zh-CN" sz="2400" dirty="0" smtClean="0">
                <a:ea typeface="宋体" pitchFamily="2" charset="-122"/>
              </a:rPr>
              <a:t>: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 		- Continuous Quantitative (Statistical) Improvement	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 	 		- Improvement Anticipated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 	 			- Impact Assessed </a:t>
            </a:r>
            <a:br>
              <a:rPr lang="en-US" altLang="zh-CN" sz="2400" dirty="0" smtClean="0">
                <a:ea typeface="宋体" pitchFamily="2" charset="-122"/>
              </a:rPr>
            </a:br>
            <a:endParaRPr lang="zh-CN" altLang="en-US" sz="2400" dirty="0" smtClean="0">
              <a:ea typeface="宋体" pitchFamily="2" charset="-122"/>
            </a:endParaRPr>
          </a:p>
          <a:p>
            <a:r>
              <a:rPr lang="en-US" sz="2400" dirty="0" smtClean="0">
                <a:ea typeface="宋体" pitchFamily="2" charset="-122"/>
              </a:rPr>
              <a:t>Optimized using statistical method  to: </a:t>
            </a:r>
            <a:br>
              <a:rPr lang="en-US" sz="2400" dirty="0" smtClean="0">
                <a:ea typeface="宋体" pitchFamily="2" charset="-122"/>
              </a:rPr>
            </a:br>
            <a:r>
              <a:rPr lang="en-US" sz="2400" dirty="0" smtClean="0">
                <a:ea typeface="宋体" pitchFamily="2" charset="-122"/>
              </a:rPr>
              <a:t> 	- meet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alteration </a:t>
            </a:r>
            <a:r>
              <a:rPr lang="en-US" sz="2400" dirty="0" smtClean="0">
                <a:ea typeface="宋体" pitchFamily="2" charset="-122"/>
              </a:rPr>
              <a:t>in customer’s need.</a:t>
            </a:r>
            <a:br>
              <a:rPr lang="en-US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People CMM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3000" dirty="0" smtClean="0"/>
              <a:t>Used in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“Workforce Development” </a:t>
            </a:r>
          </a:p>
          <a:p>
            <a:pPr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 	- </a:t>
            </a:r>
            <a:r>
              <a:rPr lang="en-US" sz="3000" dirty="0" smtClean="0"/>
              <a:t>approach to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economic dev and stability </a:t>
            </a:r>
            <a:b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 by focusing on people.</a:t>
            </a: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3000" dirty="0" smtClean="0">
                <a:ea typeface="宋体" pitchFamily="2" charset="-122"/>
              </a:rPr>
              <a:t>Developed in between 1990s and improvised thereon.</a:t>
            </a:r>
          </a:p>
          <a:p>
            <a:r>
              <a:rPr lang="en-US" sz="3000" dirty="0" smtClean="0">
                <a:ea typeface="宋体" pitchFamily="2" charset="-122"/>
              </a:rPr>
              <a:t>Maturity framework focusing on continuously improvising:</a:t>
            </a:r>
            <a:br>
              <a:rPr lang="en-US" sz="3000" dirty="0" smtClean="0">
                <a:ea typeface="宋体" pitchFamily="2" charset="-122"/>
              </a:rPr>
            </a:br>
            <a:r>
              <a:rPr lang="en-US" sz="3000" dirty="0" smtClean="0">
                <a:ea typeface="宋体" pitchFamily="2" charset="-122"/>
              </a:rPr>
              <a:t>	- Management 		- Development</a:t>
            </a:r>
            <a:br>
              <a:rPr lang="en-US" sz="3000" dirty="0" smtClean="0">
                <a:ea typeface="宋体" pitchFamily="2" charset="-122"/>
              </a:rPr>
            </a:br>
            <a:r>
              <a:rPr lang="en-US" sz="3000" dirty="0" smtClean="0">
                <a:ea typeface="宋体" pitchFamily="2" charset="-122"/>
              </a:rPr>
              <a:t> of Human asset of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GOAL of People CMM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ctr"/>
            <a:endParaRPr lang="en-US" sz="3000" dirty="0" smtClean="0">
              <a:ea typeface="宋体" pitchFamily="2" charset="-122"/>
            </a:endParaRPr>
          </a:p>
          <a:p>
            <a:pPr algn="ctr"/>
            <a:r>
              <a:rPr lang="en-US" sz="3000" dirty="0" smtClean="0">
                <a:ea typeface="宋体" pitchFamily="2" charset="-122"/>
              </a:rPr>
              <a:t>Encourage generic workforce knowledge</a:t>
            </a:r>
          </a:p>
          <a:p>
            <a:pPr algn="ctr"/>
            <a:endParaRPr lang="en-US" sz="3000" dirty="0" smtClean="0">
              <a:ea typeface="宋体" pitchFamily="2" charset="-122"/>
            </a:endParaRPr>
          </a:p>
          <a:p>
            <a:pPr algn="ctr"/>
            <a:r>
              <a:rPr lang="en-US" sz="3000" dirty="0" smtClean="0">
                <a:ea typeface="宋体" pitchFamily="2" charset="-122"/>
              </a:rPr>
              <a:t>Develop Software Engineering Skills</a:t>
            </a:r>
          </a:p>
          <a:p>
            <a:pPr algn="ctr"/>
            <a:endParaRPr lang="en-US" sz="3000" dirty="0" smtClean="0">
              <a:ea typeface="宋体" pitchFamily="2" charset="-122"/>
            </a:endParaRPr>
          </a:p>
          <a:p>
            <a:pPr algn="ctr"/>
            <a:r>
              <a:rPr lang="en-US" sz="3000" smtClean="0">
                <a:ea typeface="宋体" pitchFamily="2" charset="-122"/>
              </a:rPr>
              <a:t>Develop Project </a:t>
            </a:r>
            <a:r>
              <a:rPr lang="en-US" sz="3000" dirty="0" smtClean="0">
                <a:ea typeface="宋体" pitchFamily="2" charset="-122"/>
              </a:rPr>
              <a:t>Management Skills </a:t>
            </a:r>
            <a:br>
              <a:rPr lang="en-US" sz="3000" dirty="0" smtClean="0">
                <a:ea typeface="宋体" pitchFamily="2" charset="-122"/>
              </a:rPr>
            </a:br>
            <a:endParaRPr lang="en-US" sz="3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P-CMM?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People is one of the main aspect of organization</a:t>
            </a:r>
          </a:p>
          <a:p>
            <a:pPr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Too much focus on technology and less on people</a:t>
            </a:r>
            <a:b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3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smtClean="0">
                <a:ea typeface="宋体" pitchFamily="2" charset="-122"/>
              </a:rPr>
              <a:t>Consideration on not aspect of whole person</a:t>
            </a:r>
            <a:br>
              <a:rPr lang="en-US" sz="3000" dirty="0" smtClean="0">
                <a:ea typeface="宋体" pitchFamily="2" charset="-122"/>
              </a:rPr>
            </a:br>
            <a:endParaRPr lang="en-US" altLang="zh-CN" sz="3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People CMM (PCMM)</a:t>
            </a:r>
            <a:endParaRPr lang="en-US" dirty="0"/>
          </a:p>
        </p:txBody>
      </p:sp>
      <p:pic>
        <p:nvPicPr>
          <p:cNvPr id="5" name="Picture 2" descr="E:\CMMI\PcmmStru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219200"/>
            <a:ext cx="4657726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LEVEL: INITIAL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The software process is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characterized as ad hoc</a:t>
            </a:r>
          </a:p>
          <a:p>
            <a:endParaRPr lang="en-US" sz="3000" dirty="0" smtClean="0"/>
          </a:p>
          <a:p>
            <a:r>
              <a:rPr lang="en-US" sz="3000" dirty="0" smtClean="0"/>
              <a:t>And occasionally even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chaotic </a:t>
            </a:r>
          </a:p>
          <a:p>
            <a:endParaRPr lang="en-US" sz="3000" dirty="0" smtClean="0"/>
          </a:p>
          <a:p>
            <a:r>
              <a:rPr lang="en-US" sz="3000" dirty="0" smtClean="0"/>
              <a:t>Few processes are defined</a:t>
            </a:r>
          </a:p>
          <a:p>
            <a:endParaRPr lang="en-US" sz="3000" dirty="0" smtClean="0"/>
          </a:p>
          <a:p>
            <a:r>
              <a:rPr lang="en-US" sz="3000" dirty="0" smtClean="0"/>
              <a:t>Success depends on individual effort.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LEVEL: 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Focused on: </a:t>
            </a:r>
            <a:br>
              <a:rPr lang="en-US" sz="3000" dirty="0" smtClean="0"/>
            </a:br>
            <a:r>
              <a:rPr lang="en-US" sz="3000" dirty="0" smtClean="0"/>
              <a:t> 		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Basic people management practices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Tracks: </a:t>
            </a:r>
            <a:br>
              <a:rPr lang="en-US" sz="3000" dirty="0" smtClean="0"/>
            </a:br>
            <a:r>
              <a:rPr lang="en-US" sz="3000" dirty="0" smtClean="0"/>
              <a:t> 	- Cost 	- Schedule 		- Functionality</a:t>
            </a:r>
            <a:br>
              <a:rPr lang="en-US" sz="3000" dirty="0" smtClean="0"/>
            </a:b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The necessary steps placed to repeat earlier successes on projects with similar applications.</a:t>
            </a:r>
          </a:p>
          <a:p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LEVEL: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3000" dirty="0" smtClean="0"/>
              <a:t>The people are managed and engineering activities are:</a:t>
            </a:r>
            <a:br>
              <a:rPr lang="en-US" sz="3000" dirty="0" smtClean="0"/>
            </a:br>
            <a:endParaRPr lang="en-US" sz="3000" dirty="0" smtClean="0"/>
          </a:p>
          <a:p>
            <a:pPr>
              <a:buNone/>
            </a:pP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- Documented 	- Standardized 	- Integrated </a:t>
            </a:r>
            <a:b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into a standard software of organization </a:t>
            </a:r>
            <a:br>
              <a:rPr lang="en-US" sz="3000" dirty="0" smtClean="0"/>
            </a:br>
            <a:endParaRPr lang="en-US" sz="3000" dirty="0" smtClean="0"/>
          </a:p>
          <a:p>
            <a:r>
              <a:rPr lang="en-US" sz="3000" dirty="0" smtClean="0"/>
              <a:t>Use an approved, tailored version of the organization’s standard method for:</a:t>
            </a:r>
          </a:p>
          <a:p>
            <a:pPr>
              <a:buNone/>
            </a:pPr>
            <a:r>
              <a:rPr lang="en-US" sz="3000" dirty="0" smtClean="0"/>
              <a:t>		- Development 	- Maintenance </a:t>
            </a:r>
          </a:p>
          <a:p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LEVEL: PREDICATABLE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000" dirty="0" smtClean="0"/>
              <a:t>People are: </a:t>
            </a:r>
            <a:br>
              <a:rPr lang="en-US" sz="3000" dirty="0" smtClean="0"/>
            </a:br>
            <a:r>
              <a:rPr lang="en-US" sz="3000" dirty="0" smtClean="0"/>
              <a:t>	 - Quantified 		- Managed  	</a:t>
            </a:r>
            <a:br>
              <a:rPr lang="en-US" sz="3000" dirty="0" smtClean="0"/>
            </a:br>
            <a:r>
              <a:rPr lang="en-US" sz="3000" dirty="0" smtClean="0"/>
              <a:t> 	according to skill, knowledge and ability</a:t>
            </a:r>
            <a:br>
              <a:rPr lang="en-US" sz="3000" dirty="0" smtClean="0"/>
            </a:br>
            <a:endParaRPr lang="en-US" sz="3000" dirty="0" smtClean="0"/>
          </a:p>
          <a:p>
            <a:pPr lvl="1">
              <a:buFont typeface="Arial" pitchFamily="34" charset="0"/>
              <a:buChar char="•"/>
            </a:pPr>
            <a:r>
              <a:rPr lang="en-US" sz="3000" dirty="0" smtClean="0"/>
              <a:t>i.e. Predicts user trend and their capability</a:t>
            </a:r>
          </a:p>
          <a:p>
            <a:pPr lvl="1">
              <a:buFont typeface="Arial" pitchFamily="34" charset="0"/>
              <a:buChar char="•"/>
            </a:pPr>
            <a:endParaRPr lang="en-US" sz="3000" dirty="0" smtClean="0"/>
          </a:p>
          <a:p>
            <a:pPr lvl="1">
              <a:buFont typeface="Arial" pitchFamily="34" charset="0"/>
              <a:buChar char="•"/>
            </a:pPr>
            <a:r>
              <a:rPr lang="en-US" sz="3000" dirty="0" smtClean="0"/>
              <a:t>Implementation can be in:</a:t>
            </a:r>
            <a:br>
              <a:rPr lang="en-US" sz="3000" dirty="0" smtClean="0"/>
            </a:br>
            <a:r>
              <a:rPr lang="en-US" sz="3000" dirty="0" smtClean="0"/>
              <a:t>		-Organizational Capability Mgmt</a:t>
            </a:r>
            <a:br>
              <a:rPr lang="en-US" sz="3000" dirty="0" smtClean="0"/>
            </a:br>
            <a:r>
              <a:rPr lang="en-US" sz="3000" dirty="0" smtClean="0"/>
              <a:t> 		-Performance Mgmt</a:t>
            </a:r>
          </a:p>
          <a:p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VIS?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r>
              <a:rPr lang="en-US" sz="3000" dirty="0" smtClean="0"/>
              <a:t>A Generic System that mimics Human Visual System in a way by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pPr lvl="1"/>
            <a:r>
              <a:rPr lang="en-US" sz="3200" dirty="0" smtClean="0"/>
              <a:t>applying ‘Computer Vision’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and implementing task as:</a:t>
            </a:r>
          </a:p>
          <a:p>
            <a:pPr lvl="1">
              <a:buNone/>
            </a:pPr>
            <a:r>
              <a:rPr lang="en-US" sz="3200" dirty="0" smtClean="0"/>
              <a:t>		1. </a:t>
            </a:r>
            <a:r>
              <a:rPr lang="en-US" sz="3200" u="sng" dirty="0" smtClean="0"/>
              <a:t>Visual (Pattern) Detection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	2. </a:t>
            </a:r>
            <a:r>
              <a:rPr lang="en-US" sz="3200" u="sng" dirty="0" smtClean="0"/>
              <a:t>Visual Recognition </a:t>
            </a:r>
            <a:endParaRPr lang="en-US" u="sng" dirty="0" smtClean="0"/>
          </a:p>
          <a:p>
            <a:pPr lvl="1"/>
            <a:endParaRPr lang="en-US" sz="2600" dirty="0" smtClean="0"/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LEVEL: OPTIMIZED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Continuous process improvement is enabled by: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	 - quantitative feedback</a:t>
            </a:r>
          </a:p>
          <a:p>
            <a:pPr>
              <a:lnSpc>
                <a:spcPct val="90000"/>
              </a:lnSpc>
              <a:buNone/>
            </a:pPr>
            <a:r>
              <a:rPr lang="en-US" sz="3000" dirty="0" smtClean="0"/>
              <a:t> 	</a:t>
            </a:r>
            <a:br>
              <a:rPr lang="en-US" sz="3000" dirty="0" smtClean="0"/>
            </a:br>
            <a:r>
              <a:rPr lang="en-US" sz="3000" dirty="0" smtClean="0"/>
              <a:t>	- piloting innovative ideas and technologies.</a:t>
            </a:r>
          </a:p>
          <a:p>
            <a:pPr>
              <a:lnSpc>
                <a:spcPct val="90000"/>
              </a:lnSpc>
              <a:buNone/>
            </a:pPr>
            <a:endParaRPr lang="en-US" sz="3000" dirty="0" smtClean="0"/>
          </a:p>
          <a:p>
            <a:r>
              <a:rPr lang="en-US" sz="3000" dirty="0" smtClean="0"/>
              <a:t>Implementation can be: </a:t>
            </a:r>
            <a:br>
              <a:rPr lang="en-US" sz="3000" dirty="0" smtClean="0"/>
            </a:br>
            <a:r>
              <a:rPr lang="en-US" sz="3000" dirty="0" smtClean="0"/>
              <a:t> 	- Continuous capability </a:t>
            </a:r>
            <a:br>
              <a:rPr lang="en-US" sz="3000" dirty="0" smtClean="0"/>
            </a:br>
            <a:r>
              <a:rPr lang="en-US" sz="3000" dirty="0" smtClean="0"/>
              <a:t> 	- Performance alignment and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0292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Initial</a:t>
            </a:r>
            <a:r>
              <a:rPr lang="en-US" altLang="zh-CN" sz="3000" dirty="0" smtClean="0">
                <a:ea typeface="宋体" pitchFamily="2" charset="-122"/>
              </a:rPr>
              <a:t>: Ad-hoc people management</a:t>
            </a:r>
            <a:br>
              <a:rPr lang="en-US" altLang="zh-CN" sz="3000" dirty="0" smtClean="0">
                <a:ea typeface="宋体" pitchFamily="2" charset="-122"/>
              </a:rPr>
            </a:br>
            <a:endParaRPr lang="en-US" altLang="zh-CN" sz="3000" dirty="0" smtClean="0"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Repeatable:</a:t>
            </a:r>
            <a:r>
              <a:rPr lang="en-US" altLang="zh-CN" sz="3000" dirty="0" smtClean="0">
                <a:ea typeface="宋体" pitchFamily="2" charset="-122"/>
              </a:rPr>
              <a:t> Policy dev for capability improvement</a:t>
            </a:r>
            <a:br>
              <a:rPr lang="en-US" altLang="zh-CN" sz="3000" dirty="0" smtClean="0">
                <a:ea typeface="宋体" pitchFamily="2" charset="-122"/>
              </a:rPr>
            </a:br>
            <a:endParaRPr lang="en-US" altLang="zh-CN" sz="3000" dirty="0" smtClean="0"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Defined:</a:t>
            </a:r>
            <a:r>
              <a:rPr lang="en-US" altLang="zh-CN" sz="3000" dirty="0" smtClean="0">
                <a:ea typeface="宋体" pitchFamily="2" charset="-122"/>
              </a:rPr>
              <a:t> Standardize people mgmt across org</a:t>
            </a:r>
            <a:br>
              <a:rPr lang="en-US" altLang="zh-CN" sz="3000" dirty="0" smtClean="0">
                <a:ea typeface="宋体" pitchFamily="2" charset="-122"/>
              </a:rPr>
            </a:br>
            <a:endParaRPr lang="en-US" altLang="zh-CN" sz="3000" dirty="0" smtClean="0"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Managed:</a:t>
            </a:r>
            <a:r>
              <a:rPr lang="en-US" altLang="zh-CN" sz="3000" dirty="0" smtClean="0">
                <a:ea typeface="宋体" pitchFamily="2" charset="-122"/>
              </a:rPr>
              <a:t> Quantitative goal for people mgmt.</a:t>
            </a:r>
            <a:br>
              <a:rPr lang="en-US" altLang="zh-CN" sz="3000" dirty="0" smtClean="0">
                <a:ea typeface="宋体" pitchFamily="2" charset="-122"/>
              </a:rPr>
            </a:br>
            <a:endParaRPr lang="en-US" altLang="zh-CN" sz="3000" dirty="0" smtClean="0">
              <a:ea typeface="宋体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30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Optimizing:</a:t>
            </a:r>
            <a:r>
              <a:rPr lang="en-US" altLang="zh-CN" sz="3000" dirty="0" smtClean="0">
                <a:ea typeface="宋体" pitchFamily="2" charset="-122"/>
              </a:rPr>
              <a:t> Improving individual competence </a:t>
            </a:r>
            <a:br>
              <a:rPr lang="en-US" altLang="zh-CN" sz="3000" dirty="0" smtClean="0">
                <a:ea typeface="宋体" pitchFamily="2" charset="-122"/>
              </a:rPr>
            </a:br>
            <a:r>
              <a:rPr lang="en-US" altLang="zh-CN" sz="3000" dirty="0" smtClean="0">
                <a:ea typeface="宋体" pitchFamily="2" charset="-122"/>
              </a:rPr>
              <a:t> 			workforce motivation.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Visual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029200"/>
          </a:xfrm>
        </p:spPr>
        <p:txBody>
          <a:bodyPr>
            <a:no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Computerized Automated System equivalent of Human Vision, i.e. to detect and identify.</a:t>
            </a:r>
          </a:p>
          <a:p>
            <a:endParaRPr lang="en-US" sz="3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3000" dirty="0" smtClean="0"/>
          </a:p>
          <a:p>
            <a:pPr>
              <a:buNone/>
            </a:pPr>
            <a:endParaRPr lang="en-GB" sz="3000" dirty="0" smtClean="0"/>
          </a:p>
          <a:p>
            <a:endParaRPr lang="en-US" sz="3000" dirty="0"/>
          </a:p>
          <a:p>
            <a:pPr>
              <a:buNone/>
            </a:pP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What’s the Objective?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0292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dirty="0" smtClean="0"/>
              <a:t>basically to optimize three fields of project:</a:t>
            </a:r>
          </a:p>
          <a:p>
            <a:pPr>
              <a:buNone/>
            </a:pPr>
            <a:endParaRPr lang="en-US" dirty="0" smtClean="0"/>
          </a:p>
          <a:p>
            <a:pPr algn="ctr"/>
            <a:r>
              <a:rPr lang="en-US" b="1" dirty="0" smtClean="0"/>
              <a:t>QUALITY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b="1" dirty="0" smtClean="0"/>
          </a:p>
          <a:p>
            <a:pPr algn="ctr"/>
            <a:r>
              <a:rPr lang="en-GB" b="1" dirty="0" smtClean="0"/>
              <a:t>COST</a:t>
            </a:r>
            <a:endParaRPr lang="en-GB" b="1" dirty="0" smtClean="0">
              <a:solidFill>
                <a:schemeClr val="accent1"/>
              </a:solidFill>
            </a:endParaRPr>
          </a:p>
          <a:p>
            <a:endParaRPr lang="en-GB" b="1" dirty="0" smtClean="0">
              <a:solidFill>
                <a:schemeClr val="accent1"/>
              </a:solidFill>
            </a:endParaRPr>
          </a:p>
          <a:p>
            <a:pPr algn="ctr"/>
            <a:r>
              <a:rPr lang="en-GB" b="1" dirty="0" smtClean="0"/>
              <a:t>SCHEDULE</a:t>
            </a:r>
          </a:p>
          <a:p>
            <a:pPr>
              <a:buNone/>
            </a:pPr>
            <a:endParaRPr lang="en-GB" sz="2400" dirty="0" smtClean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2222E-6 5.78035E-7 L -1.0783 0.017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" y="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5.78035E-7 L -1.0783 0.017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Levels of CMMI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79406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“INCOMPLETE”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/>
              <a:t>The cradle of development (</a:t>
            </a:r>
            <a:r>
              <a:rPr lang="en-US" sz="2400" b="1" dirty="0" smtClean="0"/>
              <a:t>Inception Phase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Basic level where: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	- requirement management</a:t>
            </a:r>
          </a:p>
          <a:p>
            <a:pPr>
              <a:buNone/>
            </a:pPr>
            <a:r>
              <a:rPr lang="en-US" sz="2400" dirty="0" smtClean="0"/>
              <a:t>	</a:t>
            </a:r>
            <a:br>
              <a:rPr lang="en-US" sz="2400" dirty="0" smtClean="0"/>
            </a:br>
            <a:r>
              <a:rPr lang="en-US" sz="2400" dirty="0" smtClean="0"/>
              <a:t>		- goals &amp; </a:t>
            </a:r>
            <a:r>
              <a:rPr lang="en-US" sz="2400" b="1" dirty="0" smtClean="0"/>
              <a:t>objectives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defined by CMMI for Level 1 are </a:t>
            </a:r>
            <a:r>
              <a:rPr lang="en-US" sz="2400" b="1" dirty="0" smtClean="0"/>
              <a:t>NOT achieved yet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“PERFORMED”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deals with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  <a:ea typeface="宋体" pitchFamily="2" charset="-122"/>
              </a:rPr>
              <a:t>performed processes </a:t>
            </a:r>
            <a:r>
              <a:rPr lang="en-US" altLang="zh-CN" sz="2400" dirty="0" smtClean="0">
                <a:ea typeface="宋体" pitchFamily="2" charset="-122"/>
              </a:rPr>
              <a:t>which are:</a:t>
            </a:r>
          </a:p>
          <a:p>
            <a:pPr>
              <a:buNone/>
            </a:pPr>
            <a:r>
              <a:rPr lang="en-US" sz="2400" dirty="0" smtClean="0">
                <a:ea typeface="宋体" pitchFamily="2" charset="-122"/>
              </a:rPr>
              <a:t> 		- Unpredictable	- Poorly controlled 	- Reactive</a:t>
            </a:r>
            <a:br>
              <a:rPr lang="en-US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process performance may not meet specific objectives as: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	 	- Quality 		- Cost 		-Schedule </a:t>
            </a:r>
            <a:br>
              <a:rPr lang="en-US" altLang="zh-CN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YET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useful work can be done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“MANAGED” (LEVEL 1 Cleared)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Employ Skilled People w/ Resources Available</a:t>
            </a:r>
          </a:p>
          <a:p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Stake holders </a:t>
            </a:r>
            <a:r>
              <a:rPr lang="en-US" altLang="zh-CN" sz="2400" dirty="0" smtClean="0">
                <a:ea typeface="宋体" pitchFamily="2" charset="-122"/>
              </a:rPr>
              <a:t>are 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involved </a:t>
            </a:r>
            <a:r>
              <a:rPr lang="en-US" altLang="zh-CN" sz="2400" dirty="0" smtClean="0">
                <a:ea typeface="宋体" pitchFamily="2" charset="-122"/>
              </a:rPr>
              <a:t>where PDP process are : (MCR-</a:t>
            </a:r>
            <a:r>
              <a:rPr lang="en-US" altLang="zh-CN" sz="2400" dirty="0" err="1" smtClean="0">
                <a:ea typeface="宋体" pitchFamily="2" charset="-122"/>
              </a:rPr>
              <a:t>ed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>
              <a:buNone/>
            </a:pPr>
            <a:r>
              <a:rPr lang="en-US" sz="2400" dirty="0" smtClean="0">
                <a:ea typeface="宋体" pitchFamily="2" charset="-122"/>
              </a:rPr>
              <a:t> 	PDP:	 - Planned	- Documented		- Performed</a:t>
            </a:r>
            <a:br>
              <a:rPr lang="en-US" sz="2400" dirty="0" smtClean="0">
                <a:ea typeface="宋体" pitchFamily="2" charset="-122"/>
              </a:rPr>
            </a:br>
            <a:r>
              <a:rPr lang="en-US" sz="2400" dirty="0" smtClean="0">
                <a:ea typeface="宋体" pitchFamily="2" charset="-122"/>
              </a:rPr>
              <a:t>MCR:	-Monitored 	     -Controlled 		-Reviewed</a:t>
            </a:r>
            <a:br>
              <a:rPr lang="en-US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Managed process are close to achieving specific objectives: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	 	- Quality 		- Cost 		- Schedule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aka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“DEFINED” (LEVEL 2 Cleared)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Processes </a:t>
            </a:r>
            <a:r>
              <a:rPr lang="en-US" altLang="zh-CN" sz="2400" dirty="0" smtClean="0">
                <a:ea typeface="宋体" pitchFamily="2" charset="-122"/>
              </a:rPr>
              <a:t>are more:</a:t>
            </a:r>
            <a:endParaRPr lang="en-US" altLang="zh-CN" sz="2400" dirty="0" smtClean="0">
              <a:solidFill>
                <a:schemeClr val="accent6">
                  <a:lumMod val="75000"/>
                </a:schemeClr>
              </a:solidFill>
              <a:ea typeface="宋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ea typeface="宋体" pitchFamily="2" charset="-122"/>
              </a:rPr>
              <a:t> 	</a:t>
            </a:r>
            <a:r>
              <a:rPr lang="en-US" altLang="zh-CN" sz="2400" dirty="0" smtClean="0">
                <a:ea typeface="宋体" pitchFamily="2" charset="-122"/>
              </a:rPr>
              <a:t>- managed 	  -understood 	   -deployed  	-executed </a:t>
            </a:r>
          </a:p>
          <a:p>
            <a:pPr>
              <a:buNone/>
            </a:pPr>
            <a:r>
              <a:rPr lang="en-US" altLang="zh-CN" sz="2400" dirty="0" smtClean="0">
                <a:ea typeface="宋体" pitchFamily="2" charset="-122"/>
              </a:rPr>
              <a:t> 	across entire </a:t>
            </a:r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organization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br>
              <a:rPr lang="en-US" altLang="zh-CN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Proactive  and major portions of organization can’t “opt out.”</a:t>
            </a:r>
            <a:endParaRPr lang="zh-CN" altLang="en-US" sz="2400" dirty="0" smtClean="0">
              <a:ea typeface="宋体" pitchFamily="2" charset="-122"/>
            </a:endParaRPr>
          </a:p>
          <a:p>
            <a:pPr>
              <a:buNone/>
            </a:pPr>
            <a:r>
              <a:rPr lang="en-US" sz="2400" dirty="0" smtClean="0">
                <a:ea typeface="宋体" pitchFamily="2" charset="-122"/>
              </a:rPr>
              <a:t/>
            </a:r>
            <a:br>
              <a:rPr lang="en-US" sz="2400" dirty="0" smtClean="0">
                <a:ea typeface="宋体" pitchFamily="2" charset="-122"/>
              </a:rPr>
            </a:br>
            <a:endParaRPr lang="en-US" altLang="zh-CN" sz="2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0578E-6 L 0.94167 0.0055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" y="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4798E-6 L -0.8526 -0.011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6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230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Visual Intelligence System</vt:lpstr>
      <vt:lpstr>What is VIS?</vt:lpstr>
      <vt:lpstr>Visual R</vt:lpstr>
      <vt:lpstr>What’s the Objective?</vt:lpstr>
      <vt:lpstr>Levels of CMMI</vt:lpstr>
      <vt:lpstr>LEVEL 0</vt:lpstr>
      <vt:lpstr>LEVEL 1</vt:lpstr>
      <vt:lpstr>LEVEL 2</vt:lpstr>
      <vt:lpstr>LEVEL 3</vt:lpstr>
      <vt:lpstr>LEVEL 4</vt:lpstr>
      <vt:lpstr>LEVEL 5</vt:lpstr>
      <vt:lpstr>The People CMM </vt:lpstr>
      <vt:lpstr>GOAL of People CMM </vt:lpstr>
      <vt:lpstr>WHY P-CMM?</vt:lpstr>
      <vt:lpstr>The People CMM (PCMM)</vt:lpstr>
      <vt:lpstr>LEVEL: INITIAL</vt:lpstr>
      <vt:lpstr>LEVEL: MANAGED</vt:lpstr>
      <vt:lpstr>LEVEL: DEFINED</vt:lpstr>
      <vt:lpstr>LEVEL: PREDICATABLE</vt:lpstr>
      <vt:lpstr>LEVEL: OPTIMIZED</vt:lpstr>
      <vt:lpstr>SUMMARY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CMMI</dc:title>
  <dc:creator>TXR</dc:creator>
  <cp:lastModifiedBy>ronvoy</cp:lastModifiedBy>
  <cp:revision>77</cp:revision>
  <dcterms:created xsi:type="dcterms:W3CDTF">2017-08-13T07:51:39Z</dcterms:created>
  <dcterms:modified xsi:type="dcterms:W3CDTF">2017-08-22T01:53:19Z</dcterms:modified>
</cp:coreProperties>
</file>