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2" r:id="rId6"/>
    <p:sldId id="269" r:id="rId7"/>
    <p:sldId id="270" r:id="rId8"/>
    <p:sldId id="273" r:id="rId9"/>
    <p:sldId id="277" r:id="rId10"/>
    <p:sldId id="279" r:id="rId11"/>
    <p:sldId id="272" r:id="rId12"/>
    <p:sldId id="276" r:id="rId13"/>
    <p:sldId id="274" r:id="rId14"/>
    <p:sldId id="275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54" d="100"/>
          <a:sy n="54" d="100"/>
        </p:scale>
        <p:origin x="6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3C50-60A4-4CC0-9107-4292544EF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A54A8-1A3F-476D-82F0-0CF227020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17EE-C950-442B-992C-5C7DFA02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3DC-AA39-4A5B-BAEE-A334A2EBA7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DF357-A684-4760-A44B-BF874AC0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6CB50-B6D5-4821-A5B6-D18B428B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39E0-0919-42CA-A42E-F1DF14674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4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1303-2F9E-44D2-BC1E-71438B90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10CCB-3E8A-4A61-9952-77D92D8F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0CC25-665F-40E4-9FA6-DF93F6EA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3DC-AA39-4A5B-BAEE-A334A2EBA7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3E0B-0B59-490E-96B4-58B3FAAD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89B5B-1EAB-4C97-9196-F3D0D3A4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39E0-0919-42CA-A42E-F1DF14674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3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9FDB8-47BB-4142-AE97-4C843FD53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C0CB4-5B17-4705-BD07-21BF7AFAE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E4509-7506-44D3-99C9-364BDA40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3DC-AA39-4A5B-BAEE-A334A2EBA7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CBF1-D181-48B5-B404-CD529931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6593-228E-4A35-8A0E-469DDFE9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39E0-0919-42CA-A42E-F1DF14674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3481-D43C-4D38-BA04-9EB0C749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404E-A6AF-4A7D-9AAF-45323E51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2BF8B-CC11-4EF2-AEF8-36ECF4B4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3DC-AA39-4A5B-BAEE-A334A2EBA7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C79D3-364C-4045-A6F2-24423648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6D827-632E-46C4-8C02-D4272A2C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39E0-0919-42CA-A42E-F1DF14674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5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6641-46B4-4665-8ACC-BF0297A7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FC75-66E3-480A-8D3F-61E8D1DB0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8E42-E329-4D59-8480-E87BAD90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3DC-AA39-4A5B-BAEE-A334A2EBA7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9B6BC-49CD-42AA-B400-F8515BA9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4DA1-AD7A-4F5A-AB88-260575E1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39E0-0919-42CA-A42E-F1DF14674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2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C229-9EA4-4863-8DD8-93DBFF7C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2DDC-46FB-4795-AAC3-6DFE871B3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34C5B-1E8E-4B71-BA23-55294416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FF7F2-6D0E-451F-A98B-52AEADFE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3DC-AA39-4A5B-BAEE-A334A2EBA7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48B43-3529-474F-AB33-8A4995FF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51C5A-3251-47BE-B36B-A3F8B140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39E0-0919-42CA-A42E-F1DF14674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7A35-B4BF-45A3-B66B-FDB57CD1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90-4DA7-4520-BE2F-4986897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D2785-34ED-458E-9D28-E96AF16D1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E158-C64A-4E00-9F33-56FF1EF7C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ECE9A-8F0C-49C1-967D-427EF7D25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840D3-EAED-4A8E-BA4F-F4179AA4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3DC-AA39-4A5B-BAEE-A334A2EBA7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47384-243A-48DF-B0EE-5890D32A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62D9D-4186-4A1E-819B-444D4B42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39E0-0919-42CA-A42E-F1DF14674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4449-B70B-4D24-8FA8-757CB900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5EEAF-2486-4163-814F-2DF246B5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3DC-AA39-4A5B-BAEE-A334A2EBA7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AEEBF-3BB6-4383-8DEA-457957DD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653E7-A9E1-480B-B4AA-E2F04089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39E0-0919-42CA-A42E-F1DF14674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5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A8A31-B70C-4399-9E71-A0A57430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3DC-AA39-4A5B-BAEE-A334A2EBA7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F4CC8-F9E8-4725-A288-BAB74FC5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8432F-C5E8-4220-BAD8-F129E7B9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39E0-0919-42CA-A42E-F1DF14674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8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CFC-4761-4499-A7B6-99F8D738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C0A5-0F17-4015-9446-3B7A3F8DA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DC417-9795-4ABF-A980-71F68FDF9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664ED-0801-4403-A130-26DB87E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3DC-AA39-4A5B-BAEE-A334A2EBA7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E4051-A25D-4AD5-A3BF-ED9E8B68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7CEA7-C536-44A3-972D-E9F4DCE2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39E0-0919-42CA-A42E-F1DF14674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61D1-E347-46FB-A7A0-FA23A421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893EA-4CA0-4F42-B31B-0D078FDE7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83EB3-78FC-4F38-8DF4-6BF915C3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9AD07-3EBA-447D-BB33-EC400E1F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3DC-AA39-4A5B-BAEE-A334A2EBA7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9BF9E-A1CC-497B-BC4F-008255CB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7F1F7-276B-4F12-BAFA-6792421F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39E0-0919-42CA-A42E-F1DF14674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2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8BA69-A886-4834-BA0E-F0B4A446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019F-FC22-4515-8482-04B4109DC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9CB4-A130-40C4-B1D1-8AD466D77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43DC-AA39-4A5B-BAEE-A334A2EBA7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B2C06-2724-4063-8141-120CB966E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9BB41-BB85-49C2-BD59-3E59B3449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339E0-0919-42CA-A42E-F1DF14674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7E4E-1B8C-4F9C-9287-95B8CD601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Transcriptomic Signatures of Plant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4B5A-1E09-4E41-8948-E1F21A8D9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</a:t>
            </a:r>
            <a:r>
              <a:rPr lang="en-US" dirty="0" err="1"/>
              <a:t>Rosén</a:t>
            </a:r>
            <a:r>
              <a:rPr lang="en-US" dirty="0"/>
              <a:t> </a:t>
            </a:r>
          </a:p>
          <a:p>
            <a:r>
              <a:rPr lang="en-US" dirty="0"/>
              <a:t>Colorado State University</a:t>
            </a:r>
          </a:p>
          <a:p>
            <a:r>
              <a:rPr lang="en-US" dirty="0"/>
              <a:t>Department of Biology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6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B291-0276-49DC-A053-1900FC53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6" y="302552"/>
            <a:ext cx="10515600" cy="1325563"/>
          </a:xfrm>
        </p:spPr>
        <p:txBody>
          <a:bodyPr/>
          <a:lstStyle/>
          <a:p>
            <a:r>
              <a:rPr lang="en-US" dirty="0"/>
              <a:t>Results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C5A2B3-9395-4792-ADCD-667C37270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03853"/>
              </p:ext>
            </p:extLst>
          </p:nvPr>
        </p:nvGraphicFramePr>
        <p:xfrm>
          <a:off x="914400" y="1628115"/>
          <a:ext cx="9940636" cy="4808309"/>
        </p:xfrm>
        <a:graphic>
          <a:graphicData uri="http://schemas.openxmlformats.org/drawingml/2006/table">
            <a:tbl>
              <a:tblPr/>
              <a:tblGrid>
                <a:gridCol w="1519314">
                  <a:extLst>
                    <a:ext uri="{9D8B030D-6E8A-4147-A177-3AD203B41FA5}">
                      <a16:colId xmlns:a16="http://schemas.microsoft.com/office/drawing/2014/main" val="1012388497"/>
                    </a:ext>
                  </a:extLst>
                </a:gridCol>
                <a:gridCol w="2320895">
                  <a:extLst>
                    <a:ext uri="{9D8B030D-6E8A-4147-A177-3AD203B41FA5}">
                      <a16:colId xmlns:a16="http://schemas.microsoft.com/office/drawing/2014/main" val="2010902446"/>
                    </a:ext>
                  </a:extLst>
                </a:gridCol>
                <a:gridCol w="840079">
                  <a:extLst>
                    <a:ext uri="{9D8B030D-6E8A-4147-A177-3AD203B41FA5}">
                      <a16:colId xmlns:a16="http://schemas.microsoft.com/office/drawing/2014/main" val="629998409"/>
                    </a:ext>
                  </a:extLst>
                </a:gridCol>
                <a:gridCol w="868556">
                  <a:extLst>
                    <a:ext uri="{9D8B030D-6E8A-4147-A177-3AD203B41FA5}">
                      <a16:colId xmlns:a16="http://schemas.microsoft.com/office/drawing/2014/main" val="2140580871"/>
                    </a:ext>
                  </a:extLst>
                </a:gridCol>
                <a:gridCol w="1053658">
                  <a:extLst>
                    <a:ext uri="{9D8B030D-6E8A-4147-A177-3AD203B41FA5}">
                      <a16:colId xmlns:a16="http://schemas.microsoft.com/office/drawing/2014/main" val="3389362300"/>
                    </a:ext>
                  </a:extLst>
                </a:gridCol>
                <a:gridCol w="904974">
                  <a:extLst>
                    <a:ext uri="{9D8B030D-6E8A-4147-A177-3AD203B41FA5}">
                      <a16:colId xmlns:a16="http://schemas.microsoft.com/office/drawing/2014/main" val="3879439354"/>
                    </a:ext>
                  </a:extLst>
                </a:gridCol>
                <a:gridCol w="1216580">
                  <a:extLst>
                    <a:ext uri="{9D8B030D-6E8A-4147-A177-3AD203B41FA5}">
                      <a16:colId xmlns:a16="http://schemas.microsoft.com/office/drawing/2014/main" val="3893132762"/>
                    </a:ext>
                  </a:extLst>
                </a:gridCol>
                <a:gridCol w="1216580">
                  <a:extLst>
                    <a:ext uri="{9D8B030D-6E8A-4147-A177-3AD203B41FA5}">
                      <a16:colId xmlns:a16="http://schemas.microsoft.com/office/drawing/2014/main" val="2897710903"/>
                    </a:ext>
                  </a:extLst>
                </a:gridCol>
              </a:tblGrid>
              <a:tr h="64310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 Comparison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Detail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Up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Down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298459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C35/C28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003764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C28P3/C28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829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1220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107059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C35P3/C28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1474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1435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804809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C35P3/C35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871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1022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1662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1728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22728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C35P3/C28P3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400956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C28P3L7/C28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066118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C28P3L7/C35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158588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C28P3L7T3/C28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1238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92064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C28P3L7T3/C28P3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624264"/>
                  </a:ext>
                </a:extLst>
              </a:tr>
              <a:tr h="41536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C28P3L7T3/C28P3L7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987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740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035516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C28P3L7T3/C35P3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31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5ACBD86-BB5D-419B-929C-D3D984CF24EF}"/>
              </a:ext>
            </a:extLst>
          </p:cNvPr>
          <p:cNvSpPr txBox="1"/>
          <p:nvPr/>
        </p:nvSpPr>
        <p:spPr>
          <a:xfrm>
            <a:off x="6911439" y="965334"/>
            <a:ext cx="475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Black = My results after averaging the 3 reps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70DEB-3EB0-43CF-A355-1ABE2F0B74A5}"/>
              </a:ext>
            </a:extLst>
          </p:cNvPr>
          <p:cNvSpPr txBox="1"/>
          <p:nvPr/>
        </p:nvSpPr>
        <p:spPr>
          <a:xfrm>
            <a:off x="6911439" y="596001"/>
            <a:ext cx="475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Green = Results of the original study</a:t>
            </a:r>
          </a:p>
        </p:txBody>
      </p:sp>
    </p:spTree>
    <p:extLst>
      <p:ext uri="{BB962C8B-B14F-4D97-AF65-F5344CB8AC3E}">
        <p14:creationId xmlns:p14="http://schemas.microsoft.com/office/powerpoint/2010/main" val="23022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F99E-2C08-4C42-A22C-19DF13FE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87C4C3-4466-49FA-8774-A1435EE0E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993" t="30393" r="36725" b="27665"/>
          <a:stretch/>
        </p:blipFill>
        <p:spPr>
          <a:xfrm>
            <a:off x="178062" y="2213203"/>
            <a:ext cx="4024272" cy="4024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1BB6B3-79D8-4BEE-A837-876A8DC8C773}"/>
              </a:ext>
            </a:extLst>
          </p:cNvPr>
          <p:cNvSpPr txBox="1"/>
          <p:nvPr/>
        </p:nvSpPr>
        <p:spPr>
          <a:xfrm>
            <a:off x="1491898" y="1831019"/>
            <a:ext cx="375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Original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083DE-AE82-4B33-A4C8-BA4A67098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" t="17208" b="22096"/>
          <a:stretch/>
        </p:blipFill>
        <p:spPr>
          <a:xfrm>
            <a:off x="4565589" y="2582535"/>
            <a:ext cx="7626411" cy="286846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95B007A-B4D6-4574-85AD-9AFB1DCB7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67" t="71666" r="16443" b="22548"/>
          <a:stretch/>
        </p:blipFill>
        <p:spPr>
          <a:xfrm>
            <a:off x="0" y="6201905"/>
            <a:ext cx="5135671" cy="417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B782D0-CA67-4E41-9A17-FBBB675A99CE}"/>
              </a:ext>
            </a:extLst>
          </p:cNvPr>
          <p:cNvSpPr txBox="1"/>
          <p:nvPr/>
        </p:nvSpPr>
        <p:spPr>
          <a:xfrm>
            <a:off x="6947499" y="2200351"/>
            <a:ext cx="375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 results</a:t>
            </a:r>
          </a:p>
        </p:txBody>
      </p:sp>
    </p:spTree>
    <p:extLst>
      <p:ext uri="{BB962C8B-B14F-4D97-AF65-F5344CB8AC3E}">
        <p14:creationId xmlns:p14="http://schemas.microsoft.com/office/powerpoint/2010/main" val="212629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685B-D891-4AF6-810D-A7FCA5DC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differences?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11FF-FC21-4628-8C7F-37A19E230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12" y="1825624"/>
            <a:ext cx="10926288" cy="5032375"/>
          </a:xfrm>
        </p:spPr>
        <p:txBody>
          <a:bodyPr>
            <a:normAutofit/>
          </a:bodyPr>
          <a:lstStyle/>
          <a:p>
            <a:r>
              <a:rPr lang="en-US" dirty="0"/>
              <a:t>Differences in counts for up-regulated and down-regulated genes was greater than anticipated</a:t>
            </a:r>
          </a:p>
          <a:p>
            <a:pPr lvl="1"/>
            <a:r>
              <a:rPr lang="en-US" sz="2800" dirty="0"/>
              <a:t>Different programs were used, though options were mimicked</a:t>
            </a:r>
          </a:p>
          <a:p>
            <a:pPr lvl="1"/>
            <a:r>
              <a:rPr lang="en-US" sz="2800" dirty="0"/>
              <a:t>More recent version of the annotated genome</a:t>
            </a:r>
          </a:p>
          <a:p>
            <a:r>
              <a:rPr lang="en-US" dirty="0"/>
              <a:t>Overall, same general pattern was seen, especially in PCA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182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685B-D891-4AF6-810D-A7FCA5DC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11FF-FC21-4628-8C7F-37A19E230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12" y="1825624"/>
            <a:ext cx="10926288" cy="5032375"/>
          </a:xfrm>
        </p:spPr>
        <p:txBody>
          <a:bodyPr>
            <a:normAutofit/>
          </a:bodyPr>
          <a:lstStyle/>
          <a:p>
            <a:r>
              <a:rPr lang="en-US" dirty="0"/>
              <a:t>Downloading publicly available data is not extremely intuitive</a:t>
            </a:r>
          </a:p>
          <a:p>
            <a:pPr lvl="1"/>
            <a:r>
              <a:rPr lang="en-US" sz="2800" dirty="0"/>
              <a:t>Super easy once you’ve done it once – SRA toolkit</a:t>
            </a:r>
          </a:p>
          <a:p>
            <a:pPr lvl="1"/>
            <a:r>
              <a:rPr lang="en-US" sz="2800" dirty="0"/>
              <a:t>Downloaded directly into summit ~ 40 GB</a:t>
            </a:r>
          </a:p>
          <a:p>
            <a:pPr lvl="1"/>
            <a:r>
              <a:rPr lang="en-US" sz="2800" dirty="0"/>
              <a:t>Scratch space on summit give you 10TB of storage</a:t>
            </a:r>
          </a:p>
          <a:p>
            <a:r>
              <a:rPr lang="en-US" dirty="0"/>
              <a:t>Used summit for everything but DGE and PCA</a:t>
            </a:r>
          </a:p>
          <a:p>
            <a:pPr lvl="1"/>
            <a:r>
              <a:rPr lang="en-US" sz="2800" dirty="0"/>
              <a:t>Didn’t have to store massive files on my own computer</a:t>
            </a:r>
          </a:p>
          <a:p>
            <a:pPr lvl="1"/>
            <a:r>
              <a:rPr lang="en-US" sz="2800" dirty="0"/>
              <a:t>Download </a:t>
            </a:r>
            <a:r>
              <a:rPr lang="en-US" sz="2800" dirty="0" err="1"/>
              <a:t>fastp</a:t>
            </a:r>
            <a:r>
              <a:rPr lang="en-US" sz="2800" dirty="0"/>
              <a:t>, hisat2 and subread (contains </a:t>
            </a:r>
            <a:r>
              <a:rPr lang="en-US" sz="2800" dirty="0" err="1"/>
              <a:t>featureCounts</a:t>
            </a:r>
            <a:r>
              <a:rPr lang="en-US" sz="2800" dirty="0"/>
              <a:t>) directly into summit </a:t>
            </a:r>
          </a:p>
          <a:p>
            <a:pPr lvl="1"/>
            <a:r>
              <a:rPr lang="en-US" sz="2800" dirty="0"/>
              <a:t>Wrote single script that performed trimming, alignment, and tabulation for just single sample, then expanded to all samples</a:t>
            </a:r>
          </a:p>
          <a:p>
            <a:pPr lvl="1"/>
            <a:r>
              <a:rPr lang="en-US" sz="2800" dirty="0"/>
              <a:t>Took about an hour to run on summit for all 18 samples</a:t>
            </a:r>
          </a:p>
        </p:txBody>
      </p:sp>
    </p:spTree>
    <p:extLst>
      <p:ext uri="{BB962C8B-B14F-4D97-AF65-F5344CB8AC3E}">
        <p14:creationId xmlns:p14="http://schemas.microsoft.com/office/powerpoint/2010/main" val="427073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685B-D891-4AF6-810D-A7FCA5DC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11FF-FC21-4628-8C7F-37A19E230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12" y="1690688"/>
            <a:ext cx="10926288" cy="5032375"/>
          </a:xfrm>
        </p:spPr>
        <p:txBody>
          <a:bodyPr>
            <a:normAutofit/>
          </a:bodyPr>
          <a:lstStyle/>
          <a:p>
            <a:r>
              <a:rPr lang="en-US" sz="2800" dirty="0"/>
              <a:t>Using DESeq</a:t>
            </a:r>
            <a:r>
              <a:rPr lang="en-US" dirty="0"/>
              <a:t>2 – super easy</a:t>
            </a:r>
          </a:p>
          <a:p>
            <a:pPr lvl="1"/>
            <a:r>
              <a:rPr lang="en-US" sz="2800" dirty="0"/>
              <a:t>Data manipulation to get data in correct format for analysis was hardest part</a:t>
            </a:r>
          </a:p>
          <a:p>
            <a:pPr lvl="1"/>
            <a:r>
              <a:rPr lang="en-US" sz="2800" dirty="0"/>
              <a:t>Extremely easy to do the PCA</a:t>
            </a:r>
          </a:p>
          <a:p>
            <a:pPr marL="457200" lvl="1" indent="0">
              <a:buNone/>
            </a:pPr>
            <a:endParaRPr lang="en-US" sz="1600" dirty="0"/>
          </a:p>
          <a:p>
            <a:pPr marL="914400" lvl="2" indent="0">
              <a:buNone/>
            </a:pPr>
            <a:r>
              <a:rPr lang="en-US" sz="2400" dirty="0"/>
              <a:t>	### Transform counts for data visualization</a:t>
            </a:r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rld</a:t>
            </a:r>
            <a:r>
              <a:rPr lang="en-US" sz="2400" dirty="0"/>
              <a:t> &lt;- </a:t>
            </a:r>
            <a:r>
              <a:rPr lang="en-US" sz="2400" dirty="0" err="1"/>
              <a:t>rlog</a:t>
            </a:r>
            <a:r>
              <a:rPr lang="en-US" sz="2400" dirty="0"/>
              <a:t>(</a:t>
            </a:r>
            <a:r>
              <a:rPr lang="en-US" sz="2400" dirty="0" err="1"/>
              <a:t>dds</a:t>
            </a:r>
            <a:r>
              <a:rPr lang="en-US" sz="2400" dirty="0"/>
              <a:t>, blind=TRUE)</a:t>
            </a:r>
          </a:p>
          <a:p>
            <a:pPr lvl="2"/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	### Perform and Plot PCA </a:t>
            </a:r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plotPCA</a:t>
            </a:r>
            <a:r>
              <a:rPr lang="en-US" sz="2400" dirty="0"/>
              <a:t>(</a:t>
            </a:r>
            <a:r>
              <a:rPr lang="en-US" sz="2400" dirty="0" err="1"/>
              <a:t>rld</a:t>
            </a:r>
            <a:r>
              <a:rPr lang="en-US" sz="2400" dirty="0"/>
              <a:t>, </a:t>
            </a:r>
            <a:r>
              <a:rPr lang="en-US" sz="2400" dirty="0" err="1"/>
              <a:t>intgroup</a:t>
            </a:r>
            <a:r>
              <a:rPr lang="en-US" sz="2400" dirty="0"/>
              <a:t>="treatment")</a:t>
            </a:r>
          </a:p>
          <a:p>
            <a:pPr marL="914400" lvl="2" indent="0">
              <a:buNone/>
            </a:pPr>
            <a:endParaRPr lang="en-US" sz="2400" dirty="0"/>
          </a:p>
          <a:p>
            <a:r>
              <a:rPr lang="en-US" dirty="0"/>
              <a:t>PCA results nearly identical to original study</a:t>
            </a:r>
          </a:p>
        </p:txBody>
      </p:sp>
    </p:spTree>
    <p:extLst>
      <p:ext uri="{BB962C8B-B14F-4D97-AF65-F5344CB8AC3E}">
        <p14:creationId xmlns:p14="http://schemas.microsoft.com/office/powerpoint/2010/main" val="258978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A8E0-52A1-40D6-A450-A9ED586B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BF4D-D75A-47BE-8EB8-2CD039762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Incorporate the other </a:t>
            </a:r>
            <a:r>
              <a:rPr lang="en-US" sz="3200" i="1" dirty="0"/>
              <a:t>Arabidopsis </a:t>
            </a:r>
            <a:r>
              <a:rPr lang="en-US" sz="3200" dirty="0"/>
              <a:t>accession into the analysis – 18 more samples</a:t>
            </a:r>
          </a:p>
          <a:p>
            <a:r>
              <a:rPr lang="en-US" sz="3200" dirty="0"/>
              <a:t>Compare differences in up-regulated and down-regulated gene counts to see if differences are statistically significant or not</a:t>
            </a:r>
          </a:p>
          <a:p>
            <a:r>
              <a:rPr lang="en-US" sz="3200" dirty="0"/>
              <a:t>Redo analysis using same programs and options as original study – are results truly identical?</a:t>
            </a:r>
          </a:p>
          <a:p>
            <a:r>
              <a:rPr lang="en-US" sz="3200" dirty="0"/>
              <a:t>Perform functional enrichment analysis and compare to original study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1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003F-83C9-45B7-84B0-53432007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4360-A6CF-4D05-A3C8-A95B59CB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What?: Perform RNA-seq analysis on publicly available raw data from a previous study, and attempt to achieve the same results</a:t>
            </a:r>
          </a:p>
          <a:p>
            <a:r>
              <a:rPr lang="en-US" dirty="0"/>
              <a:t>Why?: In order to gain proficiency in working with high-throughput sequence data</a:t>
            </a:r>
          </a:p>
          <a:p>
            <a:pPr lvl="1"/>
            <a:r>
              <a:rPr lang="en-US" sz="2800" dirty="0"/>
              <a:t>Prepare me for future data analysis</a:t>
            </a:r>
          </a:p>
          <a:p>
            <a:pPr lvl="2"/>
            <a:r>
              <a:rPr lang="en-US" sz="2400" dirty="0"/>
              <a:t>I have yet to work through an entire pipeline – raw data to data analysis</a:t>
            </a:r>
          </a:p>
          <a:p>
            <a:pPr lvl="1"/>
            <a:r>
              <a:rPr lang="en-US" sz="2800" dirty="0"/>
              <a:t>Great learning opportunity because can check/compare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D1E6-E02F-465E-8CA8-C0DBEFC6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7F3209-C4F9-4B04-88A3-8B4C2D2EE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86" t="21088" r="20145" b="33819"/>
          <a:stretch/>
        </p:blipFill>
        <p:spPr>
          <a:xfrm>
            <a:off x="593753" y="2386126"/>
            <a:ext cx="10515600" cy="4048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A4E5D-9C61-4088-B8F9-217C412918D6}"/>
              </a:ext>
            </a:extLst>
          </p:cNvPr>
          <p:cNvSpPr txBox="1"/>
          <p:nvPr/>
        </p:nvSpPr>
        <p:spPr>
          <a:xfrm>
            <a:off x="920316" y="1449504"/>
            <a:ext cx="9820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Topic: The concept of plant memory associated with stress, and the associated molecular signatures</a:t>
            </a:r>
          </a:p>
        </p:txBody>
      </p:sp>
    </p:spTree>
    <p:extLst>
      <p:ext uri="{BB962C8B-B14F-4D97-AF65-F5344CB8AC3E}">
        <p14:creationId xmlns:p14="http://schemas.microsoft.com/office/powerpoint/2010/main" val="84874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BE59-B34F-4553-BBA3-0FCDE320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AB0B5-341B-4B13-BD61-82E36A855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6" t="41476" r="37260" b="2186"/>
          <a:stretch/>
        </p:blipFill>
        <p:spPr>
          <a:xfrm>
            <a:off x="540618" y="3351502"/>
            <a:ext cx="5043639" cy="2784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C9ABB-66CD-4DF0-A5E3-00F8A368F8E7}"/>
              </a:ext>
            </a:extLst>
          </p:cNvPr>
          <p:cNvSpPr txBox="1"/>
          <p:nvPr/>
        </p:nvSpPr>
        <p:spPr>
          <a:xfrm>
            <a:off x="540618" y="1413288"/>
            <a:ext cx="11489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experiment was originally performed for two </a:t>
            </a:r>
            <a:r>
              <a:rPr lang="en-US" sz="2400" i="1" dirty="0"/>
              <a:t>A. thaliana </a:t>
            </a:r>
            <a:r>
              <a:rPr lang="en-US" sz="2400" dirty="0"/>
              <a:t>varieties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6 measurements in each trial x 3 replicates x 2 </a:t>
            </a:r>
            <a:r>
              <a:rPr lang="en-US" sz="2400" i="1" dirty="0"/>
              <a:t>Arabidopsis </a:t>
            </a:r>
            <a:r>
              <a:rPr lang="en-US" sz="2400" dirty="0"/>
              <a:t>accessions = 36 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decided to look at just one variety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Col-0 (intermediate frost tolerance) – 18 total samples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9EC89-C938-4ACA-84D1-09EC84AB3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6" t="41476" r="37260" b="2186"/>
          <a:stretch/>
        </p:blipFill>
        <p:spPr>
          <a:xfrm>
            <a:off x="6607745" y="3351501"/>
            <a:ext cx="5043639" cy="278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2E32CF-DF1E-4A16-8D14-3583A78D222E}"/>
              </a:ext>
            </a:extLst>
          </p:cNvPr>
          <p:cNvSpPr txBox="1"/>
          <p:nvPr/>
        </p:nvSpPr>
        <p:spPr>
          <a:xfrm>
            <a:off x="1809550" y="6072766"/>
            <a:ext cx="351322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Col-0 (3 reps)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69D67-97C1-4CA2-8767-C512C20587D8}"/>
              </a:ext>
            </a:extLst>
          </p:cNvPr>
          <p:cNvSpPr txBox="1"/>
          <p:nvPr/>
        </p:nvSpPr>
        <p:spPr>
          <a:xfrm>
            <a:off x="7948864" y="5948253"/>
            <a:ext cx="351322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N14 (3 reps)</a:t>
            </a:r>
          </a:p>
        </p:txBody>
      </p:sp>
    </p:spTree>
    <p:extLst>
      <p:ext uri="{BB962C8B-B14F-4D97-AF65-F5344CB8AC3E}">
        <p14:creationId xmlns:p14="http://schemas.microsoft.com/office/powerpoint/2010/main" val="282515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C1FA-6E7A-4C7B-B2EF-EE99C3B8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comparisons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460C2D-266C-41C8-ABFF-AAA0AB437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0975" y="2647215"/>
            <a:ext cx="4861982" cy="3926050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A388DDB-63E4-44DE-8F3D-AAC22A69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2649271"/>
            <a:ext cx="4666825" cy="376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2BC692-AFAC-464B-BB07-A32477845F14}"/>
              </a:ext>
            </a:extLst>
          </p:cNvPr>
          <p:cNvSpPr txBox="1"/>
          <p:nvPr/>
        </p:nvSpPr>
        <p:spPr>
          <a:xfrm>
            <a:off x="778933" y="1939146"/>
            <a:ext cx="401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Zuther</a:t>
            </a:r>
            <a:r>
              <a:rPr lang="en-US" sz="2400" dirty="0"/>
              <a:t> et al.,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21022-6D0E-4084-A3ED-48AD456612A0}"/>
              </a:ext>
            </a:extLst>
          </p:cNvPr>
          <p:cNvSpPr txBox="1"/>
          <p:nvPr/>
        </p:nvSpPr>
        <p:spPr>
          <a:xfrm>
            <a:off x="6969757" y="1939146"/>
            <a:ext cx="401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Pipeline that I used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28C9AE-BC77-4216-9E78-62054FDCAFDB}"/>
              </a:ext>
            </a:extLst>
          </p:cNvPr>
          <p:cNvSpPr/>
          <p:nvPr/>
        </p:nvSpPr>
        <p:spPr>
          <a:xfrm>
            <a:off x="1454150" y="3041650"/>
            <a:ext cx="1092200" cy="3471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7AFAB5-6EC8-4D64-BD00-9F319DFC1974}"/>
              </a:ext>
            </a:extLst>
          </p:cNvPr>
          <p:cNvSpPr/>
          <p:nvPr/>
        </p:nvSpPr>
        <p:spPr>
          <a:xfrm>
            <a:off x="1454150" y="4575174"/>
            <a:ext cx="1371600" cy="3471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A04900-F68B-434B-B962-9DFC01CF97EA}"/>
              </a:ext>
            </a:extLst>
          </p:cNvPr>
          <p:cNvSpPr/>
          <p:nvPr/>
        </p:nvSpPr>
        <p:spPr>
          <a:xfrm>
            <a:off x="1454150" y="3808412"/>
            <a:ext cx="722313" cy="3619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CCB586-EB03-47D1-84ED-450BEA29649A}"/>
              </a:ext>
            </a:extLst>
          </p:cNvPr>
          <p:cNvSpPr/>
          <p:nvPr/>
        </p:nvSpPr>
        <p:spPr>
          <a:xfrm>
            <a:off x="1454150" y="5342714"/>
            <a:ext cx="879475" cy="3627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95186-F415-432C-8E84-A387FA3CE8BB}"/>
              </a:ext>
            </a:extLst>
          </p:cNvPr>
          <p:cNvSpPr txBox="1"/>
          <p:nvPr/>
        </p:nvSpPr>
        <p:spPr>
          <a:xfrm>
            <a:off x="1630680" y="3076716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flexbar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FE644B-2358-4191-9449-9C001D56CF38}"/>
              </a:ext>
            </a:extLst>
          </p:cNvPr>
          <p:cNvSpPr txBox="1"/>
          <p:nvPr/>
        </p:nvSpPr>
        <p:spPr>
          <a:xfrm>
            <a:off x="1499870" y="3843479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7B46D1-C88A-469E-9D68-720FFF6FD25E}"/>
              </a:ext>
            </a:extLst>
          </p:cNvPr>
          <p:cNvSpPr txBox="1"/>
          <p:nvPr/>
        </p:nvSpPr>
        <p:spPr>
          <a:xfrm>
            <a:off x="1803403" y="4610240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B2EE6-D1BE-4438-BB5C-10B454F369ED}"/>
              </a:ext>
            </a:extLst>
          </p:cNvPr>
          <p:cNvSpPr txBox="1"/>
          <p:nvPr/>
        </p:nvSpPr>
        <p:spPr>
          <a:xfrm>
            <a:off x="1504101" y="5385594"/>
            <a:ext cx="82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DESeq2/R</a:t>
            </a:r>
          </a:p>
        </p:txBody>
      </p:sp>
    </p:spTree>
    <p:extLst>
      <p:ext uri="{BB962C8B-B14F-4D97-AF65-F5344CB8AC3E}">
        <p14:creationId xmlns:p14="http://schemas.microsoft.com/office/powerpoint/2010/main" val="42532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E82D-0C06-4CC2-9559-51617D01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given in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768F-4B87-4C82-B539-3E6C1B22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Adapter trimming – </a:t>
            </a:r>
            <a:r>
              <a:rPr lang="en-US" dirty="0" err="1"/>
              <a:t>flexbar</a:t>
            </a:r>
            <a:r>
              <a:rPr lang="en-US" dirty="0"/>
              <a:t> version 2.5</a:t>
            </a:r>
          </a:p>
          <a:p>
            <a:pPr lvl="1"/>
            <a:r>
              <a:rPr lang="en-US" dirty="0"/>
              <a:t>Reads less than 80 bp in length were removed</a:t>
            </a:r>
          </a:p>
          <a:p>
            <a:r>
              <a:rPr lang="en-US" dirty="0"/>
              <a:t>Reference genome - </a:t>
            </a:r>
            <a:r>
              <a:rPr lang="en-US" i="1" dirty="0"/>
              <a:t>A. thaliana</a:t>
            </a:r>
            <a:r>
              <a:rPr lang="en-US" dirty="0"/>
              <a:t> accession Col‐0 </a:t>
            </a:r>
          </a:p>
          <a:p>
            <a:pPr lvl="1"/>
            <a:r>
              <a:rPr lang="en-US" dirty="0"/>
              <a:t>Genomic </a:t>
            </a:r>
            <a:r>
              <a:rPr lang="en-US" dirty="0" err="1"/>
              <a:t>fasta</a:t>
            </a:r>
            <a:r>
              <a:rPr lang="en-US" dirty="0"/>
              <a:t> sequence and GTF annotation files were downloaded from </a:t>
            </a:r>
            <a:r>
              <a:rPr lang="en-US" dirty="0" err="1"/>
              <a:t>Ensembl</a:t>
            </a:r>
            <a:r>
              <a:rPr lang="en-US" dirty="0"/>
              <a:t> Plants, Version TAIR10, Release 31</a:t>
            </a:r>
          </a:p>
          <a:p>
            <a:r>
              <a:rPr lang="en-US" dirty="0"/>
              <a:t>Read mapping and tabulation - STAR Version 2.5.2a</a:t>
            </a:r>
          </a:p>
          <a:p>
            <a:pPr lvl="1"/>
            <a:r>
              <a:rPr lang="en-US" dirty="0"/>
              <a:t> ‐‐</a:t>
            </a:r>
            <a:r>
              <a:rPr lang="en-US" dirty="0" err="1"/>
              <a:t>outSAMtype</a:t>
            </a:r>
            <a:r>
              <a:rPr lang="en-US" dirty="0"/>
              <a:t> BAM </a:t>
            </a:r>
            <a:r>
              <a:rPr lang="en-US" dirty="0" err="1"/>
              <a:t>SortedByCoordinate</a:t>
            </a:r>
            <a:endParaRPr lang="en-US" dirty="0"/>
          </a:p>
          <a:p>
            <a:pPr lvl="1"/>
            <a:r>
              <a:rPr lang="en-US" dirty="0"/>
              <a:t> ‐‐</a:t>
            </a:r>
            <a:r>
              <a:rPr lang="en-US" dirty="0" err="1"/>
              <a:t>outFilterMultimapNmax</a:t>
            </a:r>
            <a:r>
              <a:rPr lang="en-US" dirty="0"/>
              <a:t> 20</a:t>
            </a:r>
          </a:p>
          <a:p>
            <a:pPr lvl="1"/>
            <a:r>
              <a:rPr lang="en-US" dirty="0"/>
              <a:t> ‐‐</a:t>
            </a:r>
            <a:r>
              <a:rPr lang="en-US" dirty="0" err="1"/>
              <a:t>alignSJDBoverhangMin</a:t>
            </a:r>
            <a:r>
              <a:rPr lang="en-US" dirty="0"/>
              <a:t> 8</a:t>
            </a:r>
          </a:p>
          <a:p>
            <a:pPr lvl="1"/>
            <a:r>
              <a:rPr lang="en-US" dirty="0"/>
              <a:t> ‐‐</a:t>
            </a:r>
            <a:r>
              <a:rPr lang="en-US" dirty="0" err="1"/>
              <a:t>outSAMunmapped</a:t>
            </a:r>
            <a:r>
              <a:rPr lang="en-US" dirty="0"/>
              <a:t> Within</a:t>
            </a:r>
          </a:p>
          <a:p>
            <a:pPr lvl="1"/>
            <a:r>
              <a:rPr lang="en-US" dirty="0"/>
              <a:t> ‐‐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TranscriptomeSAM</a:t>
            </a:r>
            <a:r>
              <a:rPr lang="en-US" dirty="0"/>
              <a:t> </a:t>
            </a:r>
            <a:r>
              <a:rPr lang="en-US" dirty="0" err="1"/>
              <a:t>GeneCounts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E82D-0C06-4CC2-9559-51617D01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given in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768F-4B87-4C82-B539-3E6C1B22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Differential Gene Expression (DGE) Analysis – DESeq2 in R</a:t>
            </a:r>
          </a:p>
          <a:p>
            <a:pPr lvl="1"/>
            <a:r>
              <a:rPr lang="en-US" dirty="0"/>
              <a:t>R Version 3.4.2 and RStudio Version 1.1.383</a:t>
            </a:r>
          </a:p>
          <a:p>
            <a:pPr lvl="1"/>
            <a:r>
              <a:rPr lang="en-US" dirty="0"/>
              <a:t>lowly expressed genes less than five counts per gene for all samples were removed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fitType</a:t>
            </a:r>
            <a:r>
              <a:rPr lang="en-US" dirty="0"/>
              <a:t> was set to “local”</a:t>
            </a:r>
          </a:p>
          <a:p>
            <a:pPr lvl="1"/>
            <a:r>
              <a:rPr lang="en-US" dirty="0"/>
              <a:t>false discovery rate &lt; 0.1 and absolute log</a:t>
            </a:r>
            <a:r>
              <a:rPr lang="en-US" baseline="-25000" dirty="0"/>
              <a:t>2</a:t>
            </a:r>
            <a:r>
              <a:rPr lang="en-US" dirty="0"/>
              <a:t>FC of &gt;1</a:t>
            </a:r>
          </a:p>
          <a:p>
            <a:r>
              <a:rPr lang="en-US" dirty="0"/>
              <a:t>Principle Components Analysis (PCA) – DESeq2 and ggplot2</a:t>
            </a:r>
          </a:p>
          <a:p>
            <a:pPr lvl="1"/>
            <a:r>
              <a:rPr lang="en-US" dirty="0"/>
              <a:t>Count data was first regularized via log transformation (</a:t>
            </a:r>
            <a:r>
              <a:rPr lang="en-US" dirty="0" err="1"/>
              <a:t>rlog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8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B983-FB90-49A5-9908-9C291D8C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8A26-D740-411F-95AA-4E5EE09F4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32,833 genes identified after alignment and tabulation</a:t>
            </a:r>
          </a:p>
          <a:p>
            <a:pPr lvl="1"/>
            <a:r>
              <a:rPr lang="en-US" sz="2800" dirty="0"/>
              <a:t>Original paper had 33,602</a:t>
            </a:r>
          </a:p>
          <a:p>
            <a:r>
              <a:rPr lang="en-US" sz="3200" dirty="0"/>
              <a:t>Genes with less than 5 reads were removed leaving 23,386 genes for DGE analysis</a:t>
            </a:r>
          </a:p>
          <a:p>
            <a:pPr lvl="1"/>
            <a:r>
              <a:rPr lang="en-US" sz="2800" dirty="0"/>
              <a:t>Original paper had 24,574 genes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783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B291-0276-49DC-A053-1900FC53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6" y="302552"/>
            <a:ext cx="10515600" cy="1325563"/>
          </a:xfrm>
        </p:spPr>
        <p:txBody>
          <a:bodyPr/>
          <a:lstStyle/>
          <a:p>
            <a:r>
              <a:rPr lang="en-US" dirty="0"/>
              <a:t>Results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C5A2B3-9395-4792-ADCD-667C37270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89092"/>
              </p:ext>
            </p:extLst>
          </p:nvPr>
        </p:nvGraphicFramePr>
        <p:xfrm>
          <a:off x="914400" y="1628115"/>
          <a:ext cx="9940636" cy="4808309"/>
        </p:xfrm>
        <a:graphic>
          <a:graphicData uri="http://schemas.openxmlformats.org/drawingml/2006/table">
            <a:tbl>
              <a:tblPr/>
              <a:tblGrid>
                <a:gridCol w="1519314">
                  <a:extLst>
                    <a:ext uri="{9D8B030D-6E8A-4147-A177-3AD203B41FA5}">
                      <a16:colId xmlns:a16="http://schemas.microsoft.com/office/drawing/2014/main" val="1012388497"/>
                    </a:ext>
                  </a:extLst>
                </a:gridCol>
                <a:gridCol w="2320895">
                  <a:extLst>
                    <a:ext uri="{9D8B030D-6E8A-4147-A177-3AD203B41FA5}">
                      <a16:colId xmlns:a16="http://schemas.microsoft.com/office/drawing/2014/main" val="2010902446"/>
                    </a:ext>
                  </a:extLst>
                </a:gridCol>
                <a:gridCol w="840079">
                  <a:extLst>
                    <a:ext uri="{9D8B030D-6E8A-4147-A177-3AD203B41FA5}">
                      <a16:colId xmlns:a16="http://schemas.microsoft.com/office/drawing/2014/main" val="629998409"/>
                    </a:ext>
                  </a:extLst>
                </a:gridCol>
                <a:gridCol w="868556">
                  <a:extLst>
                    <a:ext uri="{9D8B030D-6E8A-4147-A177-3AD203B41FA5}">
                      <a16:colId xmlns:a16="http://schemas.microsoft.com/office/drawing/2014/main" val="2140580871"/>
                    </a:ext>
                  </a:extLst>
                </a:gridCol>
                <a:gridCol w="1053658">
                  <a:extLst>
                    <a:ext uri="{9D8B030D-6E8A-4147-A177-3AD203B41FA5}">
                      <a16:colId xmlns:a16="http://schemas.microsoft.com/office/drawing/2014/main" val="3389362300"/>
                    </a:ext>
                  </a:extLst>
                </a:gridCol>
                <a:gridCol w="904974">
                  <a:extLst>
                    <a:ext uri="{9D8B030D-6E8A-4147-A177-3AD203B41FA5}">
                      <a16:colId xmlns:a16="http://schemas.microsoft.com/office/drawing/2014/main" val="3879439354"/>
                    </a:ext>
                  </a:extLst>
                </a:gridCol>
                <a:gridCol w="1216580">
                  <a:extLst>
                    <a:ext uri="{9D8B030D-6E8A-4147-A177-3AD203B41FA5}">
                      <a16:colId xmlns:a16="http://schemas.microsoft.com/office/drawing/2014/main" val="3893132762"/>
                    </a:ext>
                  </a:extLst>
                </a:gridCol>
                <a:gridCol w="1216580">
                  <a:extLst>
                    <a:ext uri="{9D8B030D-6E8A-4147-A177-3AD203B41FA5}">
                      <a16:colId xmlns:a16="http://schemas.microsoft.com/office/drawing/2014/main" val="2897710903"/>
                    </a:ext>
                  </a:extLst>
                </a:gridCol>
              </a:tblGrid>
              <a:tr h="64310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 Comparison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Detail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Up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Down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298459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C35/C28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003764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C28P3/C28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2486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2913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1220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5399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107059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C35P3/C28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2102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2318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4420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1435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804809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C35P3/C35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2373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2614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1022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4987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1728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22728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C35P3/C28P3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400956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C28P3L7/C28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066118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C28P3L7/C35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158588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C28P3L7T3/C28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1763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1950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3713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92064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C28P3L7T3/C28P3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624264"/>
                  </a:ext>
                </a:extLst>
              </a:tr>
              <a:tr h="41536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C28P3L7T3/C28P3L7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1361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1632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2993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740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035516"/>
                  </a:ext>
                </a:extLst>
              </a:tr>
              <a:tr h="37498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C28P3L7T3/C35P3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31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5ACBD86-BB5D-419B-929C-D3D984CF24EF}"/>
              </a:ext>
            </a:extLst>
          </p:cNvPr>
          <p:cNvSpPr txBox="1"/>
          <p:nvPr/>
        </p:nvSpPr>
        <p:spPr>
          <a:xfrm>
            <a:off x="6911439" y="965334"/>
            <a:ext cx="475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Black = My results before averaging the 3 reps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70DEB-3EB0-43CF-A355-1ABE2F0B74A5}"/>
              </a:ext>
            </a:extLst>
          </p:cNvPr>
          <p:cNvSpPr txBox="1"/>
          <p:nvPr/>
        </p:nvSpPr>
        <p:spPr>
          <a:xfrm>
            <a:off x="6911439" y="596001"/>
            <a:ext cx="475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Green = Results of the original study</a:t>
            </a:r>
          </a:p>
        </p:txBody>
      </p:sp>
    </p:spTree>
    <p:extLst>
      <p:ext uri="{BB962C8B-B14F-4D97-AF65-F5344CB8AC3E}">
        <p14:creationId xmlns:p14="http://schemas.microsoft.com/office/powerpoint/2010/main" val="57975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773</Words>
  <Application>Microsoft Office PowerPoint</Application>
  <PresentationFormat>Widescreen</PresentationFormat>
  <Paragraphs>279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 Transcriptomic Signatures of Plant Memory</vt:lpstr>
      <vt:lpstr>Project Review </vt:lpstr>
      <vt:lpstr>Study</vt:lpstr>
      <vt:lpstr>Study Design</vt:lpstr>
      <vt:lpstr>Pipeline comparisons</vt:lpstr>
      <vt:lpstr>Methods given in paper</vt:lpstr>
      <vt:lpstr>Methods given in paper</vt:lpstr>
      <vt:lpstr>Results comparison</vt:lpstr>
      <vt:lpstr>Results comparison</vt:lpstr>
      <vt:lpstr>Results comparison</vt:lpstr>
      <vt:lpstr>Results comparison</vt:lpstr>
      <vt:lpstr>Reasons for differences?</vt:lpstr>
      <vt:lpstr>Lessons learned and comments</vt:lpstr>
      <vt:lpstr>Lessons learned and comments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33</cp:revision>
  <dcterms:created xsi:type="dcterms:W3CDTF">2020-05-08T21:12:24Z</dcterms:created>
  <dcterms:modified xsi:type="dcterms:W3CDTF">2020-05-11T20:32:39Z</dcterms:modified>
</cp:coreProperties>
</file>