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7" r:id="rId9"/>
    <p:sldId id="268" r:id="rId10"/>
    <p:sldId id="266" r:id="rId11"/>
    <p:sldId id="265" r:id="rId12"/>
    <p:sldId id="260" r:id="rId13"/>
    <p:sldId id="271" r:id="rId14"/>
    <p:sldId id="261" r:id="rId15"/>
    <p:sldId id="273" r:id="rId16"/>
    <p:sldId id="274" r:id="rId17"/>
    <p:sldId id="272" r:id="rId18"/>
    <p:sldId id="275" r:id="rId19"/>
    <p:sldId id="276" r:id="rId20"/>
    <p:sldId id="262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577D-AFEF-46F3-8FC1-509EC042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73D1-F1AF-41A0-BB40-92C6E006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43BF-D014-4957-BE22-529FF167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628B-D2A7-43F3-A6A4-2DC48F5A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39EA-4FDA-4239-964E-A90FC273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E9C-D6B9-4A1E-A0AC-0620E32C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8A08-6157-4D94-AEFB-5759F97E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8E0B-A0E8-42AB-802D-C395F80F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698-6F92-4795-A809-D487F49F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C73C-9CD0-483B-9DD1-FCE0939F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3340E-6956-4FF4-A184-4620B6F4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36293-CC26-46DB-8821-AB4CE205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6830-5757-4F8C-B72D-71741E9F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335E-CEA9-4B4A-9719-4AC4F651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CCA4-6E74-4599-84D7-58AB013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7B6-BE88-4BD5-B2B7-A30D5DD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869B-47B7-44CB-9F57-53D91889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1D38-5901-496A-880F-77276E1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BEC0-78A7-48E4-A098-BBB5A4C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F416-23B3-429D-89CD-1E6D82A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02B1-8ABE-471E-BC15-9E945740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DFCB1-28E9-4E71-9B84-FB5777F8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627-861C-44F1-B9CC-AE177BC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B257-6282-4DB8-B662-B2BEE13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6685-575E-4AC0-B604-9056045D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335D-D921-40B7-9A25-09B5EBE3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BD7B-90A1-45AD-A7CE-28650A42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4F89-5FFD-4BEC-86DB-704E8148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089A-FF2D-451E-8840-EA362072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A886-C28D-48AD-B731-EF3F8276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CCD4-AAC0-472B-9338-10573B60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EC40-0D2D-4292-8504-456DBEB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F9CA-9FF1-4E63-B9AE-98AA051E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B1E8-1A7D-4593-B65E-6B953EC5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1654C-9914-4121-9CFD-01D657558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61AD-3180-42DC-BD17-C9E7AE206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AE3F5-7E27-4DA8-BE1E-ED70800A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70BF7-75F3-428B-98F8-2EF0795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06380-4CCC-4D03-B6AB-3097FCD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4859-BB5E-4427-997A-3D6D290B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0F71C-316D-4968-A803-2A1209B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F69AE-37B4-4179-B312-375EBF1D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E6708-7D37-434E-A6B5-4FD5064D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33C1-173F-4A55-BC59-15D166D2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104A-7253-4F9F-9FCD-2D480525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B2A5-C693-4586-B92B-AB51D3AD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DB9A-0735-4605-BB99-D83EA19B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F816-EC43-4E55-BE10-DD341352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DE33-F287-41C7-B056-75B6DF53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1038-684D-416A-A46B-11E339E4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40CCA-78B6-44DF-AB98-63C82A64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AE437-AE43-4FAF-A288-A3AA7AA3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3A5-28B3-43DB-AA76-0578A8BB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8ECEF-E106-445B-8893-D7C2AF33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FDC01-1488-415C-859D-39E76B8B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67D9-A886-4BD0-BB22-E5095BF2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C1B7-5FAC-4E2C-9CA6-445C256D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4DD6-FA95-4001-BFFF-F28F384A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A1764-A39E-4483-932B-1A0D565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5834-453E-415B-B0A5-0535B64C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19AB-B0BD-4082-9615-6876E1B95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3972-2535-4C9A-95E0-9E2A1371706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9622-572C-474C-9D40-44A033829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9058-49FE-46FC-BD67-DB2EDF90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1F96-3C6B-46EA-8A28-1A1B3B25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58EF-C624-420D-972B-479C4554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887"/>
            <a:ext cx="9144000" cy="2387600"/>
          </a:xfrm>
        </p:spPr>
        <p:txBody>
          <a:bodyPr/>
          <a:lstStyle/>
          <a:p>
            <a:r>
              <a:rPr lang="en-US" dirty="0"/>
              <a:t>The Transcriptomic Signatures of Plant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F033-D21B-4406-8635-387F0880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Austin </a:t>
            </a:r>
            <a:r>
              <a:rPr lang="en-US" dirty="0" err="1"/>
              <a:t>Rosén</a:t>
            </a:r>
            <a:r>
              <a:rPr lang="en-US" dirty="0"/>
              <a:t> </a:t>
            </a:r>
          </a:p>
          <a:p>
            <a:r>
              <a:rPr lang="en-US" dirty="0"/>
              <a:t>Colorado State University</a:t>
            </a:r>
          </a:p>
          <a:p>
            <a:r>
              <a:rPr lang="en-US" dirty="0"/>
              <a:t>Department of Biology</a:t>
            </a:r>
          </a:p>
        </p:txBody>
      </p:sp>
    </p:spTree>
    <p:extLst>
      <p:ext uri="{BB962C8B-B14F-4D97-AF65-F5344CB8AC3E}">
        <p14:creationId xmlns:p14="http://schemas.microsoft.com/office/powerpoint/2010/main" val="256748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BE59-B34F-4553-BBA3-0FCDE32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AB0B5-341B-4B13-BD61-82E36A85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6" t="43275" r="6875" b="2186"/>
          <a:stretch/>
        </p:blipFill>
        <p:spPr>
          <a:xfrm>
            <a:off x="1106904" y="3429000"/>
            <a:ext cx="9582752" cy="3281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C9ABB-66CD-4DF0-A5E3-00F8A368F8E7}"/>
              </a:ext>
            </a:extLst>
          </p:cNvPr>
          <p:cNvSpPr txBox="1"/>
          <p:nvPr/>
        </p:nvSpPr>
        <p:spPr>
          <a:xfrm>
            <a:off x="527786" y="1405682"/>
            <a:ext cx="11136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the 7-day lag phase – </a:t>
            </a:r>
            <a:r>
              <a:rPr lang="en-US" sz="2400" dirty="0" err="1"/>
              <a:t>reacclimation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3-day lag period was insufficient time for freezing tolerance to return to its original state (</a:t>
            </a:r>
            <a:r>
              <a:rPr lang="en-US" sz="2400" dirty="0" err="1"/>
              <a:t>Zuther</a:t>
            </a:r>
            <a:r>
              <a:rPr lang="en-US" sz="2400" dirty="0"/>
              <a:t> et al., 2015)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7-day lag period was sufficient for drought tolerance to return to control levels (Ding, Fromm, &amp; </a:t>
            </a:r>
            <a:r>
              <a:rPr lang="en-US" sz="2400" dirty="0" err="1"/>
              <a:t>Avramova</a:t>
            </a:r>
            <a:r>
              <a:rPr lang="en-US" sz="2400" dirty="0"/>
              <a:t>, 2012)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45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BE59-B34F-4553-BBA3-0FCDE32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AB0B5-341B-4B13-BD61-82E36A85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6" t="41476" r="37260" b="2186"/>
          <a:stretch/>
        </p:blipFill>
        <p:spPr>
          <a:xfrm>
            <a:off x="540618" y="3351502"/>
            <a:ext cx="5043639" cy="2784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C9ABB-66CD-4DF0-A5E3-00F8A368F8E7}"/>
              </a:ext>
            </a:extLst>
          </p:cNvPr>
          <p:cNvSpPr txBox="1"/>
          <p:nvPr/>
        </p:nvSpPr>
        <p:spPr>
          <a:xfrm>
            <a:off x="540618" y="1413288"/>
            <a:ext cx="1148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experiment was originally performed for two </a:t>
            </a:r>
            <a:r>
              <a:rPr lang="en-US" sz="2400" i="1" dirty="0"/>
              <a:t>A. thaliana </a:t>
            </a:r>
            <a:r>
              <a:rPr lang="en-US" sz="2400" dirty="0"/>
              <a:t>varieties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6 measurements in each trial x 3 replicates x 2 </a:t>
            </a:r>
            <a:r>
              <a:rPr lang="en-US" sz="2400" i="1" dirty="0"/>
              <a:t>Arabidopsis </a:t>
            </a:r>
            <a:r>
              <a:rPr lang="en-US" sz="2400" dirty="0"/>
              <a:t>accessions = 36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decided to look at just one variety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Col-0 (intermediate frost tolerance) – 18 total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9EC89-C938-4ACA-84D1-09EC84AB3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6" t="41476" r="37260" b="2186"/>
          <a:stretch/>
        </p:blipFill>
        <p:spPr>
          <a:xfrm>
            <a:off x="6607745" y="3351501"/>
            <a:ext cx="5043639" cy="278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E32CF-DF1E-4A16-8D14-3583A78D222E}"/>
              </a:ext>
            </a:extLst>
          </p:cNvPr>
          <p:cNvSpPr txBox="1"/>
          <p:nvPr/>
        </p:nvSpPr>
        <p:spPr>
          <a:xfrm>
            <a:off x="1809550" y="6072766"/>
            <a:ext cx="351322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Col-0 (3 reps)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69D67-97C1-4CA2-8767-C512C20587D8}"/>
              </a:ext>
            </a:extLst>
          </p:cNvPr>
          <p:cNvSpPr txBox="1"/>
          <p:nvPr/>
        </p:nvSpPr>
        <p:spPr>
          <a:xfrm>
            <a:off x="7948864" y="5948253"/>
            <a:ext cx="351322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N14 (3 reps)</a:t>
            </a:r>
          </a:p>
        </p:txBody>
      </p:sp>
    </p:spTree>
    <p:extLst>
      <p:ext uri="{BB962C8B-B14F-4D97-AF65-F5344CB8AC3E}">
        <p14:creationId xmlns:p14="http://schemas.microsoft.com/office/powerpoint/2010/main" val="28251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659-9F04-48E5-86E3-B0865361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7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C118-2179-4B0F-90BE-0F75172B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99"/>
            <a:ext cx="10515600" cy="2650122"/>
          </a:xfrm>
        </p:spPr>
        <p:txBody>
          <a:bodyPr>
            <a:normAutofit/>
          </a:bodyPr>
          <a:lstStyle/>
          <a:p>
            <a:r>
              <a:rPr lang="en-US" sz="2400" dirty="0"/>
              <a:t>As expected, primed plants had greater freezing tolerance than before being primed</a:t>
            </a:r>
          </a:p>
          <a:p>
            <a:r>
              <a:rPr lang="en-US" sz="2400" dirty="0"/>
              <a:t>After 7 days, freezing tolerance returned to values comparable to before the priming event</a:t>
            </a:r>
          </a:p>
          <a:p>
            <a:r>
              <a:rPr lang="en-US" sz="2400" dirty="0"/>
              <a:t>Plants subjected to a triggering event (2</a:t>
            </a:r>
            <a:r>
              <a:rPr lang="en-US" sz="2400" baseline="30000" dirty="0"/>
              <a:t>nd</a:t>
            </a:r>
            <a:r>
              <a:rPr lang="en-US" sz="2400" dirty="0"/>
              <a:t> priming event) had even greater freezing tolerance than after a single priming event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F8373-0236-47C5-88E3-7974A1D95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4" b="9914"/>
          <a:stretch/>
        </p:blipFill>
        <p:spPr>
          <a:xfrm>
            <a:off x="933749" y="3642879"/>
            <a:ext cx="9943801" cy="30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659-9F04-48E5-86E3-B0865361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7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C118-2179-4B0F-90BE-0F75172B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824"/>
            <a:ext cx="10515600" cy="2650122"/>
          </a:xfrm>
        </p:spPr>
        <p:txBody>
          <a:bodyPr>
            <a:normAutofit/>
          </a:bodyPr>
          <a:lstStyle/>
          <a:p>
            <a:r>
              <a:rPr lang="en-US" sz="2400" dirty="0"/>
              <a:t>Why the higher freezing tolerance?</a:t>
            </a:r>
          </a:p>
          <a:p>
            <a:pPr lvl="1"/>
            <a:r>
              <a:rPr lang="en-US" sz="2000" dirty="0"/>
              <a:t>Perhaps the “memory” of a previous cold event further increased frost tolerance </a:t>
            </a:r>
            <a:endParaRPr lang="en-US" sz="2000" i="1" dirty="0"/>
          </a:p>
          <a:p>
            <a:r>
              <a:rPr lang="en-US" sz="2400" dirty="0"/>
              <a:t>Priming can further increase stress tolerance upon triggering even after lag phase</a:t>
            </a:r>
          </a:p>
          <a:p>
            <a:r>
              <a:rPr lang="en-US" sz="2400" dirty="0"/>
              <a:t>What does this look like on the molecular level?</a:t>
            </a:r>
          </a:p>
          <a:p>
            <a:pPr lvl="1"/>
            <a:r>
              <a:rPr lang="en-US" sz="2000" dirty="0"/>
              <a:t>Transcriptome, lipids, secondary metabolites</a:t>
            </a:r>
          </a:p>
          <a:p>
            <a:pPr lvl="1"/>
            <a:r>
              <a:rPr lang="en-US" sz="2000" dirty="0"/>
              <a:t>Same response as after the first priming event?</a:t>
            </a:r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F8373-0236-47C5-88E3-7974A1D95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4" b="9914"/>
          <a:stretch/>
        </p:blipFill>
        <p:spPr>
          <a:xfrm>
            <a:off x="933749" y="3642879"/>
            <a:ext cx="9943801" cy="30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25A-DEA3-431D-AFB5-7EDDE7AF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9C80-C2C8-42FA-8106-3B9C4CEC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409"/>
            <a:ext cx="9465733" cy="2179108"/>
          </a:xfrm>
        </p:spPr>
        <p:txBody>
          <a:bodyPr/>
          <a:lstStyle/>
          <a:p>
            <a:r>
              <a:rPr lang="en-US" dirty="0"/>
              <a:t>For molecular data, a series of pairwise comparisons were made</a:t>
            </a:r>
          </a:p>
          <a:p>
            <a:pPr lvl="1"/>
            <a:r>
              <a:rPr lang="en-US" dirty="0"/>
              <a:t>They focused on contrasting Comparisons B, C, and 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DE005-A602-48F5-8763-176B8F7A9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2" t="41789" r="8895" b="2696"/>
          <a:stretch/>
        </p:blipFill>
        <p:spPr>
          <a:xfrm>
            <a:off x="198211" y="2793870"/>
            <a:ext cx="11555038" cy="41425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F5C3A-8860-4F58-9F6F-9ED91DDD38E2}"/>
              </a:ext>
            </a:extLst>
          </p:cNvPr>
          <p:cNvSpPr/>
          <p:nvPr/>
        </p:nvSpPr>
        <p:spPr>
          <a:xfrm>
            <a:off x="438750" y="3852333"/>
            <a:ext cx="11101317" cy="2539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3B24F5-8A29-43D4-ABB6-92C1313741A6}"/>
              </a:ext>
            </a:extLst>
          </p:cNvPr>
          <p:cNvSpPr/>
          <p:nvPr/>
        </p:nvSpPr>
        <p:spPr>
          <a:xfrm>
            <a:off x="425072" y="5554193"/>
            <a:ext cx="11101317" cy="2539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524E4F-F01A-4691-9E42-8981D5DB9E6D}"/>
              </a:ext>
            </a:extLst>
          </p:cNvPr>
          <p:cNvSpPr/>
          <p:nvPr/>
        </p:nvSpPr>
        <p:spPr>
          <a:xfrm>
            <a:off x="438750" y="4147448"/>
            <a:ext cx="11101317" cy="2539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25A-DEA3-431D-AFB5-7EDDE7AF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70689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9C80-C2C8-42FA-8106-3B9C4CEC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389857"/>
            <a:ext cx="9465733" cy="1824981"/>
          </a:xfrm>
        </p:spPr>
        <p:txBody>
          <a:bodyPr/>
          <a:lstStyle/>
          <a:p>
            <a:r>
              <a:rPr lang="en-US" sz="2400" dirty="0"/>
              <a:t>Second triggering event</a:t>
            </a:r>
          </a:p>
          <a:p>
            <a:pPr lvl="1"/>
            <a:r>
              <a:rPr lang="en-US" dirty="0"/>
              <a:t>Overall weaker transcriptomic response </a:t>
            </a:r>
          </a:p>
          <a:p>
            <a:pPr lvl="1"/>
            <a:r>
              <a:rPr lang="en-US" dirty="0"/>
              <a:t>Several unique upregulated genes after triggering </a:t>
            </a:r>
          </a:p>
          <a:p>
            <a:pPr lvl="2"/>
            <a:r>
              <a:rPr lang="en-US" dirty="0"/>
              <a:t>Not upregulated after initial priming event – potential “memory”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6220-0B91-43FD-80C8-8B48A2FF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5" t="28039" r="11736" b="14650"/>
          <a:stretch/>
        </p:blipFill>
        <p:spPr>
          <a:xfrm>
            <a:off x="1274692" y="3128210"/>
            <a:ext cx="9190738" cy="36074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5F4142A-451D-4474-B957-432E546CB8FB}"/>
              </a:ext>
            </a:extLst>
          </p:cNvPr>
          <p:cNvSpPr/>
          <p:nvPr/>
        </p:nvSpPr>
        <p:spPr>
          <a:xfrm>
            <a:off x="1726571" y="4334006"/>
            <a:ext cx="356230" cy="33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50F37-2569-4EEE-8D04-2122EBC8A3E1}"/>
              </a:ext>
            </a:extLst>
          </p:cNvPr>
          <p:cNvSpPr/>
          <p:nvPr/>
        </p:nvSpPr>
        <p:spPr>
          <a:xfrm>
            <a:off x="1726570" y="5714073"/>
            <a:ext cx="356230" cy="33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25A-DEA3-431D-AFB5-7EDDE7AF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70689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AC467D-84FF-4A66-A089-F76FF631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97" t="66152" r="60738" b="4952"/>
          <a:stretch/>
        </p:blipFill>
        <p:spPr>
          <a:xfrm>
            <a:off x="921429" y="2445847"/>
            <a:ext cx="3845305" cy="251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A747B-C455-4C8B-AD3B-9DB997B7C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53" t="21502" r="17222" b="4510"/>
          <a:stretch/>
        </p:blipFill>
        <p:spPr>
          <a:xfrm>
            <a:off x="6790268" y="2065866"/>
            <a:ext cx="5257799" cy="4792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C62B0-8165-4AAA-8A5D-DD977853197B}"/>
              </a:ext>
            </a:extLst>
          </p:cNvPr>
          <p:cNvSpPr txBox="1"/>
          <p:nvPr/>
        </p:nvSpPr>
        <p:spPr>
          <a:xfrm>
            <a:off x="7289800" y="1184728"/>
            <a:ext cx="14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Upregulated genes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1C1F8-08FA-4C90-BCAD-FC7BCC8C3C97}"/>
              </a:ext>
            </a:extLst>
          </p:cNvPr>
          <p:cNvSpPr txBox="1"/>
          <p:nvPr/>
        </p:nvSpPr>
        <p:spPr>
          <a:xfrm>
            <a:off x="9745133" y="1184728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Downregulated 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61059-F90E-4968-8370-22D434B268AE}"/>
              </a:ext>
            </a:extLst>
          </p:cNvPr>
          <p:cNvSpPr txBox="1"/>
          <p:nvPr/>
        </p:nvSpPr>
        <p:spPr>
          <a:xfrm>
            <a:off x="5037668" y="2969762"/>
            <a:ext cx="14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Col-0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68A5E-AB67-497A-BAEC-BDC196E95A81}"/>
              </a:ext>
            </a:extLst>
          </p:cNvPr>
          <p:cNvSpPr txBox="1"/>
          <p:nvPr/>
        </p:nvSpPr>
        <p:spPr>
          <a:xfrm>
            <a:off x="5147734" y="5221895"/>
            <a:ext cx="14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N14</a:t>
            </a:r>
          </a:p>
        </p:txBody>
      </p:sp>
    </p:spTree>
    <p:extLst>
      <p:ext uri="{BB962C8B-B14F-4D97-AF65-F5344CB8AC3E}">
        <p14:creationId xmlns:p14="http://schemas.microsoft.com/office/powerpoint/2010/main" val="378812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25A-DEA3-431D-AFB5-7EDDE7AF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E0393-70E0-4A2B-AEF8-AD6DF86E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6" t="27275" r="11988" b="19138"/>
          <a:stretch/>
        </p:blipFill>
        <p:spPr>
          <a:xfrm>
            <a:off x="1075267" y="2870158"/>
            <a:ext cx="10515600" cy="3868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0C33B-F1A1-484F-97B9-22507B543F33}"/>
              </a:ext>
            </a:extLst>
          </p:cNvPr>
          <p:cNvSpPr txBox="1"/>
          <p:nvPr/>
        </p:nvSpPr>
        <p:spPr>
          <a:xfrm>
            <a:off x="1049867" y="1591734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Principle Components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groupings in both accessions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samples grouping vs. primed/triggered samples grouping</a:t>
            </a:r>
          </a:p>
        </p:txBody>
      </p:sp>
    </p:spTree>
    <p:extLst>
      <p:ext uri="{BB962C8B-B14F-4D97-AF65-F5344CB8AC3E}">
        <p14:creationId xmlns:p14="http://schemas.microsoft.com/office/powerpoint/2010/main" val="21700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4FED-4446-4C70-9BAF-DAFCED9D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98B5-090B-42BA-9FE0-22359BD9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Data acquisition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Samples taken from homogenized plant material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Total RNA isolated using </a:t>
            </a:r>
            <a:r>
              <a:rPr lang="en-US" sz="2800" dirty="0" err="1"/>
              <a:t>TRIzol</a:t>
            </a:r>
            <a:r>
              <a:rPr lang="en-US" sz="2800" dirty="0"/>
              <a:t> protocol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Libraries prepared with </a:t>
            </a:r>
            <a:r>
              <a:rPr lang="en-US" sz="2800" dirty="0" err="1"/>
              <a:t>NEBNext</a:t>
            </a:r>
            <a:r>
              <a:rPr lang="en-US" sz="2800" dirty="0"/>
              <a:t> Ultra Directional RNA Library Prep Kit for Illumina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Sequenced using Illumina </a:t>
            </a:r>
            <a:r>
              <a:rPr lang="en-US" sz="2800" dirty="0" err="1"/>
              <a:t>HiSeq</a:t>
            </a:r>
            <a:r>
              <a:rPr lang="en-US" sz="2800" dirty="0"/>
              <a:t> 3000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Generated 150 bp single-end reads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Raw reads deposited in the Gene Expression Omnibus (GEO) under accession number GES112225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2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4FED-4446-4C70-9BAF-DAFCED9D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98B5-090B-42BA-9FE0-22359BD9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8933" cy="479655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Data analysis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Adapter trimming – </a:t>
            </a:r>
            <a:r>
              <a:rPr lang="en-US" dirty="0" err="1"/>
              <a:t>flexbar</a:t>
            </a:r>
            <a:r>
              <a:rPr lang="en-US" dirty="0"/>
              <a:t> version 2.5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All reads smaller than 80 bp were also removed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Read mapping performed against reference genome for Col-0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Genomic sequence, cDNA, and GTF annotation files downloaded from </a:t>
            </a:r>
            <a:r>
              <a:rPr lang="en-US" dirty="0" err="1"/>
              <a:t>Ensembl</a:t>
            </a:r>
            <a:r>
              <a:rPr lang="en-US" dirty="0"/>
              <a:t> Plants, Version TAIR10, release 31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Read mapping  and tabulation performed using STAR software, version 2.5.2a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Parameters used in the study are also given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Differential Gene Expression (DGE) analysis was performed in R (version 3.4.2) using the package DESeq2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Principle Components Analysis (PCA) was performed using DESeq2 and ggplot2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2AAC-9D22-4A79-BF93-9F9D7604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FD3-DD07-488D-A52A-838FCC61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5" y="1834148"/>
            <a:ext cx="10951845" cy="4783856"/>
          </a:xfrm>
        </p:spPr>
        <p:txBody>
          <a:bodyPr/>
          <a:lstStyle/>
          <a:p>
            <a:r>
              <a:rPr lang="en-US" dirty="0"/>
              <a:t>I do not currently have RNA sequence data of my own</a:t>
            </a:r>
          </a:p>
          <a:p>
            <a:r>
              <a:rPr lang="en-US" dirty="0"/>
              <a:t>The solution: Use publicly available data!</a:t>
            </a:r>
          </a:p>
          <a:p>
            <a:r>
              <a:rPr lang="en-US" dirty="0"/>
              <a:t>What?: Perform RNA-seq analysis on raw data from a previous study, and attempt to achieve the same results</a:t>
            </a:r>
          </a:p>
          <a:p>
            <a:r>
              <a:rPr lang="en-US" dirty="0"/>
              <a:t>Why?: In order to gain proficiency in working with high-throughput sequence data</a:t>
            </a:r>
          </a:p>
          <a:p>
            <a:pPr lvl="1"/>
            <a:r>
              <a:rPr lang="en-US" sz="2800" dirty="0"/>
              <a:t>Prepare me for future data analysis</a:t>
            </a:r>
          </a:p>
          <a:p>
            <a:pPr lvl="2"/>
            <a:r>
              <a:rPr lang="en-US" sz="2400" dirty="0"/>
              <a:t>I have yet to work through an entire pipeline – raw </a:t>
            </a:r>
            <a:r>
              <a:rPr lang="en-US" sz="2400"/>
              <a:t>data through </a:t>
            </a:r>
            <a:r>
              <a:rPr lang="en-US" sz="2400" dirty="0"/>
              <a:t>data analysis</a:t>
            </a:r>
          </a:p>
          <a:p>
            <a:pPr lvl="1"/>
            <a:r>
              <a:rPr lang="en-US" sz="2800" dirty="0"/>
              <a:t>Great learning opportunity because can check/compare results</a:t>
            </a:r>
          </a:p>
          <a:p>
            <a:r>
              <a:rPr lang="en-US" dirty="0"/>
              <a:t>How?: Using the bioinformatics pipeline we were exposed to in DSCI512</a:t>
            </a:r>
          </a:p>
        </p:txBody>
      </p:sp>
    </p:spTree>
    <p:extLst>
      <p:ext uri="{BB962C8B-B14F-4D97-AF65-F5344CB8AC3E}">
        <p14:creationId xmlns:p14="http://schemas.microsoft.com/office/powerpoint/2010/main" val="301874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C1FA-6E7A-4C7B-B2EF-EE99C3B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comparisons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460C2D-266C-41C8-ABFF-AAA0AB437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975" y="2647215"/>
            <a:ext cx="4861982" cy="392605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A388DDB-63E4-44DE-8F3D-AAC22A69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649271"/>
            <a:ext cx="4666825" cy="376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BC692-AFAC-464B-BB07-A32477845F14}"/>
              </a:ext>
            </a:extLst>
          </p:cNvPr>
          <p:cNvSpPr txBox="1"/>
          <p:nvPr/>
        </p:nvSpPr>
        <p:spPr>
          <a:xfrm>
            <a:off x="778933" y="1939146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Zuther</a:t>
            </a:r>
            <a:r>
              <a:rPr lang="en-US" sz="2400" dirty="0"/>
              <a:t> et al.,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21022-6D0E-4084-A3ED-48AD456612A0}"/>
              </a:ext>
            </a:extLst>
          </p:cNvPr>
          <p:cNvSpPr txBox="1"/>
          <p:nvPr/>
        </p:nvSpPr>
        <p:spPr>
          <a:xfrm>
            <a:off x="6969757" y="1939146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Pipeline that I used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28C9AE-BC77-4216-9E78-62054FDCAFDB}"/>
              </a:ext>
            </a:extLst>
          </p:cNvPr>
          <p:cNvSpPr/>
          <p:nvPr/>
        </p:nvSpPr>
        <p:spPr>
          <a:xfrm>
            <a:off x="1454150" y="3041650"/>
            <a:ext cx="1092200" cy="3471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7AFAB5-6EC8-4D64-BD00-9F319DFC1974}"/>
              </a:ext>
            </a:extLst>
          </p:cNvPr>
          <p:cNvSpPr/>
          <p:nvPr/>
        </p:nvSpPr>
        <p:spPr>
          <a:xfrm>
            <a:off x="1454150" y="4575174"/>
            <a:ext cx="1371600" cy="3471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04900-F68B-434B-B962-9DFC01CF97EA}"/>
              </a:ext>
            </a:extLst>
          </p:cNvPr>
          <p:cNvSpPr/>
          <p:nvPr/>
        </p:nvSpPr>
        <p:spPr>
          <a:xfrm>
            <a:off x="1454150" y="3808412"/>
            <a:ext cx="722313" cy="361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CB586-EB03-47D1-84ED-450BEA29649A}"/>
              </a:ext>
            </a:extLst>
          </p:cNvPr>
          <p:cNvSpPr/>
          <p:nvPr/>
        </p:nvSpPr>
        <p:spPr>
          <a:xfrm>
            <a:off x="1454150" y="5342714"/>
            <a:ext cx="879475" cy="3627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95186-F415-432C-8E84-A387FA3CE8BB}"/>
              </a:ext>
            </a:extLst>
          </p:cNvPr>
          <p:cNvSpPr txBox="1"/>
          <p:nvPr/>
        </p:nvSpPr>
        <p:spPr>
          <a:xfrm>
            <a:off x="1630680" y="3076716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flexbar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E644B-2358-4191-9449-9C001D56CF38}"/>
              </a:ext>
            </a:extLst>
          </p:cNvPr>
          <p:cNvSpPr txBox="1"/>
          <p:nvPr/>
        </p:nvSpPr>
        <p:spPr>
          <a:xfrm>
            <a:off x="1499870" y="384347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B46D1-C88A-469E-9D68-720FFF6FD25E}"/>
              </a:ext>
            </a:extLst>
          </p:cNvPr>
          <p:cNvSpPr txBox="1"/>
          <p:nvPr/>
        </p:nvSpPr>
        <p:spPr>
          <a:xfrm>
            <a:off x="1803403" y="461024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B2EE6-D1BE-4438-BB5C-10B454F369ED}"/>
              </a:ext>
            </a:extLst>
          </p:cNvPr>
          <p:cNvSpPr txBox="1"/>
          <p:nvPr/>
        </p:nvSpPr>
        <p:spPr>
          <a:xfrm>
            <a:off x="1504101" y="5385594"/>
            <a:ext cx="8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DESeq2/R</a:t>
            </a:r>
          </a:p>
        </p:txBody>
      </p:sp>
    </p:spTree>
    <p:extLst>
      <p:ext uri="{BB962C8B-B14F-4D97-AF65-F5344CB8AC3E}">
        <p14:creationId xmlns:p14="http://schemas.microsoft.com/office/powerpoint/2010/main" val="42532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4E2-AC6E-4E6A-A2AD-97C40DE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272D-4BD5-443F-AA72-DD854604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550"/>
          </a:xfrm>
        </p:spPr>
        <p:txBody>
          <a:bodyPr/>
          <a:lstStyle/>
          <a:p>
            <a:r>
              <a:rPr lang="en-US" dirty="0"/>
              <a:t>With slightly different bioinformatics pipeline, how will results change?</a:t>
            </a:r>
          </a:p>
          <a:p>
            <a:r>
              <a:rPr lang="en-US" dirty="0"/>
              <a:t>Ideally, the general results should be the same</a:t>
            </a:r>
          </a:p>
          <a:p>
            <a:pPr lvl="1"/>
            <a:r>
              <a:rPr lang="en-US" dirty="0"/>
              <a:t>No two software work exactly the same, but should see the same trends in the same data</a:t>
            </a:r>
          </a:p>
          <a:p>
            <a:pPr lvl="1"/>
            <a:r>
              <a:rPr lang="en-US" dirty="0"/>
              <a:t>DGE numbers should be similar, and we should see same clustering of samples in PCA</a:t>
            </a:r>
          </a:p>
          <a:p>
            <a:r>
              <a:rPr lang="en-US" dirty="0"/>
              <a:t>Where are the results different, if at all?</a:t>
            </a:r>
          </a:p>
          <a:p>
            <a:pPr lvl="1"/>
            <a:r>
              <a:rPr lang="en-US" dirty="0"/>
              <a:t>How are they different, and why?</a:t>
            </a:r>
          </a:p>
          <a:p>
            <a:r>
              <a:rPr lang="en-US" dirty="0"/>
              <a:t>If time, attempt functional enrichment analysis and compare to study</a:t>
            </a:r>
          </a:p>
        </p:txBody>
      </p:sp>
    </p:spTree>
    <p:extLst>
      <p:ext uri="{BB962C8B-B14F-4D97-AF65-F5344CB8AC3E}">
        <p14:creationId xmlns:p14="http://schemas.microsoft.com/office/powerpoint/2010/main" val="374382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8AF6-8FF8-4E94-9935-16876560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A2B1-8746-41B2-A2FD-13D03BC9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6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Ding, Y., Fromm, M., &amp; </a:t>
            </a:r>
            <a:r>
              <a:rPr lang="en-US" sz="2400" dirty="0" err="1"/>
              <a:t>Avramova</a:t>
            </a:r>
            <a:r>
              <a:rPr lang="en-US" sz="2400" dirty="0"/>
              <a:t>, Z. (2012). Multiple exposures to drought ‘train’		 transcriptional responses in Arabidopsis. Nature Communications, 3, 740.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Zuther</a:t>
            </a:r>
            <a:r>
              <a:rPr lang="en-US" sz="2400" dirty="0"/>
              <a:t>, E., </a:t>
            </a:r>
            <a:r>
              <a:rPr lang="en-US" sz="2400" dirty="0" err="1"/>
              <a:t>Juszczak</a:t>
            </a:r>
            <a:r>
              <a:rPr lang="en-US" sz="2400" dirty="0"/>
              <a:t>, I., Lee, Y. P., Baier, M., &amp; </a:t>
            </a:r>
            <a:r>
              <a:rPr lang="en-US" sz="2400" dirty="0" err="1"/>
              <a:t>Hincha</a:t>
            </a:r>
            <a:r>
              <a:rPr lang="en-US" sz="2400" dirty="0"/>
              <a:t>, D. K. (2015). Time‐dependent 	</a:t>
            </a:r>
            <a:r>
              <a:rPr lang="en-US" sz="2400" dirty="0" err="1"/>
              <a:t>deacclimation</a:t>
            </a:r>
            <a:r>
              <a:rPr lang="en-US" sz="2400" dirty="0"/>
              <a:t> after cold acclimation in Arabidopsis thaliana accessions.		 Scientific Reports, 5, 12199.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Zuther</a:t>
            </a:r>
            <a:r>
              <a:rPr lang="en-US" sz="2400" dirty="0"/>
              <a:t> E, </a:t>
            </a:r>
            <a:r>
              <a:rPr lang="en-US" sz="2400" dirty="0" err="1"/>
              <a:t>Schaarschmidt</a:t>
            </a:r>
            <a:r>
              <a:rPr lang="en-US" sz="2400" dirty="0"/>
              <a:t> S, Fischer A, et al. (2019) Molecular signatures associated 	with increased freezing tolerance due to low temperature memory in 	Arabidopsis. Plant Cell Environ. 42:854–873.</a:t>
            </a:r>
          </a:p>
        </p:txBody>
      </p:sp>
    </p:spTree>
    <p:extLst>
      <p:ext uri="{BB962C8B-B14F-4D97-AF65-F5344CB8AC3E}">
        <p14:creationId xmlns:p14="http://schemas.microsoft.com/office/powerpoint/2010/main" val="11080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D1E6-E02F-465E-8CA8-C0DBEFC6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F3209-C4F9-4B04-88A3-8B4C2D2EE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6" t="21088" r="20145" b="33819"/>
          <a:stretch/>
        </p:blipFill>
        <p:spPr>
          <a:xfrm>
            <a:off x="593753" y="2386126"/>
            <a:ext cx="10515600" cy="404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A4E5D-9C61-4088-B8F9-217C412918D6}"/>
              </a:ext>
            </a:extLst>
          </p:cNvPr>
          <p:cNvSpPr txBox="1"/>
          <p:nvPr/>
        </p:nvSpPr>
        <p:spPr>
          <a:xfrm>
            <a:off x="920316" y="1449504"/>
            <a:ext cx="9820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Topic: The concept of plant memory associated with stress, and the corresponding molecular signatures</a:t>
            </a:r>
          </a:p>
        </p:txBody>
      </p:sp>
    </p:spTree>
    <p:extLst>
      <p:ext uri="{BB962C8B-B14F-4D97-AF65-F5344CB8AC3E}">
        <p14:creationId xmlns:p14="http://schemas.microsoft.com/office/powerpoint/2010/main" val="84874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51CB-8835-49FD-8242-AEF3567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16A7-0CCB-4B84-A401-C9489F8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21904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Exposure to stress can bolster a plant’s defense response to a subsequent environmental stress, known as defense priming</a:t>
            </a:r>
          </a:p>
          <a:p>
            <a:pPr>
              <a:spcAft>
                <a:spcPts val="600"/>
              </a:spcAft>
            </a:pPr>
            <a:r>
              <a:rPr lang="en-US" dirty="0"/>
              <a:t>Primed plants…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Require lower levels of stimuli to induce a defense response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Are more vigorous in their defense responses</a:t>
            </a:r>
          </a:p>
          <a:p>
            <a:pPr>
              <a:spcAft>
                <a:spcPts val="600"/>
              </a:spcAft>
            </a:pPr>
            <a:r>
              <a:rPr lang="en-US" dirty="0"/>
              <a:t>In the context of temperature, cold exposure causes a plant to temporarily acclimate to the cold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Increased freezing tolerance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This stress also primes the plant to respond more effectively to a second cold exposure</a:t>
            </a:r>
          </a:p>
        </p:txBody>
      </p:sp>
    </p:spTree>
    <p:extLst>
      <p:ext uri="{BB962C8B-B14F-4D97-AF65-F5344CB8AC3E}">
        <p14:creationId xmlns:p14="http://schemas.microsoft.com/office/powerpoint/2010/main" val="28429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51CB-8835-49FD-8242-AEF3567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16A7-0CCB-4B84-A401-C9489F8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7" y="1594724"/>
            <a:ext cx="10515600" cy="2207360"/>
          </a:xfrm>
        </p:spPr>
        <p:txBody>
          <a:bodyPr>
            <a:normAutofit/>
          </a:bodyPr>
          <a:lstStyle/>
          <a:p>
            <a:r>
              <a:rPr lang="en-US" dirty="0"/>
              <a:t>Conditions return to normal after a priming event</a:t>
            </a:r>
          </a:p>
          <a:p>
            <a:pPr lvl="1"/>
            <a:r>
              <a:rPr lang="en-US" dirty="0"/>
              <a:t>Plant slowly reacclimates</a:t>
            </a:r>
          </a:p>
          <a:p>
            <a:pPr lvl="1"/>
            <a:r>
              <a:rPr lang="en-US" dirty="0"/>
              <a:t>Known as lag or memory phase</a:t>
            </a:r>
          </a:p>
          <a:p>
            <a:pPr lvl="1"/>
            <a:r>
              <a:rPr lang="en-US" dirty="0"/>
              <a:t>At end of the memory phase, plants no longer acclimated</a:t>
            </a:r>
          </a:p>
          <a:p>
            <a:pPr lvl="2"/>
            <a:r>
              <a:rPr lang="en-US" sz="2400" dirty="0"/>
              <a:t>BUT, still illicit a stronger response to stress event (primed)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1833-ED55-4A61-9732-6272B8E7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42" y="4061081"/>
            <a:ext cx="757158" cy="124124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Graphic 4" descr="Snowflake">
            <a:extLst>
              <a:ext uri="{FF2B5EF4-FFF2-40B4-BE49-F238E27FC236}">
                <a16:creationId xmlns:a16="http://schemas.microsoft.com/office/drawing/2014/main" id="{D75F9617-E177-4C7B-8FFE-855D3203B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2754" y="5367030"/>
            <a:ext cx="590134" cy="590134"/>
          </a:xfrm>
          <a:prstGeom prst="rect">
            <a:avLst/>
          </a:prstGeom>
        </p:spPr>
      </p:pic>
      <p:pic>
        <p:nvPicPr>
          <p:cNvPr id="6" name="Graphic 5" descr="Plant">
            <a:extLst>
              <a:ext uri="{FF2B5EF4-FFF2-40B4-BE49-F238E27FC236}">
                <a16:creationId xmlns:a16="http://schemas.microsoft.com/office/drawing/2014/main" id="{5625ABA5-74B0-4035-BA30-284A2F72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471338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91B4F-3B4D-41AE-8934-489652EEE3F3}"/>
              </a:ext>
            </a:extLst>
          </p:cNvPr>
          <p:cNvCxnSpPr>
            <a:cxnSpLocks/>
          </p:cNvCxnSpPr>
          <p:nvPr/>
        </p:nvCxnSpPr>
        <p:spPr>
          <a:xfrm>
            <a:off x="1523985" y="5330421"/>
            <a:ext cx="2865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C5FF2-FA18-4F19-94C0-265D9F8A7DF0}"/>
              </a:ext>
            </a:extLst>
          </p:cNvPr>
          <p:cNvSpPr txBox="1"/>
          <p:nvPr/>
        </p:nvSpPr>
        <p:spPr>
          <a:xfrm>
            <a:off x="1812743" y="5449938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Growth under normal conditions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66FB0-7F45-41E6-A31E-F2C3DBEA4721}"/>
              </a:ext>
            </a:extLst>
          </p:cNvPr>
          <p:cNvCxnSpPr>
            <a:cxnSpLocks/>
          </p:cNvCxnSpPr>
          <p:nvPr/>
        </p:nvCxnSpPr>
        <p:spPr>
          <a:xfrm>
            <a:off x="5886435" y="5302324"/>
            <a:ext cx="2865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B7E29-2AD5-4A94-8381-21734E36E2E3}"/>
              </a:ext>
            </a:extLst>
          </p:cNvPr>
          <p:cNvSpPr txBox="1"/>
          <p:nvPr/>
        </p:nvSpPr>
        <p:spPr>
          <a:xfrm>
            <a:off x="6366101" y="5449937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Growth under normal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99159-D97C-4A19-83DF-7D2B92842FF2}"/>
              </a:ext>
            </a:extLst>
          </p:cNvPr>
          <p:cNvSpPr txBox="1"/>
          <p:nvPr/>
        </p:nvSpPr>
        <p:spPr>
          <a:xfrm>
            <a:off x="4163836" y="612354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Priming event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AC4E8-17FB-42DF-BC73-A697791D004E}"/>
              </a:ext>
            </a:extLst>
          </p:cNvPr>
          <p:cNvSpPr txBox="1"/>
          <p:nvPr/>
        </p:nvSpPr>
        <p:spPr>
          <a:xfrm>
            <a:off x="6287911" y="4582187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Lag or memory phase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CAAFB2-615C-4D0A-9A5D-1777FB1F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14" y="4014153"/>
            <a:ext cx="757158" cy="124124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BD7D50-623A-4E99-8C9F-430B2913C376}"/>
              </a:ext>
            </a:extLst>
          </p:cNvPr>
          <p:cNvSpPr txBox="1"/>
          <p:nvPr/>
        </p:nvSpPr>
        <p:spPr>
          <a:xfrm>
            <a:off x="8751570" y="5389767"/>
            <a:ext cx="206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longer acclimated</a:t>
            </a:r>
          </a:p>
        </p:txBody>
      </p:sp>
    </p:spTree>
    <p:extLst>
      <p:ext uri="{BB962C8B-B14F-4D97-AF65-F5344CB8AC3E}">
        <p14:creationId xmlns:p14="http://schemas.microsoft.com/office/powerpoint/2010/main" val="105925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B10A-6A6D-4CC9-A256-B9604613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C06E-AE88-49B2-B5F9-EB403CCD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90675"/>
            <a:ext cx="10515600" cy="4902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In order to remain primed after a lag phase, a plant must have some sort of “memory” of the initial priming event</a:t>
            </a:r>
          </a:p>
          <a:p>
            <a:pPr>
              <a:spcAft>
                <a:spcPts val="600"/>
              </a:spcAft>
            </a:pPr>
            <a:r>
              <a:rPr lang="en-US" dirty="0"/>
              <a:t>This “memory” allows a plant to respond to future stresses without requiring constitutive expression of genes involved in stress tolerance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In theory, plants would want to take advantage of warm Spring conditions by allocating resources to growth and development, while still being prepared for a frost event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68AC-CF9B-47C0-AE79-9A35AF5D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EF34-B9E5-41BB-9636-E2FE061C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45" y="1494525"/>
            <a:ext cx="10658475" cy="1906926"/>
          </a:xfrm>
        </p:spPr>
        <p:txBody>
          <a:bodyPr>
            <a:normAutofit/>
          </a:bodyPr>
          <a:lstStyle/>
          <a:p>
            <a:r>
              <a:rPr lang="en-US" dirty="0"/>
              <a:t>Plants were subjected to an initial priming event, a lag phase, and a subsequent triggering event</a:t>
            </a:r>
          </a:p>
          <a:p>
            <a:r>
              <a:rPr lang="en-US" dirty="0"/>
              <a:t>Memory genes could b those expressed after triggering but not after priming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0D10E-46A4-4F70-B739-1FFD5D5B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27" y="3407384"/>
            <a:ext cx="963313" cy="1579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0F505-EF67-46FF-827B-146D5B09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371" y="3407383"/>
            <a:ext cx="963314" cy="1579203"/>
          </a:xfrm>
          <a:prstGeom prst="rect">
            <a:avLst/>
          </a:prstGeom>
        </p:spPr>
      </p:pic>
      <p:pic>
        <p:nvPicPr>
          <p:cNvPr id="9" name="Graphic 8" descr="Snowflake">
            <a:extLst>
              <a:ext uri="{FF2B5EF4-FFF2-40B4-BE49-F238E27FC236}">
                <a16:creationId xmlns:a16="http://schemas.microsoft.com/office/drawing/2014/main" id="{88FE48B7-DF16-4B99-8168-BD963FA1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5399" y="4992518"/>
            <a:ext cx="757157" cy="757157"/>
          </a:xfrm>
          <a:prstGeom prst="rect">
            <a:avLst/>
          </a:prstGeom>
        </p:spPr>
      </p:pic>
      <p:pic>
        <p:nvPicPr>
          <p:cNvPr id="10" name="Graphic 9" descr="Snowflake">
            <a:extLst>
              <a:ext uri="{FF2B5EF4-FFF2-40B4-BE49-F238E27FC236}">
                <a16:creationId xmlns:a16="http://schemas.microsoft.com/office/drawing/2014/main" id="{911D6D4C-759B-4BA0-B847-B4C860B0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809" y="5031245"/>
            <a:ext cx="757157" cy="757157"/>
          </a:xfrm>
          <a:prstGeom prst="rect">
            <a:avLst/>
          </a:prstGeom>
        </p:spPr>
      </p:pic>
      <p:pic>
        <p:nvPicPr>
          <p:cNvPr id="12" name="Graphic 11" descr="Plant">
            <a:extLst>
              <a:ext uri="{FF2B5EF4-FFF2-40B4-BE49-F238E27FC236}">
                <a16:creationId xmlns:a16="http://schemas.microsoft.com/office/drawing/2014/main" id="{EF311CEE-0E3F-402A-B75D-6E3340DF8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232" y="41083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7E637-F685-47B3-8E62-FA349A95A366}"/>
              </a:ext>
            </a:extLst>
          </p:cNvPr>
          <p:cNvCxnSpPr>
            <a:cxnSpLocks/>
          </p:cNvCxnSpPr>
          <p:nvPr/>
        </p:nvCxnSpPr>
        <p:spPr>
          <a:xfrm>
            <a:off x="1530417" y="4829908"/>
            <a:ext cx="4100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8FA60-0BCE-4FC8-A5B6-F7A9046F060E}"/>
              </a:ext>
            </a:extLst>
          </p:cNvPr>
          <p:cNvCxnSpPr>
            <a:cxnSpLocks/>
          </p:cNvCxnSpPr>
          <p:nvPr/>
        </p:nvCxnSpPr>
        <p:spPr>
          <a:xfrm>
            <a:off x="6818712" y="4829908"/>
            <a:ext cx="3502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4071B7-EE9A-42EE-B8BC-BFF7D84342DC}"/>
              </a:ext>
            </a:extLst>
          </p:cNvPr>
          <p:cNvSpPr txBox="1"/>
          <p:nvPr/>
        </p:nvSpPr>
        <p:spPr>
          <a:xfrm>
            <a:off x="2785158" y="4348833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DB7DC-E969-4D1F-BFF1-64D4893971E0}"/>
              </a:ext>
            </a:extLst>
          </p:cNvPr>
          <p:cNvSpPr txBox="1"/>
          <p:nvPr/>
        </p:nvSpPr>
        <p:spPr>
          <a:xfrm>
            <a:off x="8038689" y="4318962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EECB1-D9EC-43A8-885D-DFD8E89290C5}"/>
              </a:ext>
            </a:extLst>
          </p:cNvPr>
          <p:cNvSpPr txBox="1"/>
          <p:nvPr/>
        </p:nvSpPr>
        <p:spPr>
          <a:xfrm>
            <a:off x="5408611" y="6044109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Priming phase</a:t>
            </a:r>
          </a:p>
          <a:p>
            <a:pPr algn="ctr"/>
            <a:r>
              <a:rPr lang="en-US" dirty="0"/>
              <a:t>(3 Days)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89F37-8EAD-4453-913D-2E65E3F457D1}"/>
              </a:ext>
            </a:extLst>
          </p:cNvPr>
          <p:cNvSpPr txBox="1"/>
          <p:nvPr/>
        </p:nvSpPr>
        <p:spPr>
          <a:xfrm>
            <a:off x="9982992" y="6044109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Triggering phase</a:t>
            </a:r>
          </a:p>
          <a:p>
            <a:pPr algn="ctr"/>
            <a:r>
              <a:rPr lang="en-US" dirty="0"/>
              <a:t>(3 Days)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2C726-05EA-40B9-8277-7555741ACF10}"/>
              </a:ext>
            </a:extLst>
          </p:cNvPr>
          <p:cNvSpPr txBox="1"/>
          <p:nvPr/>
        </p:nvSpPr>
        <p:spPr>
          <a:xfrm>
            <a:off x="7471587" y="5248128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Lag/memory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6AF9-360E-4574-BDBE-66B7F165F1EA}"/>
              </a:ext>
            </a:extLst>
          </p:cNvPr>
          <p:cNvSpPr txBox="1"/>
          <p:nvPr/>
        </p:nvSpPr>
        <p:spPr>
          <a:xfrm>
            <a:off x="2235724" y="492933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A18D2-5882-4127-93BC-1FD7D685AD53}"/>
              </a:ext>
            </a:extLst>
          </p:cNvPr>
          <p:cNvSpPr txBox="1"/>
          <p:nvPr/>
        </p:nvSpPr>
        <p:spPr>
          <a:xfrm>
            <a:off x="7471587" y="4878796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9C54-5A98-4615-957D-4192484C5519}"/>
              </a:ext>
            </a:extLst>
          </p:cNvPr>
          <p:cNvSpPr txBox="1"/>
          <p:nvPr/>
        </p:nvSpPr>
        <p:spPr>
          <a:xfrm>
            <a:off x="5281076" y="5703289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C20E2-F220-4DAC-BE42-6199D1B8EA80}"/>
              </a:ext>
            </a:extLst>
          </p:cNvPr>
          <p:cNvSpPr txBox="1"/>
          <p:nvPr/>
        </p:nvSpPr>
        <p:spPr>
          <a:xfrm>
            <a:off x="9982992" y="574581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3CC1B-389D-4D5B-A5D9-1D4F5CD823FA}"/>
              </a:ext>
            </a:extLst>
          </p:cNvPr>
          <p:cNvSpPr txBox="1"/>
          <p:nvPr/>
        </p:nvSpPr>
        <p:spPr>
          <a:xfrm>
            <a:off x="2303632" y="5298665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Growth phase</a:t>
            </a:r>
          </a:p>
        </p:txBody>
      </p:sp>
    </p:spTree>
    <p:extLst>
      <p:ext uri="{BB962C8B-B14F-4D97-AF65-F5344CB8AC3E}">
        <p14:creationId xmlns:p14="http://schemas.microsoft.com/office/powerpoint/2010/main" val="33822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68AC-CF9B-47C0-AE79-9A35AF5D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EF34-B9E5-41BB-9636-E2FE061C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285" y="1718341"/>
            <a:ext cx="9567103" cy="13425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Samples taken for RNA-seq analysis</a:t>
            </a:r>
          </a:p>
          <a:p>
            <a:pPr marL="514350" indent="-514350">
              <a:buAutoNum type="arabicPeriod"/>
            </a:pPr>
            <a:r>
              <a:rPr lang="en-US" dirty="0"/>
              <a:t>Freezing tolerance of the plant recorded (in LT</a:t>
            </a:r>
            <a:r>
              <a:rPr lang="en-US" baseline="-25000" dirty="0"/>
              <a:t>50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	 LT</a:t>
            </a:r>
            <a:r>
              <a:rPr lang="en-US" baseline="-25000" dirty="0"/>
              <a:t>50</a:t>
            </a:r>
            <a:r>
              <a:rPr lang="en-US" dirty="0"/>
              <a:t> = temp. at which leaf experiences 50% ion leakage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0D10E-46A4-4F70-B739-1FFD5D5B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02" y="3218245"/>
            <a:ext cx="1071410" cy="175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0F505-EF67-46FF-827B-146D5B09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683" y="3230176"/>
            <a:ext cx="1071410" cy="1756410"/>
          </a:xfrm>
          <a:prstGeom prst="rect">
            <a:avLst/>
          </a:prstGeom>
        </p:spPr>
      </p:pic>
      <p:pic>
        <p:nvPicPr>
          <p:cNvPr id="9" name="Graphic 8" descr="Snowflake">
            <a:extLst>
              <a:ext uri="{FF2B5EF4-FFF2-40B4-BE49-F238E27FC236}">
                <a16:creationId xmlns:a16="http://schemas.microsoft.com/office/drawing/2014/main" id="{88FE48B7-DF16-4B99-8168-BD963FA1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5399" y="4992518"/>
            <a:ext cx="757157" cy="757157"/>
          </a:xfrm>
          <a:prstGeom prst="rect">
            <a:avLst/>
          </a:prstGeom>
        </p:spPr>
      </p:pic>
      <p:pic>
        <p:nvPicPr>
          <p:cNvPr id="10" name="Graphic 9" descr="Snowflake">
            <a:extLst>
              <a:ext uri="{FF2B5EF4-FFF2-40B4-BE49-F238E27FC236}">
                <a16:creationId xmlns:a16="http://schemas.microsoft.com/office/drawing/2014/main" id="{911D6D4C-759B-4BA0-B847-B4C860B0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809" y="5031245"/>
            <a:ext cx="757157" cy="757157"/>
          </a:xfrm>
          <a:prstGeom prst="rect">
            <a:avLst/>
          </a:prstGeom>
        </p:spPr>
      </p:pic>
      <p:pic>
        <p:nvPicPr>
          <p:cNvPr id="12" name="Graphic 11" descr="Plant">
            <a:extLst>
              <a:ext uri="{FF2B5EF4-FFF2-40B4-BE49-F238E27FC236}">
                <a16:creationId xmlns:a16="http://schemas.microsoft.com/office/drawing/2014/main" id="{EF311CEE-0E3F-402A-B75D-6E3340DF8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232" y="41083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7E637-F685-47B3-8E62-FA349A95A366}"/>
              </a:ext>
            </a:extLst>
          </p:cNvPr>
          <p:cNvCxnSpPr>
            <a:cxnSpLocks/>
          </p:cNvCxnSpPr>
          <p:nvPr/>
        </p:nvCxnSpPr>
        <p:spPr>
          <a:xfrm>
            <a:off x="1530417" y="4829908"/>
            <a:ext cx="4100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8FA60-0BCE-4FC8-A5B6-F7A9046F060E}"/>
              </a:ext>
            </a:extLst>
          </p:cNvPr>
          <p:cNvCxnSpPr>
            <a:cxnSpLocks/>
          </p:cNvCxnSpPr>
          <p:nvPr/>
        </p:nvCxnSpPr>
        <p:spPr>
          <a:xfrm>
            <a:off x="6818712" y="4829908"/>
            <a:ext cx="3502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4071B7-EE9A-42EE-B8BC-BFF7D84342DC}"/>
              </a:ext>
            </a:extLst>
          </p:cNvPr>
          <p:cNvSpPr txBox="1"/>
          <p:nvPr/>
        </p:nvSpPr>
        <p:spPr>
          <a:xfrm>
            <a:off x="2785158" y="4348833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DB7DC-E969-4D1F-BFF1-64D4893971E0}"/>
              </a:ext>
            </a:extLst>
          </p:cNvPr>
          <p:cNvSpPr txBox="1"/>
          <p:nvPr/>
        </p:nvSpPr>
        <p:spPr>
          <a:xfrm>
            <a:off x="8038689" y="4318962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EECB1-D9EC-43A8-885D-DFD8E89290C5}"/>
              </a:ext>
            </a:extLst>
          </p:cNvPr>
          <p:cNvSpPr txBox="1"/>
          <p:nvPr/>
        </p:nvSpPr>
        <p:spPr>
          <a:xfrm>
            <a:off x="5408611" y="6044109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Priming phase</a:t>
            </a:r>
          </a:p>
          <a:p>
            <a:pPr algn="ctr"/>
            <a:r>
              <a:rPr lang="en-US" dirty="0"/>
              <a:t>(3 Days)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89F37-8EAD-4453-913D-2E65E3F457D1}"/>
              </a:ext>
            </a:extLst>
          </p:cNvPr>
          <p:cNvSpPr txBox="1"/>
          <p:nvPr/>
        </p:nvSpPr>
        <p:spPr>
          <a:xfrm>
            <a:off x="9982992" y="6044109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Triggering phase</a:t>
            </a:r>
          </a:p>
          <a:p>
            <a:pPr algn="ctr"/>
            <a:r>
              <a:rPr lang="en-US" dirty="0"/>
              <a:t>(3 Days)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2C726-05EA-40B9-8277-7555741ACF10}"/>
              </a:ext>
            </a:extLst>
          </p:cNvPr>
          <p:cNvSpPr txBox="1"/>
          <p:nvPr/>
        </p:nvSpPr>
        <p:spPr>
          <a:xfrm>
            <a:off x="7471587" y="5248128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Lag/memory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6AF9-360E-4574-BDBE-66B7F165F1EA}"/>
              </a:ext>
            </a:extLst>
          </p:cNvPr>
          <p:cNvSpPr txBox="1"/>
          <p:nvPr/>
        </p:nvSpPr>
        <p:spPr>
          <a:xfrm>
            <a:off x="2235724" y="492933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A18D2-5882-4127-93BC-1FD7D685AD53}"/>
              </a:ext>
            </a:extLst>
          </p:cNvPr>
          <p:cNvSpPr txBox="1"/>
          <p:nvPr/>
        </p:nvSpPr>
        <p:spPr>
          <a:xfrm>
            <a:off x="7471587" y="4878796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9C54-5A98-4615-957D-4192484C5519}"/>
              </a:ext>
            </a:extLst>
          </p:cNvPr>
          <p:cNvSpPr txBox="1"/>
          <p:nvPr/>
        </p:nvSpPr>
        <p:spPr>
          <a:xfrm>
            <a:off x="5281076" y="5703289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C20E2-F220-4DAC-BE42-6199D1B8EA80}"/>
              </a:ext>
            </a:extLst>
          </p:cNvPr>
          <p:cNvSpPr txBox="1"/>
          <p:nvPr/>
        </p:nvSpPr>
        <p:spPr>
          <a:xfrm>
            <a:off x="9982992" y="574581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3CC1B-389D-4D5B-A5D9-1D4F5CD823FA}"/>
              </a:ext>
            </a:extLst>
          </p:cNvPr>
          <p:cNvSpPr txBox="1"/>
          <p:nvPr/>
        </p:nvSpPr>
        <p:spPr>
          <a:xfrm>
            <a:off x="2303632" y="5298665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Growth phase</a:t>
            </a:r>
          </a:p>
        </p:txBody>
      </p:sp>
      <p:pic>
        <p:nvPicPr>
          <p:cNvPr id="36" name="Graphic 35" descr="Needle">
            <a:extLst>
              <a:ext uri="{FF2B5EF4-FFF2-40B4-BE49-F238E27FC236}">
                <a16:creationId xmlns:a16="http://schemas.microsoft.com/office/drawing/2014/main" id="{DF7953C4-8276-4EAE-BC39-02886D724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067544" y="4181084"/>
            <a:ext cx="704830" cy="704830"/>
          </a:xfrm>
          <a:prstGeom prst="rect">
            <a:avLst/>
          </a:prstGeom>
        </p:spPr>
      </p:pic>
      <p:pic>
        <p:nvPicPr>
          <p:cNvPr id="37" name="Graphic 36" descr="Needle">
            <a:extLst>
              <a:ext uri="{FF2B5EF4-FFF2-40B4-BE49-F238E27FC236}">
                <a16:creationId xmlns:a16="http://schemas.microsoft.com/office/drawing/2014/main" id="{BEA1F611-B545-4E73-8F49-CC04413BA7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9583" y="4117278"/>
            <a:ext cx="704830" cy="704830"/>
          </a:xfrm>
          <a:prstGeom prst="rect">
            <a:avLst/>
          </a:prstGeom>
        </p:spPr>
      </p:pic>
      <p:pic>
        <p:nvPicPr>
          <p:cNvPr id="38" name="Graphic 37" descr="Needle">
            <a:extLst>
              <a:ext uri="{FF2B5EF4-FFF2-40B4-BE49-F238E27FC236}">
                <a16:creationId xmlns:a16="http://schemas.microsoft.com/office/drawing/2014/main" id="{601916D2-75E2-4BF9-B73D-A4D10C49E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5967" y="4096450"/>
            <a:ext cx="704830" cy="704830"/>
          </a:xfrm>
          <a:prstGeom prst="rect">
            <a:avLst/>
          </a:prstGeom>
        </p:spPr>
      </p:pic>
      <p:pic>
        <p:nvPicPr>
          <p:cNvPr id="39" name="Graphic 38" descr="Needle">
            <a:extLst>
              <a:ext uri="{FF2B5EF4-FFF2-40B4-BE49-F238E27FC236}">
                <a16:creationId xmlns:a16="http://schemas.microsoft.com/office/drawing/2014/main" id="{E8CEA374-4D6E-41B9-BAAA-0B1874DCA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773979" y="4125078"/>
            <a:ext cx="704830" cy="704830"/>
          </a:xfrm>
          <a:prstGeom prst="rect">
            <a:avLst/>
          </a:prstGeom>
        </p:spPr>
      </p:pic>
      <p:pic>
        <p:nvPicPr>
          <p:cNvPr id="32" name="Graphic 31" descr="Needle">
            <a:extLst>
              <a:ext uri="{FF2B5EF4-FFF2-40B4-BE49-F238E27FC236}">
                <a16:creationId xmlns:a16="http://schemas.microsoft.com/office/drawing/2014/main" id="{85247EF9-C2CA-4EAC-B29E-8476A0C6F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1455" y="1842289"/>
            <a:ext cx="704830" cy="7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9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0D10E-46A4-4F70-B739-1FFD5D5B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921" y="2433117"/>
            <a:ext cx="738823" cy="1211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0F505-EF67-46FF-827B-146D5B09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204" y="2334056"/>
            <a:ext cx="827933" cy="1357267"/>
          </a:xfrm>
          <a:prstGeom prst="rect">
            <a:avLst/>
          </a:prstGeom>
        </p:spPr>
      </p:pic>
      <p:pic>
        <p:nvPicPr>
          <p:cNvPr id="9" name="Graphic 8" descr="Snowflake">
            <a:extLst>
              <a:ext uri="{FF2B5EF4-FFF2-40B4-BE49-F238E27FC236}">
                <a16:creationId xmlns:a16="http://schemas.microsoft.com/office/drawing/2014/main" id="{88FE48B7-DF16-4B99-8168-BD963FA1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218" y="3650664"/>
            <a:ext cx="433564" cy="433564"/>
          </a:xfrm>
          <a:prstGeom prst="rect">
            <a:avLst/>
          </a:prstGeom>
        </p:spPr>
      </p:pic>
      <p:pic>
        <p:nvPicPr>
          <p:cNvPr id="10" name="Graphic 9" descr="Snowflake">
            <a:extLst>
              <a:ext uri="{FF2B5EF4-FFF2-40B4-BE49-F238E27FC236}">
                <a16:creationId xmlns:a16="http://schemas.microsoft.com/office/drawing/2014/main" id="{911D6D4C-759B-4BA0-B847-B4C860B0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105" y="3746545"/>
            <a:ext cx="380767" cy="380767"/>
          </a:xfrm>
          <a:prstGeom prst="rect">
            <a:avLst/>
          </a:prstGeom>
        </p:spPr>
      </p:pic>
      <p:pic>
        <p:nvPicPr>
          <p:cNvPr id="12" name="Graphic 11" descr="Plant">
            <a:extLst>
              <a:ext uri="{FF2B5EF4-FFF2-40B4-BE49-F238E27FC236}">
                <a16:creationId xmlns:a16="http://schemas.microsoft.com/office/drawing/2014/main" id="{EF311CEE-0E3F-402A-B75D-6E3340DF8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788" y="3084073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7E637-F685-47B3-8E62-FA349A95A366}"/>
              </a:ext>
            </a:extLst>
          </p:cNvPr>
          <p:cNvCxnSpPr>
            <a:cxnSpLocks/>
          </p:cNvCxnSpPr>
          <p:nvPr/>
        </p:nvCxnSpPr>
        <p:spPr>
          <a:xfrm>
            <a:off x="1343410" y="3631844"/>
            <a:ext cx="4100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8FA60-0BCE-4FC8-A5B6-F7A9046F060E}"/>
              </a:ext>
            </a:extLst>
          </p:cNvPr>
          <p:cNvCxnSpPr>
            <a:cxnSpLocks/>
          </p:cNvCxnSpPr>
          <p:nvPr/>
        </p:nvCxnSpPr>
        <p:spPr>
          <a:xfrm>
            <a:off x="7234094" y="3631844"/>
            <a:ext cx="3502971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4071B7-EE9A-42EE-B8BC-BFF7D84342DC}"/>
              </a:ext>
            </a:extLst>
          </p:cNvPr>
          <p:cNvSpPr txBox="1"/>
          <p:nvPr/>
        </p:nvSpPr>
        <p:spPr>
          <a:xfrm>
            <a:off x="2805016" y="3195583"/>
            <a:ext cx="19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28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DB7DC-E969-4D1F-BFF1-64D4893971E0}"/>
              </a:ext>
            </a:extLst>
          </p:cNvPr>
          <p:cNvSpPr txBox="1"/>
          <p:nvPr/>
        </p:nvSpPr>
        <p:spPr>
          <a:xfrm>
            <a:off x="8278656" y="3216295"/>
            <a:ext cx="19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EECB1-D9EC-43A8-885D-DFD8E89290C5}"/>
              </a:ext>
            </a:extLst>
          </p:cNvPr>
          <p:cNvSpPr txBox="1"/>
          <p:nvPr/>
        </p:nvSpPr>
        <p:spPr>
          <a:xfrm>
            <a:off x="5125953" y="3979893"/>
            <a:ext cx="19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Priming phase</a:t>
            </a:r>
          </a:p>
          <a:p>
            <a:pPr algn="ctr"/>
            <a:r>
              <a:rPr lang="en-US" sz="1400" dirty="0"/>
              <a:t>(3 Days)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89F37-8EAD-4453-913D-2E65E3F457D1}"/>
              </a:ext>
            </a:extLst>
          </p:cNvPr>
          <p:cNvSpPr txBox="1"/>
          <p:nvPr/>
        </p:nvSpPr>
        <p:spPr>
          <a:xfrm>
            <a:off x="10319667" y="3992682"/>
            <a:ext cx="19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Triggering phase</a:t>
            </a:r>
          </a:p>
          <a:p>
            <a:pPr algn="ctr"/>
            <a:r>
              <a:rPr lang="en-US" sz="1400" dirty="0"/>
              <a:t>(3 Days)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2C726-05EA-40B9-8277-7555741ACF10}"/>
              </a:ext>
            </a:extLst>
          </p:cNvPr>
          <p:cNvSpPr txBox="1"/>
          <p:nvPr/>
        </p:nvSpPr>
        <p:spPr>
          <a:xfrm>
            <a:off x="7594838" y="4127312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Lag/memory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6AF9-360E-4574-BDBE-66B7F165F1EA}"/>
              </a:ext>
            </a:extLst>
          </p:cNvPr>
          <p:cNvSpPr txBox="1"/>
          <p:nvPr/>
        </p:nvSpPr>
        <p:spPr>
          <a:xfrm>
            <a:off x="2329460" y="3693602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A18D2-5882-4127-93BC-1FD7D685AD53}"/>
              </a:ext>
            </a:extLst>
          </p:cNvPr>
          <p:cNvSpPr txBox="1"/>
          <p:nvPr/>
        </p:nvSpPr>
        <p:spPr>
          <a:xfrm>
            <a:off x="7532670" y="3736859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9C54-5A98-4615-957D-4192484C5519}"/>
              </a:ext>
            </a:extLst>
          </p:cNvPr>
          <p:cNvSpPr txBox="1"/>
          <p:nvPr/>
        </p:nvSpPr>
        <p:spPr>
          <a:xfrm>
            <a:off x="4776066" y="3755157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C20E2-F220-4DAC-BE42-6199D1B8EA80}"/>
              </a:ext>
            </a:extLst>
          </p:cNvPr>
          <p:cNvSpPr txBox="1"/>
          <p:nvPr/>
        </p:nvSpPr>
        <p:spPr>
          <a:xfrm>
            <a:off x="9939387" y="3800942"/>
            <a:ext cx="187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3CC1B-389D-4D5B-A5D9-1D4F5CD823FA}"/>
              </a:ext>
            </a:extLst>
          </p:cNvPr>
          <p:cNvSpPr txBox="1"/>
          <p:nvPr/>
        </p:nvSpPr>
        <p:spPr>
          <a:xfrm>
            <a:off x="2350739" y="4002283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Growth phase</a:t>
            </a:r>
          </a:p>
        </p:txBody>
      </p:sp>
      <p:pic>
        <p:nvPicPr>
          <p:cNvPr id="36" name="Graphic 35" descr="Needle">
            <a:extLst>
              <a:ext uri="{FF2B5EF4-FFF2-40B4-BE49-F238E27FC236}">
                <a16:creationId xmlns:a16="http://schemas.microsoft.com/office/drawing/2014/main" id="{DF7953C4-8276-4EAE-BC39-02886D724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540470" y="3038728"/>
            <a:ext cx="433566" cy="433566"/>
          </a:xfrm>
          <a:prstGeom prst="rect">
            <a:avLst/>
          </a:prstGeom>
        </p:spPr>
      </p:pic>
      <p:pic>
        <p:nvPicPr>
          <p:cNvPr id="37" name="Graphic 36" descr="Needle">
            <a:extLst>
              <a:ext uri="{FF2B5EF4-FFF2-40B4-BE49-F238E27FC236}">
                <a16:creationId xmlns:a16="http://schemas.microsoft.com/office/drawing/2014/main" id="{BEA1F611-B545-4E73-8F49-CC04413BA7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3746" y="2952111"/>
            <a:ext cx="507613" cy="507613"/>
          </a:xfrm>
          <a:prstGeom prst="rect">
            <a:avLst/>
          </a:prstGeom>
        </p:spPr>
      </p:pic>
      <p:pic>
        <p:nvPicPr>
          <p:cNvPr id="38" name="Graphic 37" descr="Needle">
            <a:extLst>
              <a:ext uri="{FF2B5EF4-FFF2-40B4-BE49-F238E27FC236}">
                <a16:creationId xmlns:a16="http://schemas.microsoft.com/office/drawing/2014/main" id="{601916D2-75E2-4BF9-B73D-A4D10C49E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63808" y="3277829"/>
            <a:ext cx="405316" cy="405316"/>
          </a:xfrm>
          <a:prstGeom prst="rect">
            <a:avLst/>
          </a:prstGeom>
        </p:spPr>
      </p:pic>
      <p:pic>
        <p:nvPicPr>
          <p:cNvPr id="39" name="Graphic 38" descr="Needle">
            <a:extLst>
              <a:ext uri="{FF2B5EF4-FFF2-40B4-BE49-F238E27FC236}">
                <a16:creationId xmlns:a16="http://schemas.microsoft.com/office/drawing/2014/main" id="{E8CEA374-4D6E-41B9-BAAA-0B1874DCA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35597" y="3171254"/>
            <a:ext cx="402936" cy="4029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F939ABA-61AD-4380-AA56-BBD53D03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48" y="4751320"/>
            <a:ext cx="710771" cy="1165199"/>
          </a:xfrm>
          <a:prstGeom prst="rect">
            <a:avLst/>
          </a:prstGeom>
        </p:spPr>
      </p:pic>
      <p:pic>
        <p:nvPicPr>
          <p:cNvPr id="59" name="Graphic 58" descr="Snowflake">
            <a:extLst>
              <a:ext uri="{FF2B5EF4-FFF2-40B4-BE49-F238E27FC236}">
                <a16:creationId xmlns:a16="http://schemas.microsoft.com/office/drawing/2014/main" id="{35656B50-1D88-4561-9647-2BCB88D23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329" y="5982605"/>
            <a:ext cx="446478" cy="44647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521C29-371A-426F-A743-90F27AD293FF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1896759" y="5858455"/>
            <a:ext cx="8728450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949B6D0-68B5-4DFB-951D-2C563DCB72F0}"/>
              </a:ext>
            </a:extLst>
          </p:cNvPr>
          <p:cNvSpPr txBox="1"/>
          <p:nvPr/>
        </p:nvSpPr>
        <p:spPr>
          <a:xfrm>
            <a:off x="5443772" y="5407920"/>
            <a:ext cx="19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 Days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CA79F9-5623-4DEE-9B74-7879021EDF5D}"/>
              </a:ext>
            </a:extLst>
          </p:cNvPr>
          <p:cNvSpPr txBox="1"/>
          <p:nvPr/>
        </p:nvSpPr>
        <p:spPr>
          <a:xfrm>
            <a:off x="10426883" y="6323632"/>
            <a:ext cx="156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Priming phase</a:t>
            </a:r>
          </a:p>
          <a:p>
            <a:pPr algn="ctr"/>
            <a:r>
              <a:rPr lang="en-US" sz="1400" dirty="0"/>
              <a:t>(3 Days)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4A4CB3-BEFA-4860-B51D-E73C0817460F}"/>
              </a:ext>
            </a:extLst>
          </p:cNvPr>
          <p:cNvSpPr txBox="1"/>
          <p:nvPr/>
        </p:nvSpPr>
        <p:spPr>
          <a:xfrm>
            <a:off x="4939654" y="5958305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20° 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C70174-0A65-49B6-BBE7-FF4299F0EB2E}"/>
              </a:ext>
            </a:extLst>
          </p:cNvPr>
          <p:cNvSpPr txBox="1"/>
          <p:nvPr/>
        </p:nvSpPr>
        <p:spPr>
          <a:xfrm>
            <a:off x="9902013" y="6150186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4°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A7D45B-BDCE-4C61-9D5E-82D020F34C74}"/>
              </a:ext>
            </a:extLst>
          </p:cNvPr>
          <p:cNvSpPr txBox="1"/>
          <p:nvPr/>
        </p:nvSpPr>
        <p:spPr>
          <a:xfrm>
            <a:off x="4839879" y="6368991"/>
            <a:ext cx="190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Growth phase</a:t>
            </a:r>
          </a:p>
        </p:txBody>
      </p:sp>
      <p:pic>
        <p:nvPicPr>
          <p:cNvPr id="74" name="Graphic 73" descr="Needle">
            <a:extLst>
              <a:ext uri="{FF2B5EF4-FFF2-40B4-BE49-F238E27FC236}">
                <a16:creationId xmlns:a16="http://schemas.microsoft.com/office/drawing/2014/main" id="{F57BC286-4E3E-4688-85A5-4F7610AB0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405271" y="5418578"/>
            <a:ext cx="439877" cy="439877"/>
          </a:xfrm>
          <a:prstGeom prst="rect">
            <a:avLst/>
          </a:prstGeom>
        </p:spPr>
      </p:pic>
      <p:pic>
        <p:nvPicPr>
          <p:cNvPr id="76" name="Graphic 75" descr="Needle">
            <a:extLst>
              <a:ext uri="{FF2B5EF4-FFF2-40B4-BE49-F238E27FC236}">
                <a16:creationId xmlns:a16="http://schemas.microsoft.com/office/drawing/2014/main" id="{24548F6C-34C3-4D51-B0F4-31506491C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6863" y="5472963"/>
            <a:ext cx="439878" cy="439878"/>
          </a:xfrm>
          <a:prstGeom prst="rect">
            <a:avLst/>
          </a:prstGeom>
        </p:spPr>
      </p:pic>
      <p:pic>
        <p:nvPicPr>
          <p:cNvPr id="77" name="Graphic 76" descr="Plant">
            <a:extLst>
              <a:ext uri="{FF2B5EF4-FFF2-40B4-BE49-F238E27FC236}">
                <a16:creationId xmlns:a16="http://schemas.microsoft.com/office/drawing/2014/main" id="{BD2E45DC-B231-4CF8-B186-A5DA802B8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411" y="5319508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63D72-54A0-4E4F-9E8C-BA8D514A9DD1}"/>
              </a:ext>
            </a:extLst>
          </p:cNvPr>
          <p:cNvCxnSpPr/>
          <p:nvPr/>
        </p:nvCxnSpPr>
        <p:spPr>
          <a:xfrm>
            <a:off x="-59899" y="454553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23C29B-403A-4A4E-A0C9-56CEBBB05FE3}"/>
              </a:ext>
            </a:extLst>
          </p:cNvPr>
          <p:cNvSpPr txBox="1"/>
          <p:nvPr/>
        </p:nvSpPr>
        <p:spPr>
          <a:xfrm>
            <a:off x="980977" y="429593"/>
            <a:ext cx="97560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developmental control is used as a control to account for the extra 7-days of development between the priming and triggering phase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differences in response of primed plants vs. triggered plants simply due to difference in developmental stage?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5972C9-27A8-4746-9A7F-E4685AFF0077}"/>
              </a:ext>
            </a:extLst>
          </p:cNvPr>
          <p:cNvSpPr txBox="1"/>
          <p:nvPr/>
        </p:nvSpPr>
        <p:spPr>
          <a:xfrm>
            <a:off x="320660" y="4785316"/>
            <a:ext cx="267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Developmental Control</a:t>
            </a:r>
          </a:p>
        </p:txBody>
      </p:sp>
    </p:spTree>
    <p:extLst>
      <p:ext uri="{BB962C8B-B14F-4D97-AF65-F5344CB8AC3E}">
        <p14:creationId xmlns:p14="http://schemas.microsoft.com/office/powerpoint/2010/main" val="400400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1235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Transcriptomic Signatures of Plant Memory</vt:lpstr>
      <vt:lpstr>Introduction</vt:lpstr>
      <vt:lpstr>Study</vt:lpstr>
      <vt:lpstr>Background</vt:lpstr>
      <vt:lpstr>Background</vt:lpstr>
      <vt:lpstr>Plant Memory</vt:lpstr>
      <vt:lpstr>Study Design</vt:lpstr>
      <vt:lpstr>Study Design</vt:lpstr>
      <vt:lpstr>PowerPoint Presentation</vt:lpstr>
      <vt:lpstr>Study Design</vt:lpstr>
      <vt:lpstr>Study Design</vt:lpstr>
      <vt:lpstr>Results</vt:lpstr>
      <vt:lpstr>Results</vt:lpstr>
      <vt:lpstr>Results</vt:lpstr>
      <vt:lpstr>Results</vt:lpstr>
      <vt:lpstr>Results</vt:lpstr>
      <vt:lpstr>Results</vt:lpstr>
      <vt:lpstr>Methods</vt:lpstr>
      <vt:lpstr>Methods</vt:lpstr>
      <vt:lpstr>Pipeline comparisons</vt:lpstr>
      <vt:lpstr>Outcome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Austin Rosen</dc:creator>
  <cp:lastModifiedBy>Rosen,Austin (EID)</cp:lastModifiedBy>
  <cp:revision>108</cp:revision>
  <dcterms:created xsi:type="dcterms:W3CDTF">2020-04-07T16:39:14Z</dcterms:created>
  <dcterms:modified xsi:type="dcterms:W3CDTF">2022-09-01T15:09:57Z</dcterms:modified>
</cp:coreProperties>
</file>