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Arial Bold" charset="1" panose="020B0802020202020204"/>
      <p:regular r:id="rId20"/>
    </p:embeddedFont>
    <p:embeddedFont>
      <p:font typeface="ITC Franklin Gothic LT" charset="1" panose="020B0504030503020204"/>
      <p:regular r:id="rId21"/>
    </p:embeddedFont>
    <p:embeddedFont>
      <p:font typeface="ITC Franklin Gothic LT Semi-Bold" charset="1" panose="020B07040305020202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669801" y="4628646"/>
            <a:ext cx="16948398" cy="5007224"/>
            <a:chOff x="0" y="0"/>
            <a:chExt cx="22597864" cy="6676298"/>
          </a:xfrm>
        </p:grpSpPr>
        <p:sp>
          <p:nvSpPr>
            <p:cNvPr name="Freeform 10" id="10"/>
            <p:cNvSpPr/>
            <p:nvPr/>
          </p:nvSpPr>
          <p:spPr>
            <a:xfrm flipH="false" flipV="false" rot="0">
              <a:off x="0" y="0"/>
              <a:ext cx="22597872" cy="6676263"/>
            </a:xfrm>
            <a:custGeom>
              <a:avLst/>
              <a:gdLst/>
              <a:ahLst/>
              <a:cxnLst/>
              <a:rect r="r" b="b" t="t" l="l"/>
              <a:pathLst>
                <a:path h="6676263" w="22597872">
                  <a:moveTo>
                    <a:pt x="0" y="0"/>
                  </a:moveTo>
                  <a:lnTo>
                    <a:pt x="22597872" y="0"/>
                  </a:lnTo>
                  <a:lnTo>
                    <a:pt x="22597872" y="6676263"/>
                  </a:lnTo>
                  <a:lnTo>
                    <a:pt x="0" y="6676263"/>
                  </a:lnTo>
                  <a:close/>
                </a:path>
              </a:pathLst>
            </a:custGeom>
            <a:solidFill>
              <a:srgbClr val="465359"/>
            </a:solidFill>
          </p:spPr>
        </p:sp>
      </p:grpSp>
      <p:grpSp>
        <p:nvGrpSpPr>
          <p:cNvPr name="Group 11" id="11"/>
          <p:cNvGrpSpPr/>
          <p:nvPr/>
        </p:nvGrpSpPr>
        <p:grpSpPr>
          <a:xfrm rot="0">
            <a:off x="2038662" y="2732453"/>
            <a:ext cx="13716000" cy="1466667"/>
            <a:chOff x="0" y="0"/>
            <a:chExt cx="18288000" cy="1955556"/>
          </a:xfrm>
        </p:grpSpPr>
        <p:sp>
          <p:nvSpPr>
            <p:cNvPr name="Freeform 12" id="12"/>
            <p:cNvSpPr/>
            <p:nvPr/>
          </p:nvSpPr>
          <p:spPr>
            <a:xfrm flipH="false" flipV="false" rot="0">
              <a:off x="0" y="0"/>
              <a:ext cx="18288000" cy="1955556"/>
            </a:xfrm>
            <a:custGeom>
              <a:avLst/>
              <a:gdLst/>
              <a:ahLst/>
              <a:cxnLst/>
              <a:rect r="r" b="b" t="t" l="l"/>
              <a:pathLst>
                <a:path h="1955556" w="18288000">
                  <a:moveTo>
                    <a:pt x="0" y="0"/>
                  </a:moveTo>
                  <a:lnTo>
                    <a:pt x="18288000" y="0"/>
                  </a:lnTo>
                  <a:lnTo>
                    <a:pt x="18288000" y="1955556"/>
                  </a:lnTo>
                  <a:lnTo>
                    <a:pt x="0" y="1955556"/>
                  </a:lnTo>
                  <a:close/>
                </a:path>
              </a:pathLst>
            </a:custGeom>
            <a:solidFill>
              <a:srgbClr val="000000">
                <a:alpha val="0"/>
              </a:srgbClr>
            </a:solidFill>
          </p:spPr>
        </p:sp>
        <p:sp>
          <p:nvSpPr>
            <p:cNvPr name="TextBox 13" id="13"/>
            <p:cNvSpPr txBox="true"/>
            <p:nvPr/>
          </p:nvSpPr>
          <p:spPr>
            <a:xfrm>
              <a:off x="0" y="-95250"/>
              <a:ext cx="18288000" cy="2050806"/>
            </a:xfrm>
            <a:prstGeom prst="rect">
              <a:avLst/>
            </a:prstGeom>
          </p:spPr>
          <p:txBody>
            <a:bodyPr anchor="b" rtlCol="false" tIns="0" lIns="0" bIns="0" rIns="0"/>
            <a:lstStyle/>
            <a:p>
              <a:pPr algn="ctr">
                <a:lnSpc>
                  <a:spcPts val="5831"/>
                </a:lnSpc>
              </a:pPr>
              <a:r>
                <a:rPr lang="en-US" sz="4859" b="true">
                  <a:solidFill>
                    <a:srgbClr val="1CADE4"/>
                  </a:solidFill>
                  <a:latin typeface="Arial Bold"/>
                  <a:ea typeface="Arial Bold"/>
                  <a:cs typeface="Arial Bold"/>
                  <a:sym typeface="Arial Bold"/>
                </a:rPr>
                <a:t>Secure Data Hiding In Images Using Steganography</a:t>
              </a:r>
            </a:p>
          </p:txBody>
        </p:sp>
      </p:grpSp>
      <p:grpSp>
        <p:nvGrpSpPr>
          <p:cNvPr name="Group 14" id="14"/>
          <p:cNvGrpSpPr/>
          <p:nvPr/>
        </p:nvGrpSpPr>
        <p:grpSpPr>
          <a:xfrm rot="0">
            <a:off x="-494673" y="1551482"/>
            <a:ext cx="19089972" cy="877162"/>
            <a:chOff x="0" y="0"/>
            <a:chExt cx="25453296" cy="1169550"/>
          </a:xfrm>
        </p:grpSpPr>
        <p:sp>
          <p:nvSpPr>
            <p:cNvPr name="Freeform 15" id="15"/>
            <p:cNvSpPr/>
            <p:nvPr/>
          </p:nvSpPr>
          <p:spPr>
            <a:xfrm flipH="false" flipV="false" rot="0">
              <a:off x="0" y="0"/>
              <a:ext cx="25453296" cy="1169550"/>
            </a:xfrm>
            <a:custGeom>
              <a:avLst/>
              <a:gdLst/>
              <a:ahLst/>
              <a:cxnLst/>
              <a:rect r="r" b="b" t="t" l="l"/>
              <a:pathLst>
                <a:path h="1169550" w="25453296">
                  <a:moveTo>
                    <a:pt x="0" y="0"/>
                  </a:moveTo>
                  <a:lnTo>
                    <a:pt x="25453296" y="0"/>
                  </a:lnTo>
                  <a:lnTo>
                    <a:pt x="25453296" y="1169550"/>
                  </a:lnTo>
                  <a:lnTo>
                    <a:pt x="0" y="1169550"/>
                  </a:lnTo>
                  <a:close/>
                </a:path>
              </a:pathLst>
            </a:custGeom>
            <a:solidFill>
              <a:srgbClr val="000000">
                <a:alpha val="0"/>
              </a:srgbClr>
            </a:solidFill>
          </p:spPr>
        </p:sp>
        <p:sp>
          <p:nvSpPr>
            <p:cNvPr name="TextBox 16" id="16"/>
            <p:cNvSpPr txBox="true"/>
            <p:nvPr/>
          </p:nvSpPr>
          <p:spPr>
            <a:xfrm>
              <a:off x="0" y="-95250"/>
              <a:ext cx="25453296" cy="1264800"/>
            </a:xfrm>
            <a:prstGeom prst="rect">
              <a:avLst/>
            </a:prstGeom>
          </p:spPr>
          <p:txBody>
            <a:bodyPr anchor="t" rtlCol="false" tIns="0" lIns="0" bIns="0" rIns="0"/>
            <a:lstStyle/>
            <a:p>
              <a:pPr algn="ctr">
                <a:lnSpc>
                  <a:spcPts val="5759"/>
                </a:lnSpc>
              </a:pPr>
              <a:r>
                <a:rPr lang="en-US" sz="4800" b="true">
                  <a:solidFill>
                    <a:srgbClr val="1482AC"/>
                  </a:solidFill>
                  <a:latin typeface="Arial Bold"/>
                  <a:ea typeface="Arial Bold"/>
                  <a:cs typeface="Arial Bold"/>
                  <a:sym typeface="Arial Bold"/>
                </a:rPr>
                <a:t>CAPSTONE PROJECT</a:t>
              </a:r>
            </a:p>
          </p:txBody>
        </p:sp>
      </p:grpSp>
      <p:grpSp>
        <p:nvGrpSpPr>
          <p:cNvPr name="Group 17" id="17"/>
          <p:cNvGrpSpPr/>
          <p:nvPr/>
        </p:nvGrpSpPr>
        <p:grpSpPr>
          <a:xfrm rot="0">
            <a:off x="4676294" y="6879548"/>
            <a:ext cx="11970274" cy="2385060"/>
            <a:chOff x="0" y="0"/>
            <a:chExt cx="15960366" cy="3180080"/>
          </a:xfrm>
        </p:grpSpPr>
        <p:sp>
          <p:nvSpPr>
            <p:cNvPr name="Freeform 18" id="18"/>
            <p:cNvSpPr/>
            <p:nvPr/>
          </p:nvSpPr>
          <p:spPr>
            <a:xfrm flipH="false" flipV="false" rot="0">
              <a:off x="0" y="0"/>
              <a:ext cx="15960365" cy="3180080"/>
            </a:xfrm>
            <a:custGeom>
              <a:avLst/>
              <a:gdLst/>
              <a:ahLst/>
              <a:cxnLst/>
              <a:rect r="r" b="b" t="t" l="l"/>
              <a:pathLst>
                <a:path h="3180080" w="15960365">
                  <a:moveTo>
                    <a:pt x="0" y="0"/>
                  </a:moveTo>
                  <a:lnTo>
                    <a:pt x="15960365" y="0"/>
                  </a:lnTo>
                  <a:lnTo>
                    <a:pt x="15960365" y="3180080"/>
                  </a:lnTo>
                  <a:lnTo>
                    <a:pt x="0" y="3180080"/>
                  </a:lnTo>
                  <a:close/>
                </a:path>
              </a:pathLst>
            </a:custGeom>
            <a:solidFill>
              <a:srgbClr val="000000">
                <a:alpha val="0"/>
              </a:srgbClr>
            </a:solidFill>
          </p:spPr>
        </p:sp>
        <p:sp>
          <p:nvSpPr>
            <p:cNvPr name="TextBox 19" id="19"/>
            <p:cNvSpPr txBox="true"/>
            <p:nvPr/>
          </p:nvSpPr>
          <p:spPr>
            <a:xfrm>
              <a:off x="0" y="-66675"/>
              <a:ext cx="15960366" cy="3246755"/>
            </a:xfrm>
            <a:prstGeom prst="rect">
              <a:avLst/>
            </a:prstGeom>
          </p:spPr>
          <p:txBody>
            <a:bodyPr anchor="t" rtlCol="false" tIns="0" lIns="0" bIns="0" rIns="0"/>
            <a:lstStyle/>
            <a:p>
              <a:pPr algn="l">
                <a:lnSpc>
                  <a:spcPts val="3600"/>
                </a:lnSpc>
              </a:pPr>
              <a:r>
                <a:rPr lang="en-US" sz="3000" b="true">
                  <a:solidFill>
                    <a:srgbClr val="1482AC"/>
                  </a:solidFill>
                  <a:latin typeface="Arial Bold"/>
                  <a:ea typeface="Arial Bold"/>
                  <a:cs typeface="Arial Bold"/>
                  <a:sym typeface="Arial Bold"/>
                </a:rPr>
                <a:t>Presented By: Roseni A N</a:t>
              </a:r>
            </a:p>
            <a:p>
              <a:pPr algn="l">
                <a:lnSpc>
                  <a:spcPts val="3600"/>
                </a:lnSpc>
              </a:pPr>
              <a:r>
                <a:rPr lang="en-US" sz="3000" b="true">
                  <a:solidFill>
                    <a:srgbClr val="1482AC"/>
                  </a:solidFill>
                  <a:latin typeface="Arial Bold"/>
                  <a:ea typeface="Arial Bold"/>
                  <a:cs typeface="Arial Bold"/>
                  <a:sym typeface="Arial Bold"/>
                </a:rPr>
                <a:t>Student Name : Roseni A N</a:t>
              </a:r>
            </a:p>
            <a:p>
              <a:pPr algn="l">
                <a:lnSpc>
                  <a:spcPts val="3600"/>
                </a:lnSpc>
              </a:pPr>
              <a:r>
                <a:rPr lang="en-US" sz="3000" b="true">
                  <a:solidFill>
                    <a:srgbClr val="1482AC"/>
                  </a:solidFill>
                  <a:latin typeface="Arial Bold"/>
                  <a:ea typeface="Arial Bold"/>
                  <a:cs typeface="Arial Bold"/>
                  <a:sym typeface="Arial Bold"/>
                </a:rPr>
                <a:t>College Name &amp; Department : Bishop Heber College, Tamil Nadu &amp;MSc Information Technology</a:t>
              </a:r>
            </a:p>
            <a:p>
              <a:pPr algn="l">
                <a:lnSpc>
                  <a:spcPts val="3600"/>
                </a:lnSpc>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8" y="1053234"/>
            <a:ext cx="16544424" cy="795444"/>
            <a:chOff x="0" y="0"/>
            <a:chExt cx="22059232" cy="1060592"/>
          </a:xfrm>
        </p:grpSpPr>
        <p:sp>
          <p:nvSpPr>
            <p:cNvPr name="Freeform 10" id="10"/>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1" id="11"/>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Results</a:t>
              </a:r>
            </a:p>
          </p:txBody>
        </p:sp>
      </p:grpSp>
      <p:sp>
        <p:nvSpPr>
          <p:cNvPr name="Freeform 12" id="12"/>
          <p:cNvSpPr/>
          <p:nvPr/>
        </p:nvSpPr>
        <p:spPr>
          <a:xfrm flipH="false" flipV="false" rot="0">
            <a:off x="3493371" y="1965021"/>
            <a:ext cx="11301259" cy="6356958"/>
          </a:xfrm>
          <a:custGeom>
            <a:avLst/>
            <a:gdLst/>
            <a:ahLst/>
            <a:cxnLst/>
            <a:rect r="r" b="b" t="t" l="l"/>
            <a:pathLst>
              <a:path h="6356958" w="11301259">
                <a:moveTo>
                  <a:pt x="0" y="0"/>
                </a:moveTo>
                <a:lnTo>
                  <a:pt x="11301258" y="0"/>
                </a:lnTo>
                <a:lnTo>
                  <a:pt x="11301258" y="6356958"/>
                </a:lnTo>
                <a:lnTo>
                  <a:pt x="0" y="6356958"/>
                </a:lnTo>
                <a:lnTo>
                  <a:pt x="0" y="0"/>
                </a:lnTo>
                <a:close/>
              </a:path>
            </a:pathLst>
          </a:custGeom>
          <a:blipFill>
            <a:blip r:embed="rId3"/>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8" y="1053234"/>
            <a:ext cx="16544424" cy="795444"/>
            <a:chOff x="0" y="0"/>
            <a:chExt cx="22059232" cy="1060592"/>
          </a:xfrm>
        </p:grpSpPr>
        <p:sp>
          <p:nvSpPr>
            <p:cNvPr name="Freeform 10" id="10"/>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1" id="11"/>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Conclusion</a:t>
              </a:r>
            </a:p>
          </p:txBody>
        </p:sp>
      </p:grpSp>
      <p:grpSp>
        <p:nvGrpSpPr>
          <p:cNvPr name="Group 12" id="12"/>
          <p:cNvGrpSpPr/>
          <p:nvPr/>
        </p:nvGrpSpPr>
        <p:grpSpPr>
          <a:xfrm rot="0">
            <a:off x="871788" y="1953039"/>
            <a:ext cx="16544422" cy="7009986"/>
            <a:chOff x="0" y="0"/>
            <a:chExt cx="22059230" cy="9346648"/>
          </a:xfrm>
        </p:grpSpPr>
        <p:sp>
          <p:nvSpPr>
            <p:cNvPr name="Freeform 13" id="13"/>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4" id="14"/>
            <p:cNvSpPr txBox="true"/>
            <p:nvPr/>
          </p:nvSpPr>
          <p:spPr>
            <a:xfrm>
              <a:off x="0" y="-76200"/>
              <a:ext cx="22059230" cy="9422848"/>
            </a:xfrm>
            <a:prstGeom prst="rect">
              <a:avLst/>
            </a:prstGeom>
          </p:spPr>
          <p:txBody>
            <a:bodyPr anchor="ctr" rtlCol="false" tIns="0" lIns="0" bIns="0" rIns="0"/>
            <a:lstStyle/>
            <a:p>
              <a:pPr algn="l">
                <a:lnSpc>
                  <a:spcPts val="3366"/>
                </a:lnSpc>
              </a:pPr>
              <a:r>
                <a:rPr lang="en-US" sz="2550">
                  <a:solidFill>
                    <a:srgbClr val="000000"/>
                  </a:solidFill>
                  <a:latin typeface="ITC Franklin Gothic LT"/>
                  <a:ea typeface="ITC Franklin Gothic LT"/>
                  <a:cs typeface="ITC Franklin Gothic LT"/>
                  <a:sym typeface="ITC Franklin Gothic LT"/>
                </a:rPr>
                <a:t>Steganography is a useful method in many different fields because it can safely incorporate secret information in digital media. It is essential for protecting sensitive material in a variety of fields, including journalism, business security, personal privacy, and even military defense. Steganography keeps developing as a result of cybersecurity breakthroughs, providing better encryption and concealment strategies. User-friendly user interfaces, encryption levels, and other security measures can all be integrated into this technology to offer a smooth and efficient method of protecting data in the digital realm. </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8" y="1053234"/>
            <a:ext cx="16544424" cy="795444"/>
            <a:chOff x="0" y="0"/>
            <a:chExt cx="22059232" cy="1060592"/>
          </a:xfrm>
        </p:grpSpPr>
        <p:sp>
          <p:nvSpPr>
            <p:cNvPr name="Freeform 10" id="10"/>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1" id="11"/>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GitHub Link</a:t>
              </a:r>
            </a:p>
          </p:txBody>
        </p:sp>
      </p:grpSp>
      <p:grpSp>
        <p:nvGrpSpPr>
          <p:cNvPr name="Group 12" id="12"/>
          <p:cNvGrpSpPr/>
          <p:nvPr/>
        </p:nvGrpSpPr>
        <p:grpSpPr>
          <a:xfrm rot="0">
            <a:off x="1473605" y="2247778"/>
            <a:ext cx="16544422" cy="7009986"/>
            <a:chOff x="0" y="0"/>
            <a:chExt cx="22059230" cy="9346648"/>
          </a:xfrm>
        </p:grpSpPr>
        <p:sp>
          <p:nvSpPr>
            <p:cNvPr name="Freeform 13" id="13"/>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4" id="14"/>
            <p:cNvSpPr txBox="true"/>
            <p:nvPr/>
          </p:nvSpPr>
          <p:spPr>
            <a:xfrm>
              <a:off x="0" y="-76200"/>
              <a:ext cx="22059230" cy="9422848"/>
            </a:xfrm>
            <a:prstGeom prst="rect">
              <a:avLst/>
            </a:prstGeom>
          </p:spPr>
          <p:txBody>
            <a:bodyPr anchor="ctr" rtlCol="false" tIns="0" lIns="0" bIns="0" rIns="0"/>
            <a:lstStyle/>
            <a:p>
              <a:pPr algn="l">
                <a:lnSpc>
                  <a:spcPts val="3366"/>
                </a:lnSpc>
              </a:pPr>
              <a:r>
                <a:rPr lang="en-US" sz="2550" u="sng">
                  <a:solidFill>
                    <a:srgbClr val="1CADE4"/>
                  </a:solidFill>
                  <a:latin typeface="ITC Franklin Gothic LT"/>
                  <a:ea typeface="ITC Franklin Gothic LT"/>
                  <a:cs typeface="ITC Franklin Gothic LT"/>
                  <a:sym typeface="ITC Franklin Gothic LT"/>
                </a:rPr>
                <a:t>  https://github.com/roseni94/Roseni-A-N-Secure-Data-Hiding-In-Images-Using-Steganography</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95325"/>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9990"/>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95325"/>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66390"/>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8" y="1962564"/>
            <a:ext cx="16544422" cy="7009986"/>
            <a:chOff x="0" y="0"/>
            <a:chExt cx="22059230" cy="9346648"/>
          </a:xfrm>
        </p:grpSpPr>
        <p:sp>
          <p:nvSpPr>
            <p:cNvPr name="Freeform 10" id="10"/>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1" id="11"/>
            <p:cNvSpPr txBox="true"/>
            <p:nvPr/>
          </p:nvSpPr>
          <p:spPr>
            <a:xfrm>
              <a:off x="0" y="-76200"/>
              <a:ext cx="22059230" cy="9422848"/>
            </a:xfrm>
            <a:prstGeom prst="rect">
              <a:avLst/>
            </a:prstGeom>
          </p:spPr>
          <p:txBody>
            <a:bodyPr anchor="ctr" rtlCol="false" tIns="0" lIns="0" bIns="0" rIns="0"/>
            <a:lstStyle/>
            <a:p>
              <a:pPr algn="l" marL="550545" indent="-275272" lvl="1">
                <a:lnSpc>
                  <a:spcPts val="3366"/>
                </a:lnSpc>
                <a:buFont typeface="Arial"/>
                <a:buChar char="•"/>
              </a:pPr>
              <a:r>
                <a:rPr lang="en-US" sz="2550">
                  <a:solidFill>
                    <a:srgbClr val="000000"/>
                  </a:solidFill>
                  <a:latin typeface="ITC Franklin Gothic LT"/>
                  <a:ea typeface="ITC Franklin Gothic LT"/>
                  <a:cs typeface="ITC Franklin Gothic LT"/>
                  <a:sym typeface="ITC Franklin Gothic LT"/>
                </a:rPr>
                <a:t>Advanced Encryption Integration: For increased security, combine steganography with AES, RSA, or quantum encryption.</a:t>
              </a:r>
            </a:p>
            <a:p>
              <a:pPr algn="l" marL="550545" indent="-275272" lvl="1">
                <a:lnSpc>
                  <a:spcPts val="3366"/>
                </a:lnSpc>
                <a:buFont typeface="Arial"/>
                <a:buChar char="•"/>
              </a:pPr>
              <a:r>
                <a:rPr lang="en-US" sz="2550">
                  <a:solidFill>
                    <a:srgbClr val="000000"/>
                  </a:solidFill>
                  <a:latin typeface="ITC Franklin Gothic LT"/>
                  <a:ea typeface="ITC Franklin Gothic LT"/>
                  <a:cs typeface="ITC Franklin Gothic LT"/>
                  <a:sym typeface="ITC Franklin Gothic LT"/>
                </a:rPr>
                <a:t>AI-Powered Steganography: This technology uses machine learning to identify steganalysis efforts and optimize concealment strategies.</a:t>
              </a:r>
            </a:p>
            <a:p>
              <a:pPr algn="l" marL="550545" indent="-275272" lvl="1">
                <a:lnSpc>
                  <a:spcPts val="3366"/>
                </a:lnSpc>
                <a:buFont typeface="Arial"/>
                <a:buChar char="•"/>
              </a:pPr>
              <a:r>
                <a:rPr lang="en-US" sz="2550">
                  <a:solidFill>
                    <a:srgbClr val="000000"/>
                  </a:solidFill>
                  <a:latin typeface="ITC Franklin Gothic LT"/>
                  <a:ea typeface="ITC Franklin Gothic LT"/>
                  <a:cs typeface="ITC Franklin Gothic LT"/>
                  <a:sym typeface="ITC Franklin Gothic LT"/>
                </a:rPr>
                <a:t>Secure communication during VoIP calls and live video streaming is possible with real-time steganography.</a:t>
              </a:r>
            </a:p>
            <a:p>
              <a:pPr algn="l" marL="550545" indent="-275272" lvl="1">
                <a:lnSpc>
                  <a:spcPts val="3366"/>
                </a:lnSpc>
                <a:buFont typeface="Arial"/>
                <a:buChar char="•"/>
              </a:pPr>
              <a:r>
                <a:rPr lang="en-US" sz="2550">
                  <a:solidFill>
                    <a:srgbClr val="000000"/>
                  </a:solidFill>
                  <a:latin typeface="ITC Franklin Gothic LT"/>
                  <a:ea typeface="ITC Franklin Gothic LT"/>
                  <a:cs typeface="ITC Franklin Gothic LT"/>
                  <a:sym typeface="ITC Franklin Gothic LT"/>
                </a:rPr>
                <a:t>Blockchain for Secure Storage: To ensure tamper-proof security, concealed data can be included in blockchain transactions.</a:t>
              </a:r>
            </a:p>
            <a:p>
              <a:pPr algn="l" marL="550545" indent="-275272" lvl="1">
                <a:lnSpc>
                  <a:spcPts val="3366"/>
                </a:lnSpc>
                <a:buFont typeface="Arial"/>
                <a:buChar char="•"/>
              </a:pPr>
              <a:r>
                <a:rPr lang="en-US" sz="2550">
                  <a:solidFill>
                    <a:srgbClr val="000000"/>
                  </a:solidFill>
                  <a:latin typeface="ITC Franklin Gothic LT"/>
                  <a:ea typeface="ITC Franklin Gothic LT"/>
                  <a:cs typeface="ITC Franklin Gothic LT"/>
                  <a:sym typeface="ITC Franklin Gothic LT"/>
                </a:rPr>
                <a:t>Steganography in IoT and Smart equipment: Protecting communications in military systems, smart homes, and medical equipment.</a:t>
              </a:r>
            </a:p>
            <a:p>
              <a:pPr algn="l" marL="550545" indent="-275272" lvl="1">
                <a:lnSpc>
                  <a:spcPts val="3366"/>
                </a:lnSpc>
                <a:buFont typeface="Arial"/>
                <a:buChar char="•"/>
              </a:pPr>
              <a:r>
                <a:rPr lang="en-US" sz="2550">
                  <a:solidFill>
                    <a:srgbClr val="000000"/>
                  </a:solidFill>
                  <a:latin typeface="ITC Franklin Gothic LT"/>
                  <a:ea typeface="ITC Franklin Gothic LT"/>
                  <a:cs typeface="ITC Franklin Gothic LT"/>
                  <a:sym typeface="ITC Franklin Gothic LT"/>
                </a:rPr>
                <a:t>Digital forensics and deepfake detection: identifying phony media and confirming the legitimacy of concealed messages.</a:t>
              </a:r>
            </a:p>
            <a:p>
              <a:pPr algn="l" marL="550545" indent="-275272" lvl="1">
                <a:lnSpc>
                  <a:spcPts val="3366"/>
                </a:lnSpc>
                <a:buFont typeface="Arial"/>
                <a:buChar char="•"/>
              </a:pPr>
              <a:r>
                <a:rPr lang="en-US" sz="2550">
                  <a:solidFill>
                    <a:srgbClr val="000000"/>
                  </a:solidFill>
                  <a:latin typeface="ITC Franklin Gothic LT"/>
                  <a:ea typeface="ITC Franklin Gothic LT"/>
                  <a:cs typeface="ITC Franklin Gothic LT"/>
                  <a:sym typeface="ITC Franklin Gothic LT"/>
                </a:rPr>
                <a:t>Cloud &amp; Distributed Storage: Using decentralized networks and cloud storage to conceal encrypted data.</a:t>
              </a:r>
            </a:p>
          </p:txBody>
        </p:sp>
      </p:grpSp>
      <p:grpSp>
        <p:nvGrpSpPr>
          <p:cNvPr name="Group 12" id="12"/>
          <p:cNvGrpSpPr/>
          <p:nvPr/>
        </p:nvGrpSpPr>
        <p:grpSpPr>
          <a:xfrm rot="0">
            <a:off x="803505" y="1276514"/>
            <a:ext cx="16544424" cy="795444"/>
            <a:chOff x="0" y="0"/>
            <a:chExt cx="22059232" cy="1060592"/>
          </a:xfrm>
        </p:grpSpPr>
        <p:sp>
          <p:nvSpPr>
            <p:cNvPr name="Freeform 13" id="13"/>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4" id="14"/>
            <p:cNvSpPr txBox="true"/>
            <p:nvPr/>
          </p:nvSpPr>
          <p:spPr>
            <a:xfrm>
              <a:off x="0" y="9525"/>
              <a:ext cx="22059232" cy="1051067"/>
            </a:xfrm>
            <a:prstGeom prst="rect">
              <a:avLst/>
            </a:prstGeom>
          </p:spPr>
          <p:txBody>
            <a:bodyPr anchor="b" rtlCol="false" tIns="0" lIns="0" bIns="0" rIns="0"/>
            <a:lstStyle/>
            <a:p>
              <a:pPr algn="l">
                <a:lnSpc>
                  <a:spcPts val="4752"/>
                </a:lnSpc>
              </a:pPr>
              <a:r>
                <a:rPr lang="en-US" sz="4950" b="true">
                  <a:solidFill>
                    <a:srgbClr val="1CADE4"/>
                  </a:solidFill>
                  <a:latin typeface="Arial Bold"/>
                  <a:ea typeface="Arial Bold"/>
                  <a:cs typeface="Arial Bold"/>
                  <a:sym typeface="Arial Bold"/>
                </a:rPr>
                <a:t>Future scope(optional)</a:t>
              </a: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2194562" y="4149327"/>
            <a:ext cx="13948116" cy="1988344"/>
            <a:chOff x="0" y="0"/>
            <a:chExt cx="18597488" cy="2651126"/>
          </a:xfrm>
        </p:grpSpPr>
        <p:sp>
          <p:nvSpPr>
            <p:cNvPr name="Freeform 10" id="10"/>
            <p:cNvSpPr/>
            <p:nvPr/>
          </p:nvSpPr>
          <p:spPr>
            <a:xfrm flipH="false" flipV="false" rot="0">
              <a:off x="0" y="0"/>
              <a:ext cx="18597488" cy="2651126"/>
            </a:xfrm>
            <a:custGeom>
              <a:avLst/>
              <a:gdLst/>
              <a:ahLst/>
              <a:cxnLst/>
              <a:rect r="r" b="b" t="t" l="l"/>
              <a:pathLst>
                <a:path h="2651126" w="18597488">
                  <a:moveTo>
                    <a:pt x="0" y="0"/>
                  </a:moveTo>
                  <a:lnTo>
                    <a:pt x="18597488" y="0"/>
                  </a:lnTo>
                  <a:lnTo>
                    <a:pt x="18597488" y="2651126"/>
                  </a:lnTo>
                  <a:lnTo>
                    <a:pt x="0" y="2651126"/>
                  </a:lnTo>
                  <a:close/>
                </a:path>
              </a:pathLst>
            </a:custGeom>
            <a:solidFill>
              <a:srgbClr val="000000">
                <a:alpha val="0"/>
              </a:srgbClr>
            </a:solidFill>
          </p:spPr>
        </p:sp>
        <p:sp>
          <p:nvSpPr>
            <p:cNvPr name="TextBox 11" id="11"/>
            <p:cNvSpPr txBox="true"/>
            <p:nvPr/>
          </p:nvSpPr>
          <p:spPr>
            <a:xfrm>
              <a:off x="0" y="-85725"/>
              <a:ext cx="18597488" cy="2736851"/>
            </a:xfrm>
            <a:prstGeom prst="rect">
              <a:avLst/>
            </a:prstGeom>
          </p:spPr>
          <p:txBody>
            <a:bodyPr anchor="b" rtlCol="false" tIns="0" lIns="0" bIns="0" rIns="0"/>
            <a:lstStyle/>
            <a:p>
              <a:pPr algn="ctr">
                <a:lnSpc>
                  <a:spcPts val="5040"/>
                </a:lnSpc>
              </a:pPr>
              <a:r>
                <a:rPr lang="en-US" sz="4200" b="true">
                  <a:solidFill>
                    <a:srgbClr val="002060"/>
                  </a:solidFill>
                  <a:latin typeface="Arial Bold"/>
                  <a:ea typeface="Arial Bold"/>
                  <a:cs typeface="Arial Bold"/>
                  <a:sym typeface="Arial Bold"/>
                </a:rPr>
                <a:t>THANK YOU</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1274360" y="837702"/>
            <a:ext cx="15773400" cy="1988345"/>
            <a:chOff x="0" y="0"/>
            <a:chExt cx="21031200" cy="2651126"/>
          </a:xfrm>
        </p:grpSpPr>
        <p:sp>
          <p:nvSpPr>
            <p:cNvPr name="Freeform 10" id="10"/>
            <p:cNvSpPr/>
            <p:nvPr/>
          </p:nvSpPr>
          <p:spPr>
            <a:xfrm flipH="false" flipV="false" rot="0">
              <a:off x="0" y="0"/>
              <a:ext cx="21031200" cy="2651126"/>
            </a:xfrm>
            <a:custGeom>
              <a:avLst/>
              <a:gdLst/>
              <a:ahLst/>
              <a:cxnLst/>
              <a:rect r="r" b="b" t="t" l="l"/>
              <a:pathLst>
                <a:path h="2651126" w="21031200">
                  <a:moveTo>
                    <a:pt x="0" y="0"/>
                  </a:moveTo>
                  <a:lnTo>
                    <a:pt x="21031200" y="0"/>
                  </a:lnTo>
                  <a:lnTo>
                    <a:pt x="21031200" y="2651126"/>
                  </a:lnTo>
                  <a:lnTo>
                    <a:pt x="0" y="2651126"/>
                  </a:lnTo>
                  <a:close/>
                </a:path>
              </a:pathLst>
            </a:custGeom>
            <a:solidFill>
              <a:srgbClr val="000000">
                <a:alpha val="0"/>
              </a:srgbClr>
            </a:solidFill>
          </p:spPr>
        </p:sp>
        <p:sp>
          <p:nvSpPr>
            <p:cNvPr name="TextBox 11" id="11"/>
            <p:cNvSpPr txBox="true"/>
            <p:nvPr/>
          </p:nvSpPr>
          <p:spPr>
            <a:xfrm>
              <a:off x="0" y="-85725"/>
              <a:ext cx="21031200" cy="2736851"/>
            </a:xfrm>
            <a:prstGeom prst="rect">
              <a:avLst/>
            </a:prstGeom>
          </p:spPr>
          <p:txBody>
            <a:bodyPr anchor="b" rtlCol="false" tIns="0" lIns="0" bIns="0" rIns="0"/>
            <a:lstStyle/>
            <a:p>
              <a:pPr algn="l">
                <a:lnSpc>
                  <a:spcPts val="5040"/>
                </a:lnSpc>
              </a:pPr>
              <a:r>
                <a:rPr lang="en-US" sz="4200" b="true">
                  <a:solidFill>
                    <a:srgbClr val="002060"/>
                  </a:solidFill>
                  <a:latin typeface="Arial Bold"/>
                  <a:ea typeface="Arial Bold"/>
                  <a:cs typeface="Arial Bold"/>
                  <a:sym typeface="Arial Bold"/>
                </a:rPr>
                <a:t>OUTLINE</a:t>
              </a:r>
            </a:p>
          </p:txBody>
        </p:sp>
      </p:grpSp>
      <p:grpSp>
        <p:nvGrpSpPr>
          <p:cNvPr name="Group 12" id="12"/>
          <p:cNvGrpSpPr/>
          <p:nvPr/>
        </p:nvGrpSpPr>
        <p:grpSpPr>
          <a:xfrm rot="0">
            <a:off x="1257300" y="2428407"/>
            <a:ext cx="16528530" cy="7858593"/>
            <a:chOff x="0" y="0"/>
            <a:chExt cx="22038040" cy="10478124"/>
          </a:xfrm>
        </p:grpSpPr>
        <p:sp>
          <p:nvSpPr>
            <p:cNvPr name="Freeform 13" id="13"/>
            <p:cNvSpPr/>
            <p:nvPr/>
          </p:nvSpPr>
          <p:spPr>
            <a:xfrm flipH="false" flipV="false" rot="0">
              <a:off x="0" y="0"/>
              <a:ext cx="22038041" cy="10478124"/>
            </a:xfrm>
            <a:custGeom>
              <a:avLst/>
              <a:gdLst/>
              <a:ahLst/>
              <a:cxnLst/>
              <a:rect r="r" b="b" t="t" l="l"/>
              <a:pathLst>
                <a:path h="10478124" w="22038041">
                  <a:moveTo>
                    <a:pt x="0" y="0"/>
                  </a:moveTo>
                  <a:lnTo>
                    <a:pt x="22038041" y="0"/>
                  </a:lnTo>
                  <a:lnTo>
                    <a:pt x="22038041" y="10478124"/>
                  </a:lnTo>
                  <a:lnTo>
                    <a:pt x="0" y="10478124"/>
                  </a:lnTo>
                  <a:close/>
                </a:path>
              </a:pathLst>
            </a:custGeom>
            <a:solidFill>
              <a:srgbClr val="000000">
                <a:alpha val="0"/>
              </a:srgbClr>
            </a:solidFill>
          </p:spPr>
        </p:sp>
        <p:sp>
          <p:nvSpPr>
            <p:cNvPr name="TextBox 14" id="14"/>
            <p:cNvSpPr txBox="true"/>
            <p:nvPr/>
          </p:nvSpPr>
          <p:spPr>
            <a:xfrm>
              <a:off x="0" y="-95250"/>
              <a:ext cx="22038040" cy="10573374"/>
            </a:xfrm>
            <a:prstGeom prst="rect">
              <a:avLst/>
            </a:prstGeom>
          </p:spPr>
          <p:txBody>
            <a:bodyPr anchor="t" rtlCol="false" tIns="0" lIns="0" bIns="0" rIns="0"/>
            <a:lstStyle/>
            <a:p>
              <a:pPr algn="l">
                <a:lnSpc>
                  <a:spcPts val="3960"/>
                </a:lnSpc>
              </a:pPr>
              <a:r>
                <a:rPr lang="en-US" sz="3000" b="true">
                  <a:solidFill>
                    <a:srgbClr val="404040"/>
                  </a:solidFill>
                  <a:latin typeface="Arial Bold"/>
                  <a:ea typeface="Arial Bold"/>
                  <a:cs typeface="Arial Bold"/>
                  <a:sym typeface="Arial Bold"/>
                </a:rPr>
                <a:t>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Problem Statement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Technology used</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Wow factor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End users</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Result</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Conclusion</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Git-hub Link</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Future scope</a:t>
              </a:r>
            </a:p>
            <a:p>
              <a:pPr algn="l" marL="542925" indent="-271462" lvl="1">
                <a:lnSpc>
                  <a:spcPts val="3960"/>
                </a:lnSpc>
              </a:pPr>
            </a:p>
            <a:p>
              <a:pPr algn="l" marL="542925" indent="-271462" lvl="1">
                <a:lnSpc>
                  <a:spcPts val="3960"/>
                </a:lnSpc>
              </a:pPr>
            </a:p>
            <a:p>
              <a:pPr algn="l" marL="542925" indent="-271462" lvl="1">
                <a:lnSpc>
                  <a:spcPts val="3960"/>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8" y="1053234"/>
            <a:ext cx="16544424" cy="795444"/>
            <a:chOff x="0" y="0"/>
            <a:chExt cx="22059232" cy="1060592"/>
          </a:xfrm>
        </p:grpSpPr>
        <p:sp>
          <p:nvSpPr>
            <p:cNvPr name="Freeform 10" id="10"/>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1" id="11"/>
            <p:cNvSpPr txBox="true"/>
            <p:nvPr/>
          </p:nvSpPr>
          <p:spPr>
            <a:xfrm>
              <a:off x="0" y="-114300"/>
              <a:ext cx="22059232" cy="1174892"/>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Problem Statement</a:t>
              </a:r>
            </a:p>
          </p:txBody>
        </p:sp>
      </p:grpSp>
      <p:grpSp>
        <p:nvGrpSpPr>
          <p:cNvPr name="Group 12" id="12"/>
          <p:cNvGrpSpPr/>
          <p:nvPr/>
        </p:nvGrpSpPr>
        <p:grpSpPr>
          <a:xfrm rot="0">
            <a:off x="678604" y="1856448"/>
            <a:ext cx="16544422" cy="7009986"/>
            <a:chOff x="0" y="0"/>
            <a:chExt cx="22059230" cy="9346648"/>
          </a:xfrm>
        </p:grpSpPr>
        <p:sp>
          <p:nvSpPr>
            <p:cNvPr name="Freeform 13" id="13"/>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4" id="14"/>
            <p:cNvSpPr txBox="true"/>
            <p:nvPr/>
          </p:nvSpPr>
          <p:spPr>
            <a:xfrm>
              <a:off x="0" y="-152400"/>
              <a:ext cx="22059230" cy="9499048"/>
            </a:xfrm>
            <a:prstGeom prst="rect">
              <a:avLst/>
            </a:prstGeom>
          </p:spPr>
          <p:txBody>
            <a:bodyPr anchor="ctr" rtlCol="false" tIns="0" lIns="0" bIns="0" rIns="0"/>
            <a:lstStyle/>
            <a:p>
              <a:pPr algn="l">
                <a:lnSpc>
                  <a:spcPts val="6336"/>
                </a:lnSpc>
              </a:pPr>
              <a:r>
                <a:rPr lang="en-US" sz="4800">
                  <a:solidFill>
                    <a:srgbClr val="404040"/>
                  </a:solidFill>
                  <a:latin typeface="ITC Franklin Gothic LT"/>
                  <a:ea typeface="ITC Franklin Gothic LT"/>
                  <a:cs typeface="ITC Franklin Gothic LT"/>
                  <a:sym typeface="ITC Franklin Gothic LT"/>
                </a:rPr>
                <a:t>Ensuring data security and privacy is of utmost importance in the current digital era. Conventional encryption techniques are frequently vulnerable to being discovered and intercepted. In order to address this issue, our research uses steganography to conceal confidential communications inside pictures. By providing a secret communication route, this technique improves data confidentiality without arousing suspicion. </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8" y="1053234"/>
            <a:ext cx="16544424" cy="795444"/>
            <a:chOff x="0" y="0"/>
            <a:chExt cx="22059232" cy="1060592"/>
          </a:xfrm>
        </p:grpSpPr>
        <p:sp>
          <p:nvSpPr>
            <p:cNvPr name="Freeform 10" id="10"/>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1" id="11"/>
            <p:cNvSpPr txBox="true"/>
            <p:nvPr/>
          </p:nvSpPr>
          <p:spPr>
            <a:xfrm>
              <a:off x="0" y="-114300"/>
              <a:ext cx="22059232" cy="1174892"/>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Technology  used</a:t>
              </a:r>
            </a:p>
          </p:txBody>
        </p:sp>
      </p:grpSp>
      <p:grpSp>
        <p:nvGrpSpPr>
          <p:cNvPr name="Group 12" id="12"/>
          <p:cNvGrpSpPr/>
          <p:nvPr/>
        </p:nvGrpSpPr>
        <p:grpSpPr>
          <a:xfrm rot="0">
            <a:off x="662507" y="1631067"/>
            <a:ext cx="17420228" cy="8345960"/>
            <a:chOff x="0" y="0"/>
            <a:chExt cx="23226970" cy="11127946"/>
          </a:xfrm>
        </p:grpSpPr>
        <p:sp>
          <p:nvSpPr>
            <p:cNvPr name="Freeform 13" id="13"/>
            <p:cNvSpPr/>
            <p:nvPr/>
          </p:nvSpPr>
          <p:spPr>
            <a:xfrm flipH="false" flipV="false" rot="0">
              <a:off x="0" y="0"/>
              <a:ext cx="23226970" cy="11127946"/>
            </a:xfrm>
            <a:custGeom>
              <a:avLst/>
              <a:gdLst/>
              <a:ahLst/>
              <a:cxnLst/>
              <a:rect r="r" b="b" t="t" l="l"/>
              <a:pathLst>
                <a:path h="11127946" w="23226970">
                  <a:moveTo>
                    <a:pt x="0" y="0"/>
                  </a:moveTo>
                  <a:lnTo>
                    <a:pt x="23226970" y="0"/>
                  </a:lnTo>
                  <a:lnTo>
                    <a:pt x="23226970" y="11127946"/>
                  </a:lnTo>
                  <a:lnTo>
                    <a:pt x="0" y="11127946"/>
                  </a:lnTo>
                  <a:close/>
                </a:path>
              </a:pathLst>
            </a:custGeom>
            <a:solidFill>
              <a:srgbClr val="000000">
                <a:alpha val="0"/>
              </a:srgbClr>
            </a:solidFill>
          </p:spPr>
        </p:sp>
        <p:sp>
          <p:nvSpPr>
            <p:cNvPr name="TextBox 14" id="14"/>
            <p:cNvSpPr txBox="true"/>
            <p:nvPr/>
          </p:nvSpPr>
          <p:spPr>
            <a:xfrm>
              <a:off x="0" y="-76200"/>
              <a:ext cx="23226970" cy="11204146"/>
            </a:xfrm>
            <a:prstGeom prst="rect">
              <a:avLst/>
            </a:prstGeom>
          </p:spPr>
          <p:txBody>
            <a:bodyPr anchor="ctr" rtlCol="false" tIns="0" lIns="0" bIns="0" rIns="0"/>
            <a:lstStyle/>
            <a:p>
              <a:pPr algn="l">
                <a:lnSpc>
                  <a:spcPts val="3366"/>
                </a:lnSpc>
              </a:pPr>
              <a:r>
                <a:rPr lang="en-US" sz="2550">
                  <a:solidFill>
                    <a:srgbClr val="404040"/>
                  </a:solidFill>
                  <a:latin typeface="ITC Franklin Gothic LT"/>
                  <a:ea typeface="ITC Franklin Gothic LT"/>
                  <a:cs typeface="ITC Franklin Gothic LT"/>
                  <a:sym typeface="ITC Franklin Gothic LT"/>
                </a:rPr>
                <a:t>1. Programming Language:</a:t>
              </a:r>
            </a:p>
            <a:p>
              <a:pPr algn="l" marL="461162" indent="-230581" lvl="1">
                <a:lnSpc>
                  <a:spcPts val="3366"/>
                </a:lnSpc>
                <a:buFont typeface="Arial"/>
                <a:buChar char="•"/>
              </a:pPr>
              <a:r>
                <a:rPr lang="en-US" sz="2550">
                  <a:solidFill>
                    <a:srgbClr val="404040"/>
                  </a:solidFill>
                  <a:latin typeface="ITC Franklin Gothic LT"/>
                  <a:ea typeface="ITC Franklin Gothic LT"/>
                  <a:cs typeface="ITC Franklin Gothic LT"/>
                  <a:sym typeface="ITC Franklin Gothic LT"/>
                </a:rPr>
                <a:t>Python → The main language for developing the application.</a:t>
              </a:r>
            </a:p>
            <a:p>
              <a:pPr algn="l">
                <a:lnSpc>
                  <a:spcPts val="3366"/>
                </a:lnSpc>
              </a:pPr>
            </a:p>
            <a:p>
              <a:pPr algn="l">
                <a:lnSpc>
                  <a:spcPts val="3366"/>
                </a:lnSpc>
              </a:pPr>
              <a:r>
                <a:rPr lang="en-US" sz="2550">
                  <a:solidFill>
                    <a:srgbClr val="404040"/>
                  </a:solidFill>
                  <a:latin typeface="ITC Franklin Gothic LT"/>
                  <a:ea typeface="ITC Franklin Gothic LT"/>
                  <a:cs typeface="ITC Franklin Gothic LT"/>
                  <a:sym typeface="ITC Franklin Gothic LT"/>
                </a:rPr>
                <a:t>2. Libraries &amp; Frameworks:</a:t>
              </a:r>
            </a:p>
            <a:p>
              <a:pPr algn="l" marL="461162" indent="-230581" lvl="1">
                <a:lnSpc>
                  <a:spcPts val="3366"/>
                </a:lnSpc>
                <a:buFont typeface="Arial"/>
                <a:buChar char="•"/>
              </a:pPr>
              <a:r>
                <a:rPr lang="en-US" sz="2550">
                  <a:solidFill>
                    <a:srgbClr val="404040"/>
                  </a:solidFill>
                  <a:latin typeface="ITC Franklin Gothic LT"/>
                  <a:ea typeface="ITC Franklin Gothic LT"/>
                  <a:cs typeface="ITC Franklin Gothic LT"/>
                  <a:sym typeface="ITC Franklin Gothic LT"/>
                </a:rPr>
                <a:t>OpenCV (cv2) → For image processing and extracting hidden bits.</a:t>
              </a:r>
            </a:p>
            <a:p>
              <a:pPr algn="l" marL="461162" indent="-230581" lvl="1">
                <a:lnSpc>
                  <a:spcPts val="3366"/>
                </a:lnSpc>
                <a:buFont typeface="Arial"/>
                <a:buChar char="•"/>
              </a:pPr>
              <a:r>
                <a:rPr lang="en-US" sz="2550">
                  <a:solidFill>
                    <a:srgbClr val="404040"/>
                  </a:solidFill>
                  <a:latin typeface="ITC Franklin Gothic LT"/>
                  <a:ea typeface="ITC Franklin Gothic LT"/>
                  <a:cs typeface="ITC Franklin Gothic LT"/>
                  <a:sym typeface="ITC Franklin Gothic LT"/>
                </a:rPr>
                <a:t>Tkinter → For building the graphical user interface (GUI).</a:t>
              </a:r>
            </a:p>
            <a:p>
              <a:pPr algn="l" marL="461162" indent="-230581" lvl="1">
                <a:lnSpc>
                  <a:spcPts val="3366"/>
                </a:lnSpc>
                <a:buFont typeface="Arial"/>
                <a:buChar char="•"/>
              </a:pPr>
              <a:r>
                <a:rPr lang="en-US" sz="2550">
                  <a:solidFill>
                    <a:srgbClr val="404040"/>
                  </a:solidFill>
                  <a:latin typeface="ITC Franklin Gothic LT"/>
                  <a:ea typeface="ITC Franklin Gothic LT"/>
                  <a:cs typeface="ITC Franklin Gothic LT"/>
                  <a:sym typeface="ITC Franklin Gothic LT"/>
                </a:rPr>
                <a:t>ttk (Themed Tkinter Widgets) → For modern UI elements like buttons and entry fields.</a:t>
              </a:r>
            </a:p>
            <a:p>
              <a:pPr algn="l" marL="461162" indent="-230581" lvl="1">
                <a:lnSpc>
                  <a:spcPts val="3366"/>
                </a:lnSpc>
                <a:buFont typeface="Arial"/>
                <a:buChar char="•"/>
              </a:pPr>
              <a:r>
                <a:rPr lang="en-US" sz="2550">
                  <a:solidFill>
                    <a:srgbClr val="404040"/>
                  </a:solidFill>
                  <a:latin typeface="ITC Franklin Gothic LT"/>
                  <a:ea typeface="ITC Franklin Gothic LT"/>
                  <a:cs typeface="ITC Franklin Gothic LT"/>
                  <a:sym typeface="ITC Franklin Gothic LT"/>
                </a:rPr>
                <a:t>ScrolledText → For displaying decrypted messages in a scrollable text box.</a:t>
              </a:r>
            </a:p>
            <a:p>
              <a:pPr algn="l" marL="461162" indent="-230581" lvl="1">
                <a:lnSpc>
                  <a:spcPts val="3366"/>
                </a:lnSpc>
                <a:buFont typeface="Arial"/>
                <a:buChar char="•"/>
              </a:pPr>
              <a:r>
                <a:rPr lang="en-US" sz="2550">
                  <a:solidFill>
                    <a:srgbClr val="404040"/>
                  </a:solidFill>
                  <a:latin typeface="ITC Franklin Gothic LT"/>
                  <a:ea typeface="ITC Franklin Gothic LT"/>
                  <a:cs typeface="ITC Franklin Gothic LT"/>
                  <a:sym typeface="ITC Franklin Gothic LT"/>
                </a:rPr>
                <a:t>File Dialog (tkinter.filedialog) → For selecting encrypted images from the file system.</a:t>
              </a:r>
            </a:p>
            <a:p>
              <a:pPr algn="l">
                <a:lnSpc>
                  <a:spcPts val="3366"/>
                </a:lnSpc>
              </a:pPr>
            </a:p>
            <a:p>
              <a:pPr algn="l">
                <a:lnSpc>
                  <a:spcPts val="3366"/>
                </a:lnSpc>
              </a:pPr>
              <a:r>
                <a:rPr lang="en-US" sz="2550">
                  <a:solidFill>
                    <a:srgbClr val="404040"/>
                  </a:solidFill>
                  <a:latin typeface="ITC Franklin Gothic LT"/>
                  <a:ea typeface="ITC Franklin Gothic LT"/>
                  <a:cs typeface="ITC Franklin Gothic LT"/>
                  <a:sym typeface="ITC Franklin Gothic LT"/>
                </a:rPr>
                <a:t>3. Encryption &amp; Decryption Concept:</a:t>
              </a:r>
            </a:p>
            <a:p>
              <a:pPr algn="l" marL="461162" indent="-230581" lvl="1">
                <a:lnSpc>
                  <a:spcPts val="3366"/>
                </a:lnSpc>
                <a:buFont typeface="Arial"/>
                <a:buChar char="•"/>
              </a:pPr>
              <a:r>
                <a:rPr lang="en-US" sz="2550">
                  <a:solidFill>
                    <a:srgbClr val="404040"/>
                  </a:solidFill>
                  <a:latin typeface="ITC Franklin Gothic LT"/>
                  <a:ea typeface="ITC Franklin Gothic LT"/>
                  <a:cs typeface="ITC Franklin Gothic LT"/>
                  <a:sym typeface="ITC Franklin Gothic LT"/>
                </a:rPr>
                <a:t>LSB (Least Significant Bit) Steganography → Extracts hidden data from image pixels.</a:t>
              </a:r>
            </a:p>
            <a:p>
              <a:pPr algn="l">
                <a:lnSpc>
                  <a:spcPts val="3366"/>
                </a:lnSpc>
              </a:pPr>
            </a:p>
            <a:p>
              <a:pPr algn="l">
                <a:lnSpc>
                  <a:spcPts val="3366"/>
                </a:lnSpc>
              </a:pPr>
              <a:r>
                <a:rPr lang="en-US" sz="2550">
                  <a:solidFill>
                    <a:srgbClr val="404040"/>
                  </a:solidFill>
                  <a:latin typeface="ITC Franklin Gothic LT"/>
                  <a:ea typeface="ITC Franklin Gothic LT"/>
                  <a:cs typeface="ITC Franklin Gothic LT"/>
                  <a:sym typeface="ITC Franklin Gothic LT"/>
                </a:rPr>
                <a:t>4.</a:t>
              </a:r>
              <a:r>
                <a:rPr lang="en-US" sz="2550" b="true">
                  <a:solidFill>
                    <a:srgbClr val="404040"/>
                  </a:solidFill>
                  <a:latin typeface="ITC Franklin Gothic LT Semi-Bold"/>
                  <a:ea typeface="ITC Franklin Gothic LT Semi-Bold"/>
                  <a:cs typeface="ITC Franklin Gothic LT Semi-Bold"/>
                  <a:sym typeface="ITC Franklin Gothic LT Semi-Bold"/>
                </a:rPr>
                <a:t>Platform:</a:t>
              </a:r>
              <a:r>
                <a:rPr lang="en-US" sz="2550">
                  <a:solidFill>
                    <a:srgbClr val="404040"/>
                  </a:solidFill>
                  <a:latin typeface="ITC Franklin Gothic LT"/>
                  <a:ea typeface="ITC Franklin Gothic LT"/>
                  <a:cs typeface="ITC Franklin Gothic LT"/>
                  <a:sym typeface="ITC Franklin Gothic LT"/>
                </a:rPr>
                <a:t> Cross-platform (Windows/Linux)</a:t>
              </a:r>
            </a:p>
            <a:p>
              <a:pPr algn="l">
                <a:lnSpc>
                  <a:spcPts val="3366"/>
                </a:lnSpc>
              </a:pPr>
            </a:p>
            <a:p>
              <a:pPr algn="l">
                <a:lnSpc>
                  <a:spcPts val="3366"/>
                </a:lnSpc>
              </a:pPr>
              <a:r>
                <a:rPr lang="en-US" sz="2550">
                  <a:solidFill>
                    <a:srgbClr val="404040"/>
                  </a:solidFill>
                  <a:latin typeface="ITC Franklin Gothic LT"/>
                  <a:ea typeface="ITC Franklin Gothic LT"/>
                  <a:cs typeface="ITC Franklin Gothic LT"/>
                  <a:sym typeface="ITC Franklin Gothic LT"/>
                </a:rPr>
                <a:t>5.</a:t>
              </a:r>
              <a:r>
                <a:rPr lang="en-US" sz="2550" b="true">
                  <a:solidFill>
                    <a:srgbClr val="404040"/>
                  </a:solidFill>
                  <a:latin typeface="ITC Franklin Gothic LT Semi-Bold"/>
                  <a:ea typeface="ITC Franklin Gothic LT Semi-Bold"/>
                  <a:cs typeface="ITC Franklin Gothic LT Semi-Bold"/>
                  <a:sym typeface="ITC Franklin Gothic LT Semi-Bold"/>
                </a:rPr>
                <a:t>Tools:</a:t>
              </a:r>
              <a:r>
                <a:rPr lang="en-US" sz="2550">
                  <a:solidFill>
                    <a:srgbClr val="404040"/>
                  </a:solidFill>
                  <a:latin typeface="ITC Franklin Gothic LT"/>
                  <a:ea typeface="ITC Franklin Gothic LT"/>
                  <a:cs typeface="ITC Franklin Gothic LT"/>
                  <a:sym typeface="ITC Franklin Gothic LT"/>
                </a:rPr>
                <a:t> Visual Studio Code</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6" y="1157595"/>
            <a:ext cx="16544424" cy="795444"/>
            <a:chOff x="0" y="0"/>
            <a:chExt cx="22059232" cy="1060592"/>
          </a:xfrm>
        </p:grpSpPr>
        <p:sp>
          <p:nvSpPr>
            <p:cNvPr name="Freeform 10" id="10"/>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1" id="11"/>
            <p:cNvSpPr txBox="true"/>
            <p:nvPr/>
          </p:nvSpPr>
          <p:spPr>
            <a:xfrm>
              <a:off x="0" y="-95250"/>
              <a:ext cx="22059232" cy="1155842"/>
            </a:xfrm>
            <a:prstGeom prst="rect">
              <a:avLst/>
            </a:prstGeom>
          </p:spPr>
          <p:txBody>
            <a:bodyPr anchor="b" rtlCol="false" tIns="0" lIns="0" bIns="0" rIns="0"/>
            <a:lstStyle/>
            <a:p>
              <a:pPr algn="l">
                <a:lnSpc>
                  <a:spcPts val="5759"/>
                </a:lnSpc>
              </a:pPr>
              <a:r>
                <a:rPr lang="en-US" sz="4800" b="true">
                  <a:solidFill>
                    <a:srgbClr val="1CADE4"/>
                  </a:solidFill>
                  <a:latin typeface="Arial Bold"/>
                  <a:ea typeface="Arial Bold"/>
                  <a:cs typeface="Arial Bold"/>
                  <a:sym typeface="Arial Bold"/>
                </a:rPr>
                <a:t>Wow factors</a:t>
              </a:r>
            </a:p>
          </p:txBody>
        </p:sp>
      </p:grpSp>
      <p:grpSp>
        <p:nvGrpSpPr>
          <p:cNvPr name="Group 12" id="12"/>
          <p:cNvGrpSpPr/>
          <p:nvPr/>
        </p:nvGrpSpPr>
        <p:grpSpPr>
          <a:xfrm rot="0">
            <a:off x="871788" y="1953039"/>
            <a:ext cx="16544422" cy="7009986"/>
            <a:chOff x="0" y="0"/>
            <a:chExt cx="22059230" cy="9346648"/>
          </a:xfrm>
        </p:grpSpPr>
        <p:sp>
          <p:nvSpPr>
            <p:cNvPr name="Freeform 13" id="13"/>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4" id="14"/>
            <p:cNvSpPr txBox="true"/>
            <p:nvPr/>
          </p:nvSpPr>
          <p:spPr>
            <a:xfrm>
              <a:off x="0" y="-85725"/>
              <a:ext cx="22059230" cy="9432373"/>
            </a:xfrm>
            <a:prstGeom prst="rect">
              <a:avLst/>
            </a:prstGeom>
          </p:spPr>
          <p:txBody>
            <a:bodyPr anchor="ctr" rtlCol="false" tIns="0" lIns="0" bIns="0" rIns="0"/>
            <a:lstStyle/>
            <a:p>
              <a:pPr algn="l" marL="582930" indent="-291465" lvl="1">
                <a:lnSpc>
                  <a:spcPts val="3564"/>
                </a:lnSpc>
                <a:buFont typeface="Arial"/>
                <a:buChar char="•"/>
              </a:pPr>
              <a:r>
                <a:rPr lang="en-US" sz="2700">
                  <a:solidFill>
                    <a:srgbClr val="000000"/>
                  </a:solidFill>
                  <a:latin typeface="ITC Franklin Gothic LT"/>
                  <a:ea typeface="ITC Franklin Gothic LT"/>
                  <a:cs typeface="ITC Franklin Gothic LT"/>
                  <a:sym typeface="ITC Franklin Gothic LT"/>
                </a:rPr>
                <a:t>Modern Dark-Themed UI: A visually appealing and intuitive interface</a:t>
              </a:r>
            </a:p>
            <a:p>
              <a:pPr algn="l" marL="582930" indent="-291465" lvl="1">
                <a:lnSpc>
                  <a:spcPts val="3564"/>
                </a:lnSpc>
                <a:buFont typeface="Arial"/>
                <a:buChar char="•"/>
              </a:pPr>
              <a:r>
                <a:rPr lang="en-US" sz="2700">
                  <a:solidFill>
                    <a:srgbClr val="000000"/>
                  </a:solidFill>
                  <a:latin typeface="ITC Franklin Gothic LT"/>
                  <a:ea typeface="ITC Franklin Gothic LT"/>
                  <a:cs typeface="ITC Franklin Gothic LT"/>
                  <a:sym typeface="ITC Franklin Gothic LT"/>
                </a:rPr>
                <a:t> Styled Text Fields and Buttons: Improved Interaction and Readability</a:t>
              </a:r>
            </a:p>
            <a:p>
              <a:pPr algn="l" marL="582930" indent="-291465" lvl="1">
                <a:lnSpc>
                  <a:spcPts val="3564"/>
                </a:lnSpc>
                <a:buFont typeface="Arial"/>
                <a:buChar char="•"/>
              </a:pPr>
              <a:r>
                <a:rPr lang="en-US" sz="2700">
                  <a:solidFill>
                    <a:srgbClr val="000000"/>
                  </a:solidFill>
                  <a:latin typeface="ITC Franklin Gothic LT"/>
                  <a:ea typeface="ITC Franklin Gothic LT"/>
                  <a:cs typeface="ITC Franklin Gothic LT"/>
                  <a:sym typeface="ITC Franklin Gothic LT"/>
                </a:rPr>
                <a:t>Passcode Masking: A private, secure input field</a:t>
              </a:r>
            </a:p>
            <a:p>
              <a:pPr algn="l" marL="582930" indent="-291465" lvl="1">
                <a:lnSpc>
                  <a:spcPts val="3564"/>
                </a:lnSpc>
                <a:buFont typeface="Arial"/>
                <a:buChar char="•"/>
              </a:pPr>
              <a:r>
                <a:rPr lang="en-US" sz="2700">
                  <a:solidFill>
                    <a:srgbClr val="000000"/>
                  </a:solidFill>
                  <a:latin typeface="ITC Franklin Gothic LT"/>
                  <a:ea typeface="ITC Franklin Gothic LT"/>
                  <a:cs typeface="ITC Franklin Gothic LT"/>
                  <a:sym typeface="ITC Franklin Gothic LT"/>
                </a:rPr>
                <a:t> Simple decrypted message viewing with a scrollable output box</a:t>
              </a:r>
            </a:p>
            <a:p>
              <a:pPr algn="l" marL="582930" indent="-291465" lvl="1">
                <a:lnSpc>
                  <a:spcPts val="3564"/>
                </a:lnSpc>
                <a:buFont typeface="Arial"/>
                <a:buChar char="•"/>
              </a:pPr>
              <a:r>
                <a:rPr lang="en-US" sz="2700">
                  <a:solidFill>
                    <a:srgbClr val="000000"/>
                  </a:solidFill>
                  <a:latin typeface="ITC Franklin Gothic LT"/>
                  <a:ea typeface="ITC Franklin Gothic LT"/>
                  <a:cs typeface="ITC Franklin Gothic LT"/>
                  <a:sym typeface="ITC Franklin Gothic LT"/>
                </a:rPr>
                <a:t>Error Handling and Notifications: Immediate input for improved usability</a:t>
              </a:r>
            </a:p>
            <a:p>
              <a:pPr algn="l" marL="582930" indent="-291465" lvl="1">
                <a:lnSpc>
                  <a:spcPts val="3564"/>
                </a:lnSpc>
                <a:buFont typeface="Arial"/>
                <a:buChar char="•"/>
              </a:pPr>
              <a:r>
                <a:rPr lang="en-US" sz="2700">
                  <a:solidFill>
                    <a:srgbClr val="000000"/>
                  </a:solidFill>
                  <a:latin typeface="ITC Franklin Gothic LT"/>
                  <a:ea typeface="ITC Franklin Gothic LT"/>
                  <a:cs typeface="ITC Franklin Gothic LT"/>
                  <a:sym typeface="ITC Franklin Gothic LT"/>
                </a:rPr>
                <a:t>Drag and Drop File Selection: A quicker method for encrypting and decrypting files</a:t>
              </a:r>
            </a:p>
            <a:p>
              <a:pPr algn="l" marL="582930" indent="-291465" lvl="1">
                <a:lnSpc>
                  <a:spcPts val="3564"/>
                </a:lnSpc>
                <a:buFont typeface="Arial"/>
                <a:buChar char="•"/>
              </a:pPr>
              <a:r>
                <a:rPr lang="en-US" sz="2700">
                  <a:solidFill>
                    <a:srgbClr val="000000"/>
                  </a:solidFill>
                  <a:latin typeface="ITC Franklin Gothic LT"/>
                  <a:ea typeface="ITC Franklin Gothic LT"/>
                  <a:cs typeface="ITC Franklin Gothic LT"/>
                  <a:sym typeface="ITC Franklin Gothic LT"/>
                </a:rPr>
                <a:t>An additional degree of protection is provided by image-based passcodes.</a:t>
              </a:r>
            </a:p>
            <a:p>
              <a:pPr algn="l" marL="582930" indent="-291465" lvl="1">
                <a:lnSpc>
                  <a:spcPts val="3564"/>
                </a:lnSpc>
                <a:buFont typeface="Arial"/>
                <a:buChar char="•"/>
              </a:pPr>
              <a:r>
                <a:rPr lang="en-US" sz="2700">
                  <a:solidFill>
                    <a:srgbClr val="000000"/>
                  </a:solidFill>
                  <a:latin typeface="ITC Franklin Gothic LT"/>
                  <a:ea typeface="ITC Franklin Gothic LT"/>
                  <a:cs typeface="ITC Franklin Gothic LT"/>
                  <a:sym typeface="ITC Franklin Gothic LT"/>
                </a:rPr>
                <a:t>More interactive experience with desktop notifications and success/error sounds</a:t>
              </a:r>
            </a:p>
            <a:p>
              <a:pPr algn="l" marL="582930" indent="-291465" lvl="1">
                <a:lnSpc>
                  <a:spcPts val="3564"/>
                </a:lnSpc>
                <a:buFont typeface="Arial"/>
                <a:buChar char="•"/>
              </a:pPr>
              <a:r>
                <a:rPr lang="en-US" sz="2700">
                  <a:solidFill>
                    <a:srgbClr val="000000"/>
                  </a:solidFill>
                  <a:latin typeface="ITC Franklin Gothic LT"/>
                  <a:ea typeface="ITC Franklin Gothic LT"/>
                  <a:cs typeface="ITC Franklin Gothic LT"/>
                  <a:sym typeface="ITC Franklin Gothic LT"/>
                </a:rPr>
                <a:t>A sneak peek Selected Image: Verification visually prior to processing</a:t>
              </a:r>
            </a:p>
            <a:p>
              <a:pPr algn="l" marL="582930" indent="-291465" lvl="1">
                <a:lnSpc>
                  <a:spcPts val="3564"/>
                </a:lnSpc>
                <a:buFont typeface="Arial"/>
                <a:buChar char="•"/>
              </a:pPr>
              <a:r>
                <a:rPr lang="en-US" sz="2700">
                  <a:solidFill>
                    <a:srgbClr val="000000"/>
                  </a:solidFill>
                  <a:latin typeface="ITC Franklin Gothic LT"/>
                  <a:ea typeface="ITC Franklin Gothic LT"/>
                  <a:cs typeface="ITC Franklin Gothic LT"/>
                  <a:sym typeface="ITC Franklin Gothic LT"/>
                </a:rPr>
                <a:t>Light, Medium, and High Encryption Levels: Adaptable security choices</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8" y="1053234"/>
            <a:ext cx="16544424" cy="795444"/>
            <a:chOff x="0" y="0"/>
            <a:chExt cx="22059232" cy="1060592"/>
          </a:xfrm>
        </p:grpSpPr>
        <p:sp>
          <p:nvSpPr>
            <p:cNvPr name="Freeform 10" id="10"/>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1" id="11"/>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End users</a:t>
              </a:r>
            </a:p>
          </p:txBody>
        </p:sp>
      </p:grpSp>
      <p:grpSp>
        <p:nvGrpSpPr>
          <p:cNvPr name="Group 12" id="12"/>
          <p:cNvGrpSpPr/>
          <p:nvPr/>
        </p:nvGrpSpPr>
        <p:grpSpPr>
          <a:xfrm rot="0">
            <a:off x="871788" y="1953039"/>
            <a:ext cx="16544422" cy="7009986"/>
            <a:chOff x="0" y="0"/>
            <a:chExt cx="22059230" cy="9346648"/>
          </a:xfrm>
        </p:grpSpPr>
        <p:sp>
          <p:nvSpPr>
            <p:cNvPr name="Freeform 13" id="13"/>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4" id="14"/>
            <p:cNvSpPr txBox="true"/>
            <p:nvPr/>
          </p:nvSpPr>
          <p:spPr>
            <a:xfrm>
              <a:off x="0" y="-76200"/>
              <a:ext cx="22059230" cy="9422848"/>
            </a:xfrm>
            <a:prstGeom prst="rect">
              <a:avLst/>
            </a:prstGeom>
          </p:spPr>
          <p:txBody>
            <a:bodyPr anchor="ctr" rtlCol="false" tIns="0" lIns="0" bIns="0" rIns="0"/>
            <a:lstStyle/>
            <a:p>
              <a:pPr algn="l" marL="550545" indent="-275272" lvl="1">
                <a:lnSpc>
                  <a:spcPts val="3366"/>
                </a:lnSpc>
                <a:buFont typeface="Arial"/>
                <a:buChar char="•"/>
              </a:pPr>
              <a:r>
                <a:rPr lang="en-US" sz="2550">
                  <a:solidFill>
                    <a:srgbClr val="000000"/>
                  </a:solidFill>
                  <a:latin typeface="ITC Franklin Gothic LT"/>
                  <a:ea typeface="ITC Franklin Gothic LT"/>
                  <a:cs typeface="ITC Franklin Gothic LT"/>
                  <a:sym typeface="ITC Franklin Gothic LT"/>
                </a:rPr>
                <a:t>Privacy-Aware Individuals: Use pictures or files to conceal private messages.</a:t>
              </a:r>
            </a:p>
            <a:p>
              <a:pPr algn="l" marL="550545" indent="-275272" lvl="1">
                <a:lnSpc>
                  <a:spcPts val="3366"/>
                </a:lnSpc>
                <a:buFont typeface="Arial"/>
                <a:buChar char="•"/>
              </a:pPr>
              <a:r>
                <a:rPr lang="en-US" sz="2550">
                  <a:solidFill>
                    <a:srgbClr val="000000"/>
                  </a:solidFill>
                  <a:latin typeface="ITC Franklin Gothic LT"/>
                  <a:ea typeface="ITC Franklin Gothic LT"/>
                  <a:cs typeface="ITC Franklin Gothic LT"/>
                  <a:sym typeface="ITC Franklin Gothic LT"/>
                </a:rPr>
                <a:t>Companies and corporations should safeguard confidential information.</a:t>
              </a:r>
            </a:p>
            <a:p>
              <a:pPr algn="l" marL="550545" indent="-275272" lvl="1">
                <a:lnSpc>
                  <a:spcPts val="3366"/>
                </a:lnSpc>
                <a:buFont typeface="Arial"/>
                <a:buChar char="•"/>
              </a:pPr>
              <a:r>
                <a:rPr lang="en-US" sz="2550">
                  <a:solidFill>
                    <a:srgbClr val="000000"/>
                  </a:solidFill>
                  <a:latin typeface="ITC Franklin Gothic LT"/>
                  <a:ea typeface="ITC Franklin Gothic LT"/>
                  <a:cs typeface="ITC Franklin Gothic LT"/>
                  <a:sym typeface="ITC Franklin Gothic LT"/>
                </a:rPr>
                <a:t>Law enforcement and intelligence organizations can safely send sensitive data.</a:t>
              </a:r>
            </a:p>
            <a:p>
              <a:pPr algn="l" marL="550545" indent="-275272" lvl="1">
                <a:lnSpc>
                  <a:spcPts val="3366"/>
                </a:lnSpc>
                <a:buFont typeface="Arial"/>
                <a:buChar char="•"/>
              </a:pPr>
              <a:r>
                <a:rPr lang="en-US" sz="2550">
                  <a:solidFill>
                    <a:srgbClr val="000000"/>
                  </a:solidFill>
                  <a:latin typeface="ITC Franklin Gothic LT"/>
                  <a:ea typeface="ITC Franklin Gothic LT"/>
                  <a:cs typeface="ITC Franklin Gothic LT"/>
                  <a:sym typeface="ITC Franklin Gothic LT"/>
                </a:rPr>
                <a:t>Game developers could incorporate digital signatures or hidden easter eggs into their games.</a:t>
              </a:r>
            </a:p>
            <a:p>
              <a:pPr algn="l" marL="550545" indent="-275272" lvl="1">
                <a:lnSpc>
                  <a:spcPts val="3366"/>
                </a:lnSpc>
                <a:buFont typeface="Arial"/>
                <a:buChar char="•"/>
              </a:pPr>
              <a:r>
                <a:rPr lang="en-US" sz="2550">
                  <a:solidFill>
                    <a:srgbClr val="000000"/>
                  </a:solidFill>
                  <a:latin typeface="ITC Franklin Gothic LT"/>
                  <a:ea typeface="ITC Franklin Gothic LT"/>
                  <a:cs typeface="ITC Franklin Gothic LT"/>
                  <a:sym typeface="ITC Franklin Gothic LT"/>
                </a:rPr>
                <a:t>Professionals in cybersecurity: Test and improve safe communication techniques.</a:t>
              </a:r>
            </a:p>
            <a:p>
              <a:pPr algn="l" marL="550545" indent="-275272" lvl="1">
                <a:lnSpc>
                  <a:spcPts val="3366"/>
                </a:lnSpc>
                <a:buFont typeface="Arial"/>
                <a:buChar char="•"/>
              </a:pPr>
              <a:r>
                <a:rPr lang="en-US" sz="2550">
                  <a:solidFill>
                    <a:srgbClr val="000000"/>
                  </a:solidFill>
                  <a:latin typeface="ITC Franklin Gothic LT"/>
                  <a:ea typeface="ITC Franklin Gothic LT"/>
                  <a:cs typeface="ITC Franklin Gothic LT"/>
                  <a:sym typeface="ITC Franklin Gothic LT"/>
                </a:rPr>
                <a:t> For safe transmission, journalists and whistleblowers should hide critical information in media files.</a:t>
              </a:r>
            </a:p>
            <a:p>
              <a:pPr algn="l" marL="550545" indent="-275272" lvl="1">
                <a:lnSpc>
                  <a:spcPts val="3366"/>
                </a:lnSpc>
                <a:buFont typeface="Arial"/>
                <a:buChar char="•"/>
              </a:pPr>
              <a:r>
                <a:rPr lang="en-US" sz="2550">
                  <a:solidFill>
                    <a:srgbClr val="000000"/>
                  </a:solidFill>
                  <a:latin typeface="ITC Franklin Gothic LT"/>
                  <a:ea typeface="ITC Franklin Gothic LT"/>
                  <a:cs typeface="ITC Franklin Gothic LT"/>
                  <a:sym typeface="ITC Franklin Gothic LT"/>
                </a:rPr>
                <a:t>Watermarking artwork and avoiding copying is important for artists and digital creators. </a:t>
              </a:r>
            </a:p>
            <a:p>
              <a:pPr algn="l" marL="550545" indent="-275272" lvl="1">
                <a:lnSpc>
                  <a:spcPts val="3366"/>
                </a:lnSpc>
                <a:buFont typeface="Arial"/>
                <a:buChar char="•"/>
              </a:pPr>
              <a:r>
                <a:rPr lang="en-US" sz="2550">
                  <a:solidFill>
                    <a:srgbClr val="000000"/>
                  </a:solidFill>
                  <a:latin typeface="ITC Franklin Gothic LT"/>
                  <a:ea typeface="ITC Franklin Gothic LT"/>
                  <a:cs typeface="ITC Franklin Gothic LT"/>
                  <a:sym typeface="ITC Franklin Gothic LT"/>
                </a:rPr>
                <a:t>Protect confidential communications and conceal critical information for military and defense organizations.</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8" y="1053234"/>
            <a:ext cx="16544424" cy="795444"/>
            <a:chOff x="0" y="0"/>
            <a:chExt cx="22059232" cy="1060592"/>
          </a:xfrm>
        </p:grpSpPr>
        <p:sp>
          <p:nvSpPr>
            <p:cNvPr name="Freeform 10" id="10"/>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1" id="11"/>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Results</a:t>
              </a:r>
            </a:p>
          </p:txBody>
        </p:sp>
      </p:grpSp>
      <p:sp>
        <p:nvSpPr>
          <p:cNvPr name="Freeform 12" id="12"/>
          <p:cNvSpPr/>
          <p:nvPr/>
        </p:nvSpPr>
        <p:spPr>
          <a:xfrm flipH="false" flipV="false" rot="0">
            <a:off x="669801" y="2077278"/>
            <a:ext cx="5453723" cy="3066222"/>
          </a:xfrm>
          <a:custGeom>
            <a:avLst/>
            <a:gdLst/>
            <a:ahLst/>
            <a:cxnLst/>
            <a:rect r="r" b="b" t="t" l="l"/>
            <a:pathLst>
              <a:path h="3066222" w="5453723">
                <a:moveTo>
                  <a:pt x="0" y="0"/>
                </a:moveTo>
                <a:lnTo>
                  <a:pt x="5453723" y="0"/>
                </a:lnTo>
                <a:lnTo>
                  <a:pt x="5453723" y="3066222"/>
                </a:lnTo>
                <a:lnTo>
                  <a:pt x="0" y="3066222"/>
                </a:lnTo>
                <a:lnTo>
                  <a:pt x="0" y="0"/>
                </a:lnTo>
                <a:close/>
              </a:path>
            </a:pathLst>
          </a:custGeom>
          <a:blipFill>
            <a:blip r:embed="rId3"/>
            <a:stretch>
              <a:fillRect l="0" t="0" r="0" b="0"/>
            </a:stretch>
          </a:blipFill>
        </p:spPr>
      </p:sp>
      <p:sp>
        <p:nvSpPr>
          <p:cNvPr name="Freeform 13" id="13"/>
          <p:cNvSpPr/>
          <p:nvPr/>
        </p:nvSpPr>
        <p:spPr>
          <a:xfrm flipH="false" flipV="false" rot="0">
            <a:off x="9357586" y="1848678"/>
            <a:ext cx="5631404" cy="3700166"/>
          </a:xfrm>
          <a:custGeom>
            <a:avLst/>
            <a:gdLst/>
            <a:ahLst/>
            <a:cxnLst/>
            <a:rect r="r" b="b" t="t" l="l"/>
            <a:pathLst>
              <a:path h="3700166" w="5631404">
                <a:moveTo>
                  <a:pt x="0" y="0"/>
                </a:moveTo>
                <a:lnTo>
                  <a:pt x="5631404" y="0"/>
                </a:lnTo>
                <a:lnTo>
                  <a:pt x="5631404" y="3700166"/>
                </a:lnTo>
                <a:lnTo>
                  <a:pt x="0" y="3700166"/>
                </a:lnTo>
                <a:lnTo>
                  <a:pt x="0" y="0"/>
                </a:lnTo>
                <a:close/>
              </a:path>
            </a:pathLst>
          </a:custGeom>
          <a:blipFill>
            <a:blip r:embed="rId4"/>
            <a:stretch>
              <a:fillRect l="0" t="0" r="-22901" b="-5163"/>
            </a:stretch>
          </a:blipFill>
        </p:spPr>
      </p:sp>
      <p:sp>
        <p:nvSpPr>
          <p:cNvPr name="Freeform 14" id="14"/>
          <p:cNvSpPr/>
          <p:nvPr/>
        </p:nvSpPr>
        <p:spPr>
          <a:xfrm flipH="false" flipV="false" rot="0">
            <a:off x="669801" y="6391275"/>
            <a:ext cx="5726819" cy="3219763"/>
          </a:xfrm>
          <a:custGeom>
            <a:avLst/>
            <a:gdLst/>
            <a:ahLst/>
            <a:cxnLst/>
            <a:rect r="r" b="b" t="t" l="l"/>
            <a:pathLst>
              <a:path h="3219763" w="5726819">
                <a:moveTo>
                  <a:pt x="0" y="0"/>
                </a:moveTo>
                <a:lnTo>
                  <a:pt x="5726819" y="0"/>
                </a:lnTo>
                <a:lnTo>
                  <a:pt x="5726819" y="3219763"/>
                </a:lnTo>
                <a:lnTo>
                  <a:pt x="0" y="3219763"/>
                </a:lnTo>
                <a:lnTo>
                  <a:pt x="0" y="0"/>
                </a:lnTo>
                <a:close/>
              </a:path>
            </a:pathLst>
          </a:custGeom>
          <a:blipFill>
            <a:blip r:embed="rId5"/>
            <a:stretch>
              <a:fillRect l="0" t="0" r="0" b="0"/>
            </a:stretch>
          </a:blipFill>
        </p:spPr>
      </p:sp>
      <p:sp>
        <p:nvSpPr>
          <p:cNvPr name="Freeform 15" id="15"/>
          <p:cNvSpPr/>
          <p:nvPr/>
        </p:nvSpPr>
        <p:spPr>
          <a:xfrm flipH="false" flipV="false" rot="0">
            <a:off x="9357586" y="6391275"/>
            <a:ext cx="5808328" cy="3265590"/>
          </a:xfrm>
          <a:custGeom>
            <a:avLst/>
            <a:gdLst/>
            <a:ahLst/>
            <a:cxnLst/>
            <a:rect r="r" b="b" t="t" l="l"/>
            <a:pathLst>
              <a:path h="3265590" w="5808328">
                <a:moveTo>
                  <a:pt x="0" y="0"/>
                </a:moveTo>
                <a:lnTo>
                  <a:pt x="5808328" y="0"/>
                </a:lnTo>
                <a:lnTo>
                  <a:pt x="5808328" y="3265590"/>
                </a:lnTo>
                <a:lnTo>
                  <a:pt x="0" y="3265590"/>
                </a:lnTo>
                <a:lnTo>
                  <a:pt x="0" y="0"/>
                </a:lnTo>
                <a:close/>
              </a:path>
            </a:pathLst>
          </a:custGeom>
          <a:blipFill>
            <a:blip r:embed="rId6"/>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8" y="1053234"/>
            <a:ext cx="16544424" cy="795444"/>
            <a:chOff x="0" y="0"/>
            <a:chExt cx="22059232" cy="1060592"/>
          </a:xfrm>
        </p:grpSpPr>
        <p:sp>
          <p:nvSpPr>
            <p:cNvPr name="Freeform 10" id="10"/>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1" id="11"/>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Results</a:t>
              </a:r>
            </a:p>
          </p:txBody>
        </p:sp>
      </p:grpSp>
      <p:sp>
        <p:nvSpPr>
          <p:cNvPr name="Freeform 12" id="12"/>
          <p:cNvSpPr/>
          <p:nvPr/>
        </p:nvSpPr>
        <p:spPr>
          <a:xfrm flipH="false" flipV="false" rot="0">
            <a:off x="2791060" y="1848678"/>
            <a:ext cx="12698350" cy="7139336"/>
          </a:xfrm>
          <a:custGeom>
            <a:avLst/>
            <a:gdLst/>
            <a:ahLst/>
            <a:cxnLst/>
            <a:rect r="r" b="b" t="t" l="l"/>
            <a:pathLst>
              <a:path h="7139336" w="12698350">
                <a:moveTo>
                  <a:pt x="0" y="0"/>
                </a:moveTo>
                <a:lnTo>
                  <a:pt x="12698350" y="0"/>
                </a:lnTo>
                <a:lnTo>
                  <a:pt x="12698350" y="7139336"/>
                </a:lnTo>
                <a:lnTo>
                  <a:pt x="0" y="7139336"/>
                </a:lnTo>
                <a:lnTo>
                  <a:pt x="0" y="0"/>
                </a:lnTo>
                <a:close/>
              </a:path>
            </a:pathLst>
          </a:custGeom>
          <a:blipFill>
            <a:blip r:embed="rId3"/>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8" y="1053234"/>
            <a:ext cx="16544424" cy="795444"/>
            <a:chOff x="0" y="0"/>
            <a:chExt cx="22059232" cy="1060592"/>
          </a:xfrm>
        </p:grpSpPr>
        <p:sp>
          <p:nvSpPr>
            <p:cNvPr name="Freeform 10" id="10"/>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1" id="11"/>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Results</a:t>
              </a:r>
            </a:p>
          </p:txBody>
        </p:sp>
      </p:grpSp>
      <p:sp>
        <p:nvSpPr>
          <p:cNvPr name="Freeform 12" id="12"/>
          <p:cNvSpPr/>
          <p:nvPr/>
        </p:nvSpPr>
        <p:spPr>
          <a:xfrm flipH="false" flipV="false" rot="0">
            <a:off x="1028700" y="2290818"/>
            <a:ext cx="7599022" cy="4272364"/>
          </a:xfrm>
          <a:custGeom>
            <a:avLst/>
            <a:gdLst/>
            <a:ahLst/>
            <a:cxnLst/>
            <a:rect r="r" b="b" t="t" l="l"/>
            <a:pathLst>
              <a:path h="4272364" w="7599022">
                <a:moveTo>
                  <a:pt x="0" y="0"/>
                </a:moveTo>
                <a:lnTo>
                  <a:pt x="7599022" y="0"/>
                </a:lnTo>
                <a:lnTo>
                  <a:pt x="7599022" y="4272364"/>
                </a:lnTo>
                <a:lnTo>
                  <a:pt x="0" y="4272364"/>
                </a:lnTo>
                <a:lnTo>
                  <a:pt x="0" y="0"/>
                </a:lnTo>
                <a:close/>
              </a:path>
            </a:pathLst>
          </a:custGeom>
          <a:blipFill>
            <a:blip r:embed="rId3"/>
            <a:stretch>
              <a:fillRect l="0" t="0" r="0" b="0"/>
            </a:stretch>
          </a:blipFill>
        </p:spPr>
      </p:sp>
      <p:sp>
        <p:nvSpPr>
          <p:cNvPr name="Freeform 13" id="13"/>
          <p:cNvSpPr/>
          <p:nvPr/>
        </p:nvSpPr>
        <p:spPr>
          <a:xfrm flipH="false" flipV="false" rot="0">
            <a:off x="9140235" y="2290818"/>
            <a:ext cx="7894641" cy="4438568"/>
          </a:xfrm>
          <a:custGeom>
            <a:avLst/>
            <a:gdLst/>
            <a:ahLst/>
            <a:cxnLst/>
            <a:rect r="r" b="b" t="t" l="l"/>
            <a:pathLst>
              <a:path h="4438568" w="7894641">
                <a:moveTo>
                  <a:pt x="0" y="0"/>
                </a:moveTo>
                <a:lnTo>
                  <a:pt x="7894641" y="0"/>
                </a:lnTo>
                <a:lnTo>
                  <a:pt x="7894641" y="4438568"/>
                </a:lnTo>
                <a:lnTo>
                  <a:pt x="0" y="4438568"/>
                </a:lnTo>
                <a:lnTo>
                  <a:pt x="0" y="0"/>
                </a:lnTo>
                <a:close/>
              </a:path>
            </a:pathLst>
          </a:custGeom>
          <a:blipFill>
            <a:blip r:embed="rId4"/>
            <a:stretch>
              <a:fillRect l="0" t="0" r="0" b="0"/>
            </a:stretch>
          </a:blipFill>
        </p:spPr>
      </p:sp>
      <p:sp>
        <p:nvSpPr>
          <p:cNvPr name="Freeform 14" id="14"/>
          <p:cNvSpPr/>
          <p:nvPr/>
        </p:nvSpPr>
        <p:spPr>
          <a:xfrm flipH="false" flipV="false" rot="0">
            <a:off x="5701387" y="5409770"/>
            <a:ext cx="5852671" cy="3290521"/>
          </a:xfrm>
          <a:custGeom>
            <a:avLst/>
            <a:gdLst/>
            <a:ahLst/>
            <a:cxnLst/>
            <a:rect r="r" b="b" t="t" l="l"/>
            <a:pathLst>
              <a:path h="3290521" w="5852671">
                <a:moveTo>
                  <a:pt x="0" y="0"/>
                </a:moveTo>
                <a:lnTo>
                  <a:pt x="5852671" y="0"/>
                </a:lnTo>
                <a:lnTo>
                  <a:pt x="5852671" y="3290521"/>
                </a:lnTo>
                <a:lnTo>
                  <a:pt x="0" y="3290521"/>
                </a:lnTo>
                <a:lnTo>
                  <a:pt x="0" y="0"/>
                </a:lnTo>
                <a:close/>
              </a:path>
            </a:pathLst>
          </a:custGeom>
          <a:blipFill>
            <a:blip r:embed="rId5"/>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DAGf4NOOCGM</dc:identifier>
  <dcterms:modified xsi:type="dcterms:W3CDTF">2011-08-01T06:04:30Z</dcterms:modified>
  <cp:revision>1</cp:revision>
  <dc:title>ROSENIAN_Steganography_AICTE .pptx</dc:title>
</cp:coreProperties>
</file>