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94" r:id="rId4"/>
    <p:sldId id="300" r:id="rId5"/>
    <p:sldId id="288" r:id="rId6"/>
    <p:sldId id="274" r:id="rId7"/>
    <p:sldId id="303" r:id="rId8"/>
    <p:sldId id="275" r:id="rId9"/>
    <p:sldId id="276" r:id="rId10"/>
    <p:sldId id="282" r:id="rId11"/>
    <p:sldId id="302" r:id="rId12"/>
    <p:sldId id="304" r:id="rId13"/>
    <p:sldId id="289" r:id="rId14"/>
    <p:sldId id="290" r:id="rId15"/>
    <p:sldId id="305" r:id="rId16"/>
    <p:sldId id="286" r:id="rId17"/>
    <p:sldId id="287" r:id="rId18"/>
    <p:sldId id="306" r:id="rId19"/>
    <p:sldId id="307" r:id="rId20"/>
    <p:sldId id="291" r:id="rId21"/>
    <p:sldId id="308" r:id="rId22"/>
    <p:sldId id="30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12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S06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Други обекти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8018B-0FAB-4454-A82A-F4CA07D46A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DD9FC-7BC9-4335-B232-7E96E81CA8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0F62A-A5A3-471A-B9C2-80DFE2E84D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D6C34C-1EDC-4469-93C5-2D5F684D839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724400"/>
            <a:ext cx="252732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559DD6-221E-4B23-B898-ED8D016505E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ECA18-D18C-4FCB-BDA6-EA185AF472F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Постройте</a:t>
            </a:r>
            <a:r>
              <a:rPr lang="bg-BG" dirty="0"/>
              <a:t> селище от къщи</a:t>
            </a:r>
          </a:p>
          <a:p>
            <a:pPr lvl="1"/>
            <a:r>
              <a:rPr lang="bg-BG" dirty="0"/>
              <a:t>Случайни по мащаб и положение</a:t>
            </a:r>
          </a:p>
          <a:p>
            <a:pPr lvl="1"/>
            <a:r>
              <a:rPr lang="bg-BG" dirty="0"/>
              <a:t>Ориентирани в две перпендикулярни посоки</a:t>
            </a:r>
          </a:p>
          <a:p>
            <a:pPr lvl="1"/>
            <a:r>
              <a:rPr lang="bg-BG" dirty="0"/>
              <a:t>Да има и мъгла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Трансформиране на една и съща форма, вместо създаване на различни форми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0D78C-B219-46FE-A536-4DA191BFAD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563471" y="4399948"/>
            <a:ext cx="3778623" cy="695615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8623" h="695615">
                <a:moveTo>
                  <a:pt x="0" y="682168"/>
                </a:moveTo>
                <a:cubicBezTo>
                  <a:pt x="2149340" y="-231850"/>
                  <a:pt x="2720004" y="-227367"/>
                  <a:pt x="3778623" y="69561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профилите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методи за изграждане на профил</a:t>
            </a:r>
          </a:p>
          <a:p>
            <a:pPr lvl="1"/>
            <a:r>
              <a:rPr lang="bg-BG" dirty="0"/>
              <a:t>За дъги има </a:t>
            </a:r>
            <a:r>
              <a:rPr lang="en-US" dirty="0">
                <a:solidFill>
                  <a:schemeClr val="tx1"/>
                </a:solidFill>
              </a:rPr>
              <a:t>arc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1"/>
                </a:solidFill>
              </a:rPr>
              <a:t>ellipse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 криви има </a:t>
            </a:r>
            <a:r>
              <a:rPr lang="en-GB" dirty="0" err="1">
                <a:solidFill>
                  <a:schemeClr val="tx1"/>
                </a:solidFill>
              </a:rPr>
              <a:t>quadraticCurveTo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и други</a:t>
            </a:r>
          </a:p>
          <a:p>
            <a:pPr lvl="1"/>
            <a:endParaRPr lang="bg-BG" sz="4800" dirty="0"/>
          </a:p>
          <a:p>
            <a:pPr lvl="1"/>
            <a:endParaRPr lang="bg-BG" dirty="0"/>
          </a:p>
          <a:p>
            <a:r>
              <a:rPr lang="bg-BG" dirty="0"/>
              <a:t>Отвори</a:t>
            </a:r>
          </a:p>
          <a:p>
            <a:pPr lvl="1"/>
            <a:r>
              <a:rPr lang="bg-BG" dirty="0"/>
              <a:t>В полето </a:t>
            </a:r>
            <a:r>
              <a:rPr lang="en-US" dirty="0">
                <a:solidFill>
                  <a:schemeClr val="tx1"/>
                </a:solidFill>
              </a:rPr>
              <a:t>holes</a:t>
            </a:r>
            <a:r>
              <a:rPr lang="bg-BG" dirty="0"/>
              <a:t> се пази масив от контурите на дупките в профила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81400" y="4001869"/>
            <a:ext cx="25146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096000" y="4001869"/>
            <a:ext cx="12192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438926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Текуща точка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6208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Контролна точка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2982" y="46876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Крайна точка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1209" y="45442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quadraticCurveTo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2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Геомаркери</a:t>
            </a:r>
            <a:endParaRPr lang="ru-RU" dirty="0"/>
          </a:p>
          <a:p>
            <a:pPr lvl="1"/>
            <a:r>
              <a:rPr lang="bg-BG" dirty="0"/>
              <a:t>Създайте поле от </a:t>
            </a:r>
            <a:r>
              <a:rPr lang="bg-BG" dirty="0" err="1"/>
              <a:t>геомаркери</a:t>
            </a:r>
            <a:endParaRPr lang="bg-BG" dirty="0"/>
          </a:p>
          <a:p>
            <a:pPr lvl="1"/>
            <a:r>
              <a:rPr lang="bg-BG" dirty="0"/>
              <a:t>Заострени отдолу, заоблени отгоре</a:t>
            </a:r>
          </a:p>
          <a:p>
            <a:pPr lvl="1"/>
            <a:r>
              <a:rPr lang="bg-BG" dirty="0"/>
              <a:t>Кръгла дупка в горната част</a:t>
            </a:r>
          </a:p>
          <a:p>
            <a:pPr lvl="1"/>
            <a:r>
              <a:rPr lang="bg-BG" dirty="0"/>
              <a:t>Чрез профил с дупка, без </a:t>
            </a:r>
            <a:r>
              <a:rPr lang="en-US" dirty="0" err="1"/>
              <a:t>CSG</a:t>
            </a:r>
            <a:endParaRPr lang="bg-BG" dirty="0"/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Да се научим как да дупчим профили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4D707-F6F7-410A-A685-8E26A261C7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Ротационни тела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</a:t>
            </a:r>
          </a:p>
          <a:p>
            <a:pPr lvl="1"/>
            <a:r>
              <a:rPr lang="bg-BG" dirty="0"/>
              <a:t>Профил от точки – масив от </a:t>
            </a:r>
            <a:r>
              <a:rPr lang="en-US" dirty="0">
                <a:solidFill>
                  <a:schemeClr val="tx1"/>
                </a:solidFill>
              </a:rPr>
              <a:t>Vector2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Точките трябва да имат </a:t>
            </a:r>
            <a:r>
              <a:rPr lang="en-US" dirty="0"/>
              <a:t>x&gt;0</a:t>
            </a:r>
            <a:endParaRPr lang="bg-BG" dirty="0"/>
          </a:p>
          <a:p>
            <a:pPr lvl="1"/>
            <a:r>
              <a:rPr lang="bg-BG" dirty="0"/>
              <a:t>Генериране на форма чрез метода </a:t>
            </a:r>
            <a:r>
              <a:rPr lang="en-GB" dirty="0" err="1">
                <a:solidFill>
                  <a:schemeClr val="tx1"/>
                </a:solidFill>
              </a:rPr>
              <a:t>LatheGeometry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0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Биберон</a:t>
            </a:r>
          </a:p>
          <a:p>
            <a:pPr lvl="1"/>
            <a:r>
              <a:rPr lang="bg-BG" dirty="0"/>
              <a:t>Направете биберон от синусоида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Работа с ротационни тела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64542" y="2631450"/>
            <a:ext cx="2924952" cy="2241776"/>
            <a:chOff x="2512206" y="2631449"/>
            <a:chExt cx="3157772" cy="2420217"/>
          </a:xfrm>
        </p:grpSpPr>
        <p:grpSp>
          <p:nvGrpSpPr>
            <p:cNvPr id="5" name="Group 4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7170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12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Oval 13"/>
          <p:cNvSpPr/>
          <p:nvPr/>
        </p:nvSpPr>
        <p:spPr>
          <a:xfrm>
            <a:off x="4109267" y="3638399"/>
            <a:ext cx="921346" cy="20680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183592" y="2971801"/>
            <a:ext cx="771838" cy="173243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402415" y="4092248"/>
            <a:ext cx="2339093" cy="52502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/>
          <p:cNvGrpSpPr/>
          <p:nvPr/>
        </p:nvGrpSpPr>
        <p:grpSpPr>
          <a:xfrm>
            <a:off x="2667000" y="2626659"/>
            <a:ext cx="2924952" cy="2241776"/>
            <a:chOff x="2512206" y="2631449"/>
            <a:chExt cx="3157772" cy="2420217"/>
          </a:xfrm>
        </p:grpSpPr>
        <p:grpSp>
          <p:nvGrpSpPr>
            <p:cNvPr id="21" name="Group 20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25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2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1900A-A213-4200-93C4-9DF1385857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Сливане на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Производителност</a:t>
            </a:r>
          </a:p>
          <a:p>
            <a:pPr lvl="1"/>
            <a:r>
              <a:rPr lang="bg-BG" dirty="0"/>
              <a:t>Зависи от обема на предаваните данни</a:t>
            </a:r>
          </a:p>
          <a:p>
            <a:pPr lvl="1"/>
            <a:r>
              <a:rPr lang="bg-BG" dirty="0"/>
              <a:t>Зависи от сложността на обработка</a:t>
            </a:r>
          </a:p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Важен фактор е и комуникацията между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WebGL</a:t>
            </a:r>
            <a:endParaRPr lang="bg-BG" dirty="0"/>
          </a:p>
          <a:p>
            <a:pPr lvl="1"/>
            <a:r>
              <a:rPr lang="bg-BG" dirty="0"/>
              <a:t>Производителността зависи от броя </a:t>
            </a:r>
            <a:r>
              <a:rPr lang="en-US" dirty="0"/>
              <a:t>WebGL</a:t>
            </a:r>
            <a:r>
              <a:rPr lang="bg-BG" dirty="0"/>
              <a:t> функции, които </a:t>
            </a:r>
            <a:r>
              <a:rPr lang="en-US" dirty="0"/>
              <a:t>Three.js</a:t>
            </a:r>
            <a:r>
              <a:rPr lang="bg-BG" dirty="0"/>
              <a:t> извиква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има 100 обекта</a:t>
            </a:r>
          </a:p>
          <a:p>
            <a:pPr lvl="1"/>
            <a:r>
              <a:rPr lang="bg-BG" dirty="0"/>
              <a:t>За всеки обект </a:t>
            </a:r>
            <a:r>
              <a:rPr lang="en-US" dirty="0"/>
              <a:t>Three.js</a:t>
            </a:r>
            <a:r>
              <a:rPr lang="bg-BG" dirty="0"/>
              <a:t> извиква отделен комплект функции (напр. с една функция се подават геометрията на обект)</a:t>
            </a:r>
          </a:p>
          <a:p>
            <a:pPr lvl="1"/>
            <a:r>
              <a:rPr lang="bg-BG" dirty="0"/>
              <a:t>При 1000 обекта – 1000 комплекта</a:t>
            </a:r>
          </a:p>
          <a:p>
            <a:r>
              <a:rPr lang="bg-BG" dirty="0"/>
              <a:t>Оптимизация</a:t>
            </a:r>
          </a:p>
          <a:p>
            <a:pPr lvl="1"/>
            <a:r>
              <a:rPr lang="bg-BG" dirty="0"/>
              <a:t>Сливане на обекти в един обект</a:t>
            </a:r>
            <a:br>
              <a:rPr lang="bg-BG" dirty="0"/>
            </a:br>
            <a:r>
              <a:rPr lang="bg-BG" dirty="0"/>
              <a:t>(подобно на събирането в </a:t>
            </a:r>
            <a:r>
              <a:rPr lang="en-US" dirty="0" err="1"/>
              <a:t>CSG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Така се ползва само един комплект функции за всички слети обекти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633510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обекти до момента</a:t>
            </a:r>
          </a:p>
          <a:p>
            <a:pPr lvl="1"/>
            <a:r>
              <a:rPr lang="bg-BG" dirty="0"/>
              <a:t>Стандартни геометрични обекти, като куб, сфера, конус, цилиндър </a:t>
            </a:r>
          </a:p>
          <a:p>
            <a:pPr lvl="1"/>
            <a:r>
              <a:rPr lang="bg-BG" dirty="0"/>
              <a:t>Параметрични обекти на базата на уравнение на повърхност</a:t>
            </a:r>
          </a:p>
          <a:p>
            <a:pPr lvl="1"/>
            <a:r>
              <a:rPr lang="bg-BG" dirty="0"/>
              <a:t>Тръби по крива линия в пространството</a:t>
            </a:r>
          </a:p>
          <a:p>
            <a:pPr lvl="1"/>
            <a:r>
              <a:rPr lang="bg-BG" dirty="0"/>
              <a:t>Обекти, конструирани със средствата на конструктивната геометрия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Производителност</a:t>
            </a:r>
            <a:endParaRPr lang="ru-RU" dirty="0"/>
          </a:p>
          <a:p>
            <a:pPr lvl="1"/>
            <a:r>
              <a:rPr lang="bg-BG" dirty="0"/>
              <a:t>Разгледайте предоставения начален код, който използва библиотека </a:t>
            </a:r>
            <a:r>
              <a:rPr lang="en-US" dirty="0"/>
              <a:t>Stats.js</a:t>
            </a:r>
          </a:p>
          <a:p>
            <a:pPr lvl="1"/>
            <a:r>
              <a:rPr lang="bg-BG" dirty="0"/>
              <a:t>Създайте „планета“ като група от </a:t>
            </a:r>
            <a:r>
              <a:rPr lang="en-US" dirty="0"/>
              <a:t>N </a:t>
            </a:r>
            <a:r>
              <a:rPr lang="bg-BG" dirty="0"/>
              <a:t>сгради и измерете скоростта на генериране на кадри</a:t>
            </a:r>
          </a:p>
          <a:p>
            <a:pPr lvl="1"/>
            <a:r>
              <a:rPr lang="bg-BG" dirty="0"/>
              <a:t>После създайте „планета“ от слети сгради и пак измерете (</a:t>
            </a:r>
            <a:r>
              <a:rPr lang="bg-BG" dirty="0" err="1"/>
              <a:t>вж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GB" dirty="0" err="1">
                <a:solidFill>
                  <a:schemeClr val="tx1"/>
                </a:solidFill>
              </a:rPr>
              <a:t>BufferGeometryUtils</a:t>
            </a:r>
            <a:r>
              <a:rPr lang="bg-BG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убедите в ползата от сливане</a:t>
            </a:r>
          </a:p>
          <a:p>
            <a:pPr lvl="1"/>
            <a:r>
              <a:rPr lang="bg-BG" dirty="0"/>
              <a:t>За да намерите сами как се сливат обекти</a:t>
            </a:r>
            <a:endParaRPr lang="en-US" dirty="0"/>
          </a:p>
          <a:p>
            <a:r>
              <a:rPr lang="bg-BG" dirty="0"/>
              <a:t>Неофициално:</a:t>
            </a:r>
          </a:p>
          <a:p>
            <a:pPr lvl="1"/>
            <a:r>
              <a:rPr lang="bg-BG" dirty="0"/>
              <a:t>За да се преборите с инфото от интернет, което е за старите и несъвместими версии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Да повторим важната подсказка: </a:t>
            </a:r>
            <a:r>
              <a:rPr lang="en-GB" dirty="0" err="1">
                <a:solidFill>
                  <a:schemeClr val="tx1"/>
                </a:solidFill>
              </a:rPr>
              <a:t>BufferGeometryUtils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66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A13BC-DF7F-4FE6-8B06-0C0451CB9A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това упражнение</a:t>
            </a:r>
          </a:p>
          <a:p>
            <a:pPr lvl="1"/>
            <a:r>
              <a:rPr lang="bg-BG" dirty="0"/>
              <a:t>Други начини за създаване на 3</a:t>
            </a:r>
            <a:r>
              <a:rPr lang="en-US" dirty="0"/>
              <a:t>D</a:t>
            </a:r>
            <a:r>
              <a:rPr lang="bg-BG" dirty="0"/>
              <a:t> обекти</a:t>
            </a:r>
            <a:endParaRPr lang="en-US" dirty="0"/>
          </a:p>
          <a:p>
            <a:pPr lvl="1"/>
            <a:r>
              <a:rPr lang="bg-BG" dirty="0"/>
              <a:t>Ръчно създаване на обект, чрез описване на върховете</a:t>
            </a:r>
          </a:p>
          <a:p>
            <a:pPr lvl="1"/>
            <a:r>
              <a:rPr lang="bg-BG" dirty="0"/>
              <a:t>Плъзгане на 2</a:t>
            </a:r>
            <a:r>
              <a:rPr lang="en-US" dirty="0"/>
              <a:t>D</a:t>
            </a:r>
            <a:r>
              <a:rPr lang="bg-BG" dirty="0"/>
              <a:t> профил в 3</a:t>
            </a:r>
            <a:r>
              <a:rPr lang="en-US" dirty="0"/>
              <a:t>D</a:t>
            </a:r>
            <a:r>
              <a:rPr lang="bg-BG" dirty="0"/>
              <a:t> форма</a:t>
            </a:r>
          </a:p>
          <a:p>
            <a:pPr lvl="1"/>
            <a:r>
              <a:rPr lang="bg-BG" dirty="0"/>
              <a:t>Ротационни тела</a:t>
            </a:r>
          </a:p>
          <a:p>
            <a:pPr lvl="1"/>
            <a:r>
              <a:rPr lang="bg-BG" dirty="0"/>
              <a:t>Сливане на обекти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Ръчни обекти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Ръчно създаване на обекти</a:t>
            </a:r>
          </a:p>
          <a:p>
            <a:pPr lvl="1"/>
            <a:r>
              <a:rPr lang="bg-BG" dirty="0"/>
              <a:t>Фокусът е върху геометрията (ф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Вие давате координатите на върховете</a:t>
            </a:r>
            <a:r>
              <a:rPr lang="en-US" dirty="0"/>
              <a:t>, </a:t>
            </a:r>
            <a:r>
              <a:rPr lang="bg-BG" dirty="0"/>
              <a:t>всяка тройка правят една стена</a:t>
            </a:r>
          </a:p>
          <a:p>
            <a:pPr lvl="1"/>
            <a:r>
              <a:rPr lang="bg-BG" dirty="0"/>
              <a:t>Вие изчислявате нормалните вектори за правилно осветяване … но може учтиво да поискате </a:t>
            </a:r>
            <a:r>
              <a:rPr lang="en-US" dirty="0"/>
              <a:t>Three.js</a:t>
            </a:r>
            <a:r>
              <a:rPr lang="bg-BG" dirty="0"/>
              <a:t> да направи това</a:t>
            </a:r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Разгледайте началния код</a:t>
            </a:r>
          </a:p>
          <a:p>
            <a:pPr lvl="1"/>
            <a:r>
              <a:rPr lang="bg-BG" dirty="0"/>
              <a:t>Разберете как се дефинират върховете</a:t>
            </a:r>
          </a:p>
          <a:p>
            <a:pPr lvl="1"/>
            <a:r>
              <a:rPr lang="bg-BG" dirty="0"/>
              <a:t>Разберете как се дефинират стените</a:t>
            </a:r>
          </a:p>
          <a:p>
            <a:pPr lvl="1"/>
            <a:r>
              <a:rPr lang="bg-BG" dirty="0"/>
              <a:t>Направете ръчно четириъгълна пирамида с един вертикален ръб 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Експеримент с ръчно описана форма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C532E-7973-4652-9EB9-B4A528F07D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Плъзгане на форма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Дефинира се 2</a:t>
            </a:r>
            <a:r>
              <a:rPr lang="en-US" dirty="0"/>
              <a:t>D</a:t>
            </a:r>
            <a:r>
              <a:rPr lang="bg-BG" dirty="0"/>
              <a:t> форма чрез</a:t>
            </a:r>
            <a:r>
              <a:rPr lang="en-US" dirty="0"/>
              <a:t> </a:t>
            </a:r>
            <a:r>
              <a:rPr lang="en-GB" dirty="0" err="1">
                <a:solidFill>
                  <a:schemeClr val="tx1"/>
                </a:solidFill>
              </a:rPr>
              <a:t>THREE.Shape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С методите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/>
              <a:t> и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r>
              <a:rPr lang="bg-BG" dirty="0"/>
              <a:t> се описва профилът на 2</a:t>
            </a:r>
            <a:r>
              <a:rPr lang="en-US" dirty="0"/>
              <a:t>D </a:t>
            </a:r>
            <a:r>
              <a:rPr lang="bg-BG" dirty="0"/>
              <a:t>фигура</a:t>
            </a:r>
          </a:p>
          <a:p>
            <a:pPr lvl="1"/>
            <a:r>
              <a:rPr lang="bg-BG" dirty="0"/>
              <a:t>Плъзгането ѝ в 3</a:t>
            </a:r>
            <a:r>
              <a:rPr lang="en-US" dirty="0"/>
              <a:t>D</a:t>
            </a:r>
            <a:r>
              <a:rPr lang="bg-BG" dirty="0"/>
              <a:t> форма се прави с </a:t>
            </a:r>
            <a:r>
              <a:rPr lang="en-GB" dirty="0" err="1">
                <a:solidFill>
                  <a:schemeClr val="tx1"/>
                </a:solidFill>
              </a:rPr>
              <a:t>ExtrudeGeometry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Опростена къща</a:t>
            </a:r>
          </a:p>
          <a:p>
            <a:pPr lvl="1"/>
            <a:r>
              <a:rPr lang="bg-BG" dirty="0" err="1"/>
              <a:t>Постройте</a:t>
            </a:r>
            <a:r>
              <a:rPr lang="bg-BG" dirty="0"/>
              <a:t> къща от профил</a:t>
            </a:r>
            <a:endParaRPr lang="en-US" dirty="0"/>
          </a:p>
          <a:p>
            <a:pPr lvl="1"/>
            <a:r>
              <a:rPr lang="bg-BG" dirty="0"/>
              <a:t>Използвайте обекта </a:t>
            </a:r>
            <a:r>
              <a:rPr lang="en-US" dirty="0" err="1">
                <a:solidFill>
                  <a:schemeClr val="tx1"/>
                </a:solidFill>
              </a:rPr>
              <a:t>THREE.Shape</a:t>
            </a:r>
            <a:r>
              <a:rPr lang="bg-BG" dirty="0"/>
              <a:t> и методите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/>
              <a:t> и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опитате алтернативен начин за създаване на </a:t>
            </a:r>
            <a:r>
              <a:rPr lang="en-US" dirty="0"/>
              <a:t>3D</a:t>
            </a:r>
            <a:r>
              <a:rPr lang="bg-BG" dirty="0"/>
              <a:t> форми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CD1D1-B165-4DB8-A2B0-7ADF63BEE9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Графични обекти</vt:lpstr>
      <vt:lpstr>PowerPoint Presentation</vt:lpstr>
      <vt:lpstr>Ръчни обекти</vt:lpstr>
      <vt:lpstr>Задача S06 E01</vt:lpstr>
      <vt:lpstr>PowerPoint Presentation</vt:lpstr>
      <vt:lpstr>Плъзгане на форма</vt:lpstr>
      <vt:lpstr>Задача S06 E02</vt:lpstr>
      <vt:lpstr>PowerPoint Presentation</vt:lpstr>
      <vt:lpstr>Задача S06 E03</vt:lpstr>
      <vt:lpstr>PowerPoint Presentation</vt:lpstr>
      <vt:lpstr>Още за профилите</vt:lpstr>
      <vt:lpstr>Задача S06 E04</vt:lpstr>
      <vt:lpstr>PowerPoint Presentation</vt:lpstr>
      <vt:lpstr>Ротационни тела</vt:lpstr>
      <vt:lpstr>Задача S06 E05</vt:lpstr>
      <vt:lpstr>PowerPoint Presentation</vt:lpstr>
      <vt:lpstr>Сливане на обекти</vt:lpstr>
      <vt:lpstr>PowerPoint Presentation</vt:lpstr>
      <vt:lpstr>Задача S06 E06*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2021-07-16T09:12:28Z</dcterms:modified>
</cp:coreProperties>
</file>