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8" r:id="rId4"/>
    <p:sldId id="286" r:id="rId5"/>
    <p:sldId id="279" r:id="rId6"/>
    <p:sldId id="287" r:id="rId7"/>
    <p:sldId id="280" r:id="rId8"/>
    <p:sldId id="284" r:id="rId9"/>
    <p:sldId id="288" r:id="rId10"/>
    <p:sldId id="285" r:id="rId11"/>
    <p:sldId id="289" r:id="rId12"/>
    <p:sldId id="290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FFFF99"/>
    <a:srgbClr val="FF0000"/>
    <a:srgbClr val="4F81BD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13-Jul-21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13-Jul-21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 на реотана</a:t>
            </a:r>
          </a:p>
          <a:p>
            <a:pPr lvl="1"/>
            <a:r>
              <a:rPr lang="bg-BG" dirty="0"/>
              <a:t>Основна форма на окръжност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</a:p>
          <a:p>
            <a:pPr lvl="1"/>
            <a:r>
              <a:rPr lang="bg-BG" dirty="0"/>
              <a:t>Фиксиран (засега) радиус </a:t>
            </a:r>
            <a:r>
              <a:rPr lang="en-US" dirty="0"/>
              <a:t>r</a:t>
            </a:r>
            <a:endParaRPr lang="bg-BG" dirty="0"/>
          </a:p>
          <a:p>
            <a:pPr lvl="1"/>
            <a:r>
              <a:rPr lang="bg-BG" dirty="0"/>
              <a:t>Ъгъл </a:t>
            </a:r>
            <a:r>
              <a:rPr lang="el-GR" dirty="0">
                <a:latin typeface="Candara"/>
              </a:rPr>
              <a:t>α</a:t>
            </a:r>
            <a:r>
              <a:rPr lang="el-GR" dirty="0">
                <a:latin typeface="Candara"/>
                <a:sym typeface="Symbol"/>
              </a:rPr>
              <a:t></a:t>
            </a:r>
            <a:r>
              <a:rPr lang="en-US" dirty="0"/>
              <a:t>[0,2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]:</a:t>
            </a:r>
            <a:br>
              <a:rPr lang="en-US" dirty="0"/>
            </a:br>
            <a:br>
              <a:rPr lang="bg-BG" dirty="0"/>
            </a:br>
            <a:r>
              <a:rPr lang="en-US" dirty="0"/>
              <a:t>		x = </a:t>
            </a:r>
            <a:r>
              <a:rPr lang="en-US" dirty="0" err="1"/>
              <a:t>r.cos</a:t>
            </a:r>
            <a:r>
              <a:rPr lang="en-US" dirty="0"/>
              <a:t>(</a:t>
            </a:r>
            <a:r>
              <a:rPr lang="el-GR" dirty="0">
                <a:latin typeface="Candara"/>
              </a:rPr>
              <a:t>α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y = </a:t>
            </a:r>
            <a:r>
              <a:rPr lang="en-US" dirty="0" err="1"/>
              <a:t>r.cos</a:t>
            </a:r>
            <a:r>
              <a:rPr lang="en-US" dirty="0"/>
              <a:t>(</a:t>
            </a:r>
            <a:r>
              <a:rPr lang="el-GR" dirty="0">
                <a:latin typeface="Candara"/>
              </a:rPr>
              <a:t>α</a:t>
            </a:r>
            <a:r>
              <a:rPr lang="en-US" dirty="0"/>
              <a:t>)</a:t>
            </a:r>
          </a:p>
        </p:txBody>
      </p:sp>
      <p:sp>
        <p:nvSpPr>
          <p:cNvPr id="11" name="Arc 10"/>
          <p:cNvSpPr/>
          <p:nvPr/>
        </p:nvSpPr>
        <p:spPr>
          <a:xfrm flipH="1">
            <a:off x="4893528" y="3853167"/>
            <a:ext cx="2244436" cy="2242833"/>
          </a:xfrm>
          <a:prstGeom prst="arc">
            <a:avLst>
              <a:gd name="adj1" fmla="val 10774672"/>
              <a:gd name="adj2" fmla="val 1430247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 rot="3587535">
            <a:off x="6910760" y="4218482"/>
            <a:ext cx="261250" cy="30523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/>
                <a:sym typeface="Symbol"/>
              </a:rPr>
              <a:t>α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94040" y="3956237"/>
            <a:ext cx="2040396" cy="2040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93528" y="4974583"/>
            <a:ext cx="24978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4238" y="3739909"/>
            <a:ext cx="1508" cy="23560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14238" y="4127048"/>
            <a:ext cx="554707" cy="8493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568945" y="4127048"/>
            <a:ext cx="1" cy="84938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168" y="48829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</a:t>
            </a:r>
            <a:endParaRPr lang="bg-BG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535733" y="44257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endParaRPr lang="bg-BG" sz="16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736041" y="3555242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7137964" y="4917954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Вторична форма на перпендикулярна окръжност по </a:t>
            </a:r>
            <a:r>
              <a:rPr lang="en-US" dirty="0"/>
              <a:t>R</a:t>
            </a:r>
            <a:r>
              <a:rPr lang="bg-BG" dirty="0"/>
              <a:t> и </a:t>
            </a:r>
            <a:r>
              <a:rPr lang="en-US" dirty="0"/>
              <a:t>Z, </a:t>
            </a:r>
            <a:r>
              <a:rPr lang="bg-BG" dirty="0"/>
              <a:t>като</a:t>
            </a:r>
            <a:r>
              <a:rPr lang="en-US" dirty="0"/>
              <a:t> r</a:t>
            </a:r>
            <a:r>
              <a:rPr lang="el-GR" dirty="0">
                <a:sym typeface="Symbol"/>
              </a:rPr>
              <a:t></a:t>
            </a:r>
            <a:r>
              <a:rPr lang="en-US" dirty="0"/>
              <a:t>[</a:t>
            </a:r>
            <a:r>
              <a:rPr lang="bg-BG" dirty="0"/>
              <a:t>5</a:t>
            </a:r>
            <a:r>
              <a:rPr lang="en-US" dirty="0"/>
              <a:t>,</a:t>
            </a:r>
            <a:r>
              <a:rPr lang="bg-BG" dirty="0"/>
              <a:t>7</a:t>
            </a:r>
            <a:r>
              <a:rPr lang="en-US" dirty="0"/>
              <a:t>] :</a:t>
            </a:r>
            <a:br>
              <a:rPr lang="bg-BG" dirty="0"/>
            </a:br>
            <a:br>
              <a:rPr lang="bg-BG" dirty="0"/>
            </a:br>
            <a:br>
              <a:rPr lang="en-US" dirty="0"/>
            </a:br>
            <a:r>
              <a:rPr lang="bg-BG" dirty="0"/>
              <a:t>	</a:t>
            </a:r>
            <a:r>
              <a:rPr lang="en-US" dirty="0"/>
              <a:t>r = 6+cos(</a:t>
            </a:r>
            <a:r>
              <a:rPr lang="el-GR" dirty="0"/>
              <a:t>β</a:t>
            </a:r>
            <a:r>
              <a:rPr lang="en-US" dirty="0"/>
              <a:t>)</a:t>
            </a:r>
            <a:br>
              <a:rPr lang="en-US" dirty="0"/>
            </a:br>
            <a:r>
              <a:rPr lang="bg-BG" dirty="0"/>
              <a:t>	</a:t>
            </a:r>
            <a:r>
              <a:rPr lang="en-US" dirty="0"/>
              <a:t>z = sin(</a:t>
            </a:r>
            <a:r>
              <a:rPr lang="el-GR" dirty="0"/>
              <a:t>β</a:t>
            </a:r>
            <a:r>
              <a:rPr lang="en-US" dirty="0"/>
              <a:t>)</a:t>
            </a:r>
          </a:p>
          <a:p>
            <a:r>
              <a:rPr lang="bg-BG" dirty="0"/>
              <a:t>Брой намотки</a:t>
            </a:r>
          </a:p>
          <a:p>
            <a:pPr lvl="1"/>
            <a:r>
              <a:rPr lang="bg-BG" dirty="0"/>
              <a:t>Определя се от броя обороти на </a:t>
            </a:r>
            <a:r>
              <a:rPr lang="el-GR" dirty="0">
                <a:latin typeface="Candara"/>
              </a:rPr>
              <a:t>β</a:t>
            </a:r>
            <a:r>
              <a:rPr lang="bg-BG" dirty="0"/>
              <a:t> докато </a:t>
            </a:r>
            <a:r>
              <a:rPr lang="el-GR" dirty="0">
                <a:latin typeface="Candara"/>
              </a:rPr>
              <a:t>α</a:t>
            </a:r>
            <a:r>
              <a:rPr lang="bg-BG" dirty="0">
                <a:latin typeface="Candara"/>
              </a:rPr>
              <a:t> </a:t>
            </a:r>
            <a:r>
              <a:rPr lang="bg-BG" dirty="0"/>
              <a:t>направи пълен кръг</a:t>
            </a:r>
          </a:p>
          <a:p>
            <a:pPr lvl="1"/>
            <a:r>
              <a:rPr lang="bg-BG" dirty="0"/>
              <a:t>При </a:t>
            </a:r>
            <a:r>
              <a:rPr lang="el-GR" dirty="0">
                <a:latin typeface="Candara"/>
              </a:rPr>
              <a:t>β </a:t>
            </a:r>
            <a:r>
              <a:rPr lang="bg-BG" dirty="0"/>
              <a:t>= 15</a:t>
            </a:r>
            <a:r>
              <a:rPr lang="el-GR" dirty="0">
                <a:latin typeface="Candara"/>
              </a:rPr>
              <a:t>α</a:t>
            </a:r>
            <a:r>
              <a:rPr lang="bg-BG" dirty="0"/>
              <a:t> имаме 15 намотки</a:t>
            </a:r>
          </a:p>
        </p:txBody>
      </p:sp>
      <p:sp>
        <p:nvSpPr>
          <p:cNvPr id="6" name="Oval 5"/>
          <p:cNvSpPr/>
          <p:nvPr/>
        </p:nvSpPr>
        <p:spPr>
          <a:xfrm>
            <a:off x="4417542" y="2057400"/>
            <a:ext cx="3194900" cy="12652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43400" y="2688583"/>
            <a:ext cx="3733800" cy="14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0442" y="1453909"/>
            <a:ext cx="0" cy="123610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1801" y="1725731"/>
            <a:ext cx="381000" cy="848808"/>
          </a:xfrm>
          <a:prstGeom prst="ellipse">
            <a:avLst/>
          </a:prstGeom>
          <a:solidFill>
            <a:schemeClr val="accent2">
              <a:lumMod val="75000"/>
              <a:alpha val="30196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562600" y="1752600"/>
            <a:ext cx="990600" cy="1752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257384" y="1567933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7882757" y="264821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755671" y="1308847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026766" y="2116360"/>
            <a:ext cx="1077419" cy="57365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7"/>
          </p:cNvCxnSpPr>
          <p:nvPr/>
        </p:nvCxnSpPr>
        <p:spPr>
          <a:xfrm flipV="1">
            <a:off x="6980058" y="1850036"/>
            <a:ext cx="126947" cy="33252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7"/>
          </p:cNvCxnSpPr>
          <p:nvPr/>
        </p:nvCxnSpPr>
        <p:spPr>
          <a:xfrm flipH="1">
            <a:off x="7104185" y="1850036"/>
            <a:ext cx="2820" cy="266324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55936" y="1967407"/>
            <a:ext cx="213052" cy="127846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7321484" y="175965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</a:t>
            </a:r>
            <a:endParaRPr lang="bg-BG" i="1" dirty="0">
              <a:solidFill>
                <a:schemeClr val="accent2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6972301" y="1567933"/>
            <a:ext cx="7757" cy="61462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flipH="1">
            <a:off x="6721544" y="142222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z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 flipH="1">
            <a:off x="6718745" y="1636607"/>
            <a:ext cx="507109" cy="1027058"/>
          </a:xfrm>
          <a:prstGeom prst="arc">
            <a:avLst>
              <a:gd name="adj1" fmla="val 11952026"/>
              <a:gd name="adj2" fmla="val 14709542"/>
            </a:avLst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7331228" y="1277989"/>
            <a:ext cx="317716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ndara"/>
                <a:sym typeface="Symbol"/>
              </a:rPr>
              <a:t>β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220035" y="1601829"/>
            <a:ext cx="252391" cy="289629"/>
          </a:xfrm>
          <a:custGeom>
            <a:avLst/>
            <a:gdLst>
              <a:gd name="connsiteX0" fmla="*/ 252391 w 252391"/>
              <a:gd name="connsiteY0" fmla="*/ 0 h 289629"/>
              <a:gd name="connsiteX1" fmla="*/ 194465 w 252391"/>
              <a:gd name="connsiteY1" fmla="*/ 211016 h 289629"/>
              <a:gd name="connsiteX2" fmla="*/ 0 w 252391"/>
              <a:gd name="connsiteY2" fmla="*/ 289629 h 28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91" h="289629">
                <a:moveTo>
                  <a:pt x="252391" y="0"/>
                </a:moveTo>
                <a:cubicBezTo>
                  <a:pt x="244460" y="81372"/>
                  <a:pt x="236530" y="162745"/>
                  <a:pt x="194465" y="211016"/>
                </a:cubicBezTo>
                <a:cubicBezTo>
                  <a:pt x="152400" y="259287"/>
                  <a:pt x="76200" y="274458"/>
                  <a:pt x="0" y="289629"/>
                </a:cubicBezTo>
              </a:path>
            </a:pathLst>
          </a:custGeom>
          <a:noFill/>
          <a:ln w="3175">
            <a:solidFill>
              <a:schemeClr val="accent2"/>
            </a:solidFill>
            <a:prstDash val="dash"/>
            <a:headEnd type="none" w="med" len="med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Left Brace 51"/>
          <p:cNvSpPr/>
          <p:nvPr/>
        </p:nvSpPr>
        <p:spPr>
          <a:xfrm rot="14447589">
            <a:off x="6533521" y="1919006"/>
            <a:ext cx="155448" cy="1180983"/>
          </a:xfrm>
          <a:prstGeom prst="leftBrace">
            <a:avLst>
              <a:gd name="adj1" fmla="val 45256"/>
              <a:gd name="adj2" fmla="val 50000"/>
            </a:avLst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9938887" flipH="1">
            <a:off x="6349508" y="2457428"/>
            <a:ext cx="627516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</a:rPr>
              <a:t>6+r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663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е </a:t>
            </a:r>
            <a:r>
              <a:rPr lang="en-US" dirty="0" err="1">
                <a:solidFill>
                  <a:schemeClr val="tx1"/>
                </a:solidFill>
              </a:rPr>
              <a:t>TubeGeometry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Първият параметър е инстанция на класа </a:t>
            </a:r>
            <a:r>
              <a:rPr lang="en-US" dirty="0" err="1">
                <a:solidFill>
                  <a:schemeClr val="tx1"/>
                </a:solidFill>
              </a:rPr>
              <a:t>MyCurve</a:t>
            </a:r>
            <a:r>
              <a:rPr lang="bg-BG" dirty="0"/>
              <a:t>, който реализира крива</a:t>
            </a:r>
            <a:endParaRPr lang="en-US" dirty="0"/>
          </a:p>
          <a:p>
            <a:pPr lvl="1"/>
            <a:r>
              <a:rPr lang="bg-BG" dirty="0"/>
              <a:t>Класът </a:t>
            </a:r>
            <a:r>
              <a:rPr lang="en-US" dirty="0" err="1">
                <a:solidFill>
                  <a:schemeClr val="tx1"/>
                </a:solidFill>
              </a:rPr>
              <a:t>MyCurve</a:t>
            </a:r>
            <a:r>
              <a:rPr lang="en-US" dirty="0"/>
              <a:t> e</a:t>
            </a:r>
            <a:r>
              <a:rPr lang="bg-BG" dirty="0"/>
              <a:t> наследник на </a:t>
            </a:r>
            <a:r>
              <a:rPr lang="en-US" dirty="0" err="1">
                <a:solidFill>
                  <a:schemeClr val="tx1"/>
                </a:solidFill>
              </a:rPr>
              <a:t>THREE.Curve</a:t>
            </a:r>
            <a:r>
              <a:rPr lang="bg-BG" dirty="0"/>
              <a:t> и има метод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getPoint</a:t>
            </a:r>
            <a:r>
              <a:rPr lang="bg-BG" dirty="0"/>
              <a:t> за генериране на точка от кривата</a:t>
            </a:r>
          </a:p>
        </p:txBody>
      </p:sp>
    </p:spTree>
    <p:extLst>
      <p:ext uri="{BB962C8B-B14F-4D97-AF65-F5344CB8AC3E}">
        <p14:creationId xmlns:p14="http://schemas.microsoft.com/office/powerpoint/2010/main" val="392056169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Сферична форма</a:t>
            </a:r>
          </a:p>
          <a:p>
            <a:pPr lvl="1"/>
            <a:r>
              <a:rPr lang="bg-BG" dirty="0"/>
              <a:t>Използваме класа </a:t>
            </a:r>
            <a:r>
              <a:rPr lang="en-GB" dirty="0" err="1">
                <a:solidFill>
                  <a:schemeClr val="tx1"/>
                </a:solidFill>
              </a:rPr>
              <a:t>SphereGeometry</a:t>
            </a:r>
            <a:r>
              <a:rPr lang="bg-BG" dirty="0">
                <a:solidFill>
                  <a:schemeClr val="tx1"/>
                </a:solidFill>
              </a:rPr>
              <a:t>(…)</a:t>
            </a:r>
          </a:p>
          <a:p>
            <a:pPr lvl="1"/>
            <a:r>
              <a:rPr lang="bg-BG" dirty="0"/>
              <a:t>Първият параметър е радиус на сферата</a:t>
            </a:r>
          </a:p>
          <a:p>
            <a:r>
              <a:rPr lang="bg-BG" dirty="0"/>
              <a:t>Гладкост</a:t>
            </a:r>
          </a:p>
          <a:p>
            <a:pPr lvl="1"/>
            <a:r>
              <a:rPr lang="bg-BG" dirty="0"/>
              <a:t>Сферата се генерира от много плоскости</a:t>
            </a:r>
          </a:p>
          <a:p>
            <a:pPr lvl="1"/>
            <a:r>
              <a:rPr lang="bg-BG" dirty="0"/>
              <a:t>Колкото повече, толкова по-гладка</a:t>
            </a:r>
          </a:p>
          <a:p>
            <a:pPr lvl="1"/>
            <a:r>
              <a:rPr lang="bg-BG" dirty="0"/>
              <a:t>Втори и трети параметър на класа!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Сферични фрагменти</a:t>
            </a:r>
          </a:p>
          <a:p>
            <a:pPr lvl="1"/>
            <a:r>
              <a:rPr lang="bg-BG" dirty="0"/>
              <a:t>Хоризонтален ъгъл – начало и големина</a:t>
            </a:r>
          </a:p>
          <a:p>
            <a:pPr lvl="1"/>
            <a:r>
              <a:rPr lang="bg-BG" dirty="0"/>
              <a:t>Поглед отгоре (откъм „полюса“)</a:t>
            </a:r>
          </a:p>
          <a:p>
            <a:pPr lvl="1"/>
            <a:r>
              <a:rPr lang="bg-BG" dirty="0"/>
              <a:t>Фрагментите са</a:t>
            </a:r>
            <a:br>
              <a:rPr lang="bg-BG" dirty="0"/>
            </a:br>
            <a:r>
              <a:rPr lang="bg-BG" dirty="0"/>
              <a:t>с начални ъгли</a:t>
            </a:r>
            <a:br>
              <a:rPr lang="bg-BG" dirty="0"/>
            </a:br>
            <a:r>
              <a:rPr lang="bg-BG" dirty="0"/>
              <a:t>0,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r>
              <a:rPr lang="bg-BG" dirty="0"/>
              <a:t>, </a:t>
            </a:r>
            <a:r>
              <a:rPr lang="en-US" dirty="0">
                <a:sym typeface="Symbol"/>
              </a:rPr>
              <a:t></a:t>
            </a:r>
            <a:r>
              <a:rPr lang="bg-BG" dirty="0"/>
              <a:t> и 3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bg-BG" dirty="0"/>
          </a:p>
          <a:p>
            <a:pPr lvl="1"/>
            <a:r>
              <a:rPr lang="bg-BG" dirty="0"/>
              <a:t>Широки са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7914" y="493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5804" y="35634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/2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5195206" y="492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6408396" y="628784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3/2</a:t>
            </a:r>
            <a:endParaRPr lang="bg-BG" dirty="0"/>
          </a:p>
        </p:txBody>
      </p:sp>
      <p:sp>
        <p:nvSpPr>
          <p:cNvPr id="18" name="Arc 17"/>
          <p:cNvSpPr/>
          <p:nvPr/>
        </p:nvSpPr>
        <p:spPr>
          <a:xfrm>
            <a:off x="5366966" y="3762844"/>
            <a:ext cx="2715768" cy="2713828"/>
          </a:xfrm>
          <a:prstGeom prst="arc">
            <a:avLst>
              <a:gd name="adj1" fmla="val 16831344"/>
              <a:gd name="adj2" fmla="val 2113549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 rot="2700000">
            <a:off x="7439490" y="3967794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5400000">
            <a:off x="5368490" y="3763172"/>
            <a:ext cx="2715768" cy="2713828"/>
          </a:xfrm>
          <a:prstGeom prst="arc">
            <a:avLst>
              <a:gd name="adj1" fmla="val 16558426"/>
              <a:gd name="adj2" fmla="val 2085742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Arc 23"/>
          <p:cNvSpPr/>
          <p:nvPr/>
        </p:nvSpPr>
        <p:spPr>
          <a:xfrm flipH="1">
            <a:off x="5368474" y="3761874"/>
            <a:ext cx="2715768" cy="2713828"/>
          </a:xfrm>
          <a:prstGeom prst="arc">
            <a:avLst>
              <a:gd name="adj1" fmla="val 16831344"/>
              <a:gd name="adj2" fmla="val 21135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Arc 24"/>
          <p:cNvSpPr/>
          <p:nvPr/>
        </p:nvSpPr>
        <p:spPr>
          <a:xfrm rot="16200000" flipH="1">
            <a:off x="5369998" y="3762202"/>
            <a:ext cx="2715768" cy="2713828"/>
          </a:xfrm>
          <a:prstGeom prst="arc">
            <a:avLst>
              <a:gd name="adj1" fmla="val 16628337"/>
              <a:gd name="adj2" fmla="val 208370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 rot="2700000">
            <a:off x="5515137" y="5876898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494633" y="3959278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7406148" y="5872739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90410" y="3886200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5490410" y="5120640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6" idx="0"/>
            <a:endCxn id="6" idx="4"/>
          </p:cNvCxnSpPr>
          <p:nvPr/>
        </p:nvCxnSpPr>
        <p:spPr>
          <a:xfrm>
            <a:off x="6724850" y="3886200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6244911" y="4644711"/>
            <a:ext cx="951859" cy="951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Вертикален ъгъл – начало и големина</a:t>
            </a:r>
          </a:p>
          <a:p>
            <a:pPr lvl="1"/>
            <a:r>
              <a:rPr lang="bg-BG" dirty="0"/>
              <a:t>Поглед отстрани (откъм „екватора“)</a:t>
            </a:r>
          </a:p>
          <a:p>
            <a:pPr lvl="1"/>
            <a:r>
              <a:rPr lang="bg-BG" dirty="0"/>
              <a:t>Фрагментите са с начални ъгли 0 и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bg-BG" dirty="0"/>
          </a:p>
          <a:p>
            <a:pPr lvl="1"/>
            <a:r>
              <a:rPr lang="bg-BG" dirty="0"/>
              <a:t>Широки са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/2</a:t>
            </a:r>
            <a:endParaRPr lang="bg-BG" dirty="0"/>
          </a:p>
          <a:p>
            <a:pPr lvl="1"/>
            <a:r>
              <a:rPr lang="bg-BG" dirty="0"/>
              <a:t>За капачки изрязваме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</a:t>
            </a:r>
            <a:r>
              <a:rPr lang="bg-BG" dirty="0"/>
              <a:t>1</a:t>
            </a:r>
            <a:r>
              <a:rPr lang="en-US" dirty="0"/>
              <a:t>2</a:t>
            </a:r>
            <a:r>
              <a:rPr lang="bg-BG" dirty="0"/>
              <a:t> по вертикала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4914" y="3230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0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597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/2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2965296" y="595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</a:t>
            </a:r>
            <a:endParaRPr lang="bg-BG" dirty="0"/>
          </a:p>
        </p:txBody>
      </p:sp>
      <p:sp>
        <p:nvSpPr>
          <p:cNvPr id="24" name="Arc 23"/>
          <p:cNvSpPr/>
          <p:nvPr/>
        </p:nvSpPr>
        <p:spPr>
          <a:xfrm flipH="1">
            <a:off x="1773468" y="3429297"/>
            <a:ext cx="2715768" cy="2713828"/>
          </a:xfrm>
          <a:prstGeom prst="arc">
            <a:avLst>
              <a:gd name="adj1" fmla="val 16527217"/>
              <a:gd name="adj2" fmla="val 211354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Arc 24"/>
          <p:cNvSpPr/>
          <p:nvPr/>
        </p:nvSpPr>
        <p:spPr>
          <a:xfrm rot="16200000" flipH="1">
            <a:off x="1774992" y="3429625"/>
            <a:ext cx="2715768" cy="2713828"/>
          </a:xfrm>
          <a:prstGeom prst="arc">
            <a:avLst>
              <a:gd name="adj1" fmla="val 16628337"/>
              <a:gd name="adj2" fmla="val 2128620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 rot="2700000">
            <a:off x="1924591" y="5548781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1899627" y="3626701"/>
            <a:ext cx="518091" cy="36933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2">
                    <a:lumMod val="60000"/>
                    <a:lumOff val="40000"/>
                  </a:schemeClr>
                </a:solidFill>
                <a:sym typeface="Symbol"/>
              </a:rPr>
              <a:t>/2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95404" y="3553623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1895404" y="4788063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6" idx="0"/>
            <a:endCxn id="6" idx="4"/>
          </p:cNvCxnSpPr>
          <p:nvPr/>
        </p:nvCxnSpPr>
        <p:spPr>
          <a:xfrm>
            <a:off x="3129844" y="3553623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6333724" y="3230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0</a:t>
            </a:r>
            <a:endParaRPr lang="bg-BG" dirty="0"/>
          </a:p>
        </p:txBody>
      </p:sp>
      <p:sp>
        <p:nvSpPr>
          <p:cNvPr id="32" name="TextBox 31"/>
          <p:cNvSpPr txBox="1"/>
          <p:nvPr/>
        </p:nvSpPr>
        <p:spPr>
          <a:xfrm>
            <a:off x="4806610" y="4597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/2</a:t>
            </a:r>
            <a:endParaRPr lang="bg-BG" dirty="0"/>
          </a:p>
        </p:txBody>
      </p:sp>
      <p:sp>
        <p:nvSpPr>
          <p:cNvPr id="33" name="TextBox 32"/>
          <p:cNvSpPr txBox="1"/>
          <p:nvPr/>
        </p:nvSpPr>
        <p:spPr>
          <a:xfrm>
            <a:off x="6324106" y="595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</a:t>
            </a:r>
            <a:endParaRPr lang="bg-BG" dirty="0"/>
          </a:p>
        </p:txBody>
      </p:sp>
      <p:sp>
        <p:nvSpPr>
          <p:cNvPr id="38" name="Oval 37"/>
          <p:cNvSpPr/>
          <p:nvPr/>
        </p:nvSpPr>
        <p:spPr>
          <a:xfrm>
            <a:off x="5254214" y="3553623"/>
            <a:ext cx="2468880" cy="2468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9" name="Straight Connector 38"/>
          <p:cNvCxnSpPr>
            <a:stCxn id="38" idx="2"/>
            <a:endCxn id="38" idx="6"/>
          </p:cNvCxnSpPr>
          <p:nvPr/>
        </p:nvCxnSpPr>
        <p:spPr>
          <a:xfrm>
            <a:off x="5254214" y="4788063"/>
            <a:ext cx="24688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38" idx="0"/>
            <a:endCxn id="38" idx="4"/>
          </p:cNvCxnSpPr>
          <p:nvPr/>
        </p:nvCxnSpPr>
        <p:spPr>
          <a:xfrm>
            <a:off x="6488654" y="3553623"/>
            <a:ext cx="0" cy="246888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Chord 40"/>
          <p:cNvSpPr/>
          <p:nvPr/>
        </p:nvSpPr>
        <p:spPr>
          <a:xfrm>
            <a:off x="5251172" y="3553623"/>
            <a:ext cx="2471922" cy="2468880"/>
          </a:xfrm>
          <a:prstGeom prst="chord">
            <a:avLst>
              <a:gd name="adj1" fmla="val 14837176"/>
              <a:gd name="adj2" fmla="val 17563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Chord 41"/>
          <p:cNvSpPr/>
          <p:nvPr/>
        </p:nvSpPr>
        <p:spPr>
          <a:xfrm flipV="1">
            <a:off x="5263810" y="3554519"/>
            <a:ext cx="2471922" cy="2468880"/>
          </a:xfrm>
          <a:prstGeom prst="chord">
            <a:avLst>
              <a:gd name="adj1" fmla="val 14837176"/>
              <a:gd name="adj2" fmla="val 17563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TextBox 42"/>
          <p:cNvSpPr txBox="1"/>
          <p:nvPr/>
        </p:nvSpPr>
        <p:spPr>
          <a:xfrm rot="20269639">
            <a:off x="5603179" y="323421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/12</a:t>
            </a:r>
            <a:endParaRPr lang="bg-BG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67663" y="3541295"/>
            <a:ext cx="512095" cy="1247664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971674" y="4788960"/>
            <a:ext cx="520012" cy="124287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 rot="1587196">
            <a:off x="5492561" y="596329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ym typeface="Symbol"/>
              </a:rPr>
              <a:t>-/12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049245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Хапче - елементи</a:t>
            </a:r>
          </a:p>
          <a:p>
            <a:pPr lvl="1"/>
            <a:r>
              <a:rPr lang="bg-BG" dirty="0"/>
              <a:t>Два цилиндъра с две полусфери</a:t>
            </a:r>
            <a:endParaRPr lang="en-US" dirty="0"/>
          </a:p>
        </p:txBody>
      </p:sp>
      <p:sp>
        <p:nvSpPr>
          <p:cNvPr id="29" name="Chord 28"/>
          <p:cNvSpPr/>
          <p:nvPr/>
        </p:nvSpPr>
        <p:spPr>
          <a:xfrm>
            <a:off x="5410200" y="2971800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4648200" y="2971801"/>
            <a:ext cx="1295400" cy="1371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00400" y="2971801"/>
            <a:ext cx="1295400" cy="1371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Chord 31"/>
          <p:cNvSpPr/>
          <p:nvPr/>
        </p:nvSpPr>
        <p:spPr>
          <a:xfrm rot="10800000">
            <a:off x="2362201" y="2971801"/>
            <a:ext cx="1371600" cy="1371600"/>
          </a:xfrm>
          <a:prstGeom prst="chord">
            <a:avLst>
              <a:gd name="adj1" fmla="val 16105848"/>
              <a:gd name="adj2" fmla="val 545230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Down Arrow 3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61B992-01F6-4CEC-9053-7E93A3C2B224}"/>
              </a:ext>
            </a:extLst>
          </p:cNvPr>
          <p:cNvSpPr/>
          <p:nvPr/>
        </p:nvSpPr>
        <p:spPr>
          <a:xfrm>
            <a:off x="4648200" y="4525962"/>
            <a:ext cx="1981200" cy="1371600"/>
          </a:xfrm>
          <a:custGeom>
            <a:avLst/>
            <a:gdLst>
              <a:gd name="connsiteX0" fmla="*/ 0 w 1981200"/>
              <a:gd name="connsiteY0" fmla="*/ 0 h 1371600"/>
              <a:gd name="connsiteX1" fmla="*/ 1295400 w 1981200"/>
              <a:gd name="connsiteY1" fmla="*/ 0 h 1371600"/>
              <a:gd name="connsiteX2" fmla="*/ 1295400 w 1981200"/>
              <a:gd name="connsiteY2" fmla="*/ 1005 h 1371600"/>
              <a:gd name="connsiteX3" fmla="*/ 1368857 w 1981200"/>
              <a:gd name="connsiteY3" fmla="*/ 3931 h 1371600"/>
              <a:gd name="connsiteX4" fmla="*/ 1884747 w 1981200"/>
              <a:gd name="connsiteY4" fmla="*/ 335097 h 1371600"/>
              <a:gd name="connsiteX5" fmla="*/ 1888973 w 1981200"/>
              <a:gd name="connsiteY5" fmla="*/ 1029301 h 1371600"/>
              <a:gd name="connsiteX6" fmla="*/ 1377153 w 1981200"/>
              <a:gd name="connsiteY6" fmla="*/ 1366722 h 1371600"/>
              <a:gd name="connsiteX7" fmla="*/ 1295400 w 1981200"/>
              <a:gd name="connsiteY7" fmla="*/ 1370977 h 1371600"/>
              <a:gd name="connsiteX8" fmla="*/ 1295400 w 1981200"/>
              <a:gd name="connsiteY8" fmla="*/ 1371600 h 1371600"/>
              <a:gd name="connsiteX9" fmla="*/ 0 w 1981200"/>
              <a:gd name="connsiteY9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0" h="1371600">
                <a:moveTo>
                  <a:pt x="0" y="0"/>
                </a:moveTo>
                <a:lnTo>
                  <a:pt x="1295400" y="0"/>
                </a:lnTo>
                <a:lnTo>
                  <a:pt x="1295400" y="1005"/>
                </a:lnTo>
                <a:lnTo>
                  <a:pt x="1368857" y="3931"/>
                </a:lnTo>
                <a:cubicBezTo>
                  <a:pt x="1581535" y="26811"/>
                  <a:pt x="1773557" y="148245"/>
                  <a:pt x="1884747" y="335097"/>
                </a:cubicBezTo>
                <a:cubicBezTo>
                  <a:pt x="2011822" y="548643"/>
                  <a:pt x="2013438" y="814224"/>
                  <a:pt x="1888973" y="1029301"/>
                </a:cubicBezTo>
                <a:cubicBezTo>
                  <a:pt x="1780066" y="1217494"/>
                  <a:pt x="1589537" y="1341255"/>
                  <a:pt x="1377153" y="1366722"/>
                </a:cubicBezTo>
                <a:lnTo>
                  <a:pt x="1295400" y="1370977"/>
                </a:lnTo>
                <a:lnTo>
                  <a:pt x="1295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471639-AD18-44E2-B203-BCF3A1453107}"/>
              </a:ext>
            </a:extLst>
          </p:cNvPr>
          <p:cNvSpPr/>
          <p:nvPr/>
        </p:nvSpPr>
        <p:spPr>
          <a:xfrm rot="10800000">
            <a:off x="2514600" y="4525962"/>
            <a:ext cx="1981200" cy="1371600"/>
          </a:xfrm>
          <a:custGeom>
            <a:avLst/>
            <a:gdLst>
              <a:gd name="connsiteX0" fmla="*/ 1295400 w 1981200"/>
              <a:gd name="connsiteY0" fmla="*/ 1371600 h 1371600"/>
              <a:gd name="connsiteX1" fmla="*/ 0 w 1981200"/>
              <a:gd name="connsiteY1" fmla="*/ 1371600 h 1371600"/>
              <a:gd name="connsiteX2" fmla="*/ 0 w 1981200"/>
              <a:gd name="connsiteY2" fmla="*/ 0 h 1371600"/>
              <a:gd name="connsiteX3" fmla="*/ 1295400 w 1981200"/>
              <a:gd name="connsiteY3" fmla="*/ 0 h 1371600"/>
              <a:gd name="connsiteX4" fmla="*/ 1295400 w 1981200"/>
              <a:gd name="connsiteY4" fmla="*/ 1006 h 1371600"/>
              <a:gd name="connsiteX5" fmla="*/ 1368857 w 1981200"/>
              <a:gd name="connsiteY5" fmla="*/ 3932 h 1371600"/>
              <a:gd name="connsiteX6" fmla="*/ 1884747 w 1981200"/>
              <a:gd name="connsiteY6" fmla="*/ 335098 h 1371600"/>
              <a:gd name="connsiteX7" fmla="*/ 1888973 w 1981200"/>
              <a:gd name="connsiteY7" fmla="*/ 1029302 h 1371600"/>
              <a:gd name="connsiteX8" fmla="*/ 1377152 w 1981200"/>
              <a:gd name="connsiteY8" fmla="*/ 1366723 h 1371600"/>
              <a:gd name="connsiteX9" fmla="*/ 1295400 w 1981200"/>
              <a:gd name="connsiteY9" fmla="*/ 137097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200" h="1371600">
                <a:moveTo>
                  <a:pt x="1295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1006"/>
                </a:lnTo>
                <a:lnTo>
                  <a:pt x="1368857" y="3932"/>
                </a:lnTo>
                <a:cubicBezTo>
                  <a:pt x="1581535" y="26812"/>
                  <a:pt x="1773556" y="148245"/>
                  <a:pt x="1884747" y="335098"/>
                </a:cubicBezTo>
                <a:cubicBezTo>
                  <a:pt x="2011822" y="548644"/>
                  <a:pt x="2013438" y="814225"/>
                  <a:pt x="1888973" y="1029302"/>
                </a:cubicBezTo>
                <a:cubicBezTo>
                  <a:pt x="1780065" y="1217495"/>
                  <a:pt x="1589536" y="1341256"/>
                  <a:pt x="1377152" y="1366723"/>
                </a:cubicBezTo>
                <a:lnTo>
                  <a:pt x="1295400" y="137097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Хапче и сцена</a:t>
            </a:r>
          </a:p>
          <a:p>
            <a:pPr lvl="1"/>
            <a:r>
              <a:rPr lang="bg-BG" dirty="0"/>
              <a:t>Хапчето </a:t>
            </a:r>
            <a:r>
              <a:rPr lang="en-US" dirty="0">
                <a:solidFill>
                  <a:schemeClr val="tx1"/>
                </a:solidFill>
              </a:rPr>
              <a:t>pill</a:t>
            </a:r>
            <a:r>
              <a:rPr lang="en-US" dirty="0"/>
              <a:t> </a:t>
            </a:r>
            <a:r>
              <a:rPr lang="bg-BG" dirty="0"/>
              <a:t>е инстанция на груповия клас </a:t>
            </a:r>
            <a:r>
              <a:rPr lang="en-US" dirty="0">
                <a:solidFill>
                  <a:schemeClr val="tx1"/>
                </a:solidFill>
              </a:rPr>
              <a:t>Group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Елементите на </a:t>
            </a:r>
            <a:r>
              <a:rPr lang="en-US" dirty="0">
                <a:solidFill>
                  <a:schemeClr val="tx1"/>
                </a:solidFill>
              </a:rPr>
              <a:t>pill</a:t>
            </a:r>
            <a:r>
              <a:rPr lang="bg-BG" dirty="0"/>
              <a:t> се добавят с </a:t>
            </a:r>
            <a:r>
              <a:rPr lang="en-US" dirty="0">
                <a:solidFill>
                  <a:schemeClr val="tx1"/>
                </a:solidFill>
              </a:rPr>
              <a:t>add</a:t>
            </a:r>
            <a:r>
              <a:rPr lang="bg-BG" dirty="0"/>
              <a:t> към </a:t>
            </a:r>
            <a:r>
              <a:rPr lang="en-US" dirty="0">
                <a:solidFill>
                  <a:schemeClr val="tx1"/>
                </a:solidFill>
              </a:rPr>
              <a:t>pill</a:t>
            </a:r>
            <a:r>
              <a:rPr lang="en-US" dirty="0"/>
              <a:t>,</a:t>
            </a:r>
            <a:r>
              <a:rPr lang="bg-BG" dirty="0"/>
              <a:t> а не към </a:t>
            </a:r>
            <a:r>
              <a:rPr lang="en-US" dirty="0">
                <a:solidFill>
                  <a:schemeClr val="tx1"/>
                </a:solidFill>
              </a:rPr>
              <a:t>scene</a:t>
            </a:r>
          </a:p>
          <a:p>
            <a:pPr lvl="1"/>
            <a:r>
              <a:rPr lang="bg-BG" dirty="0"/>
              <a:t>Въртенето на хапчето е чрез промяна на </a:t>
            </a:r>
            <a:r>
              <a:rPr lang="en-US" dirty="0" err="1">
                <a:solidFill>
                  <a:schemeClr val="tx1"/>
                </a:solidFill>
              </a:rPr>
              <a:t>pill.rotation</a:t>
            </a:r>
            <a:r>
              <a:rPr lang="en-US" dirty="0"/>
              <a:t>, </a:t>
            </a:r>
            <a:r>
              <a:rPr lang="bg-BG" dirty="0"/>
              <a:t>а не на </a:t>
            </a:r>
            <a:r>
              <a:rPr lang="en-US" dirty="0" err="1">
                <a:solidFill>
                  <a:schemeClr val="tx1"/>
                </a:solidFill>
              </a:rPr>
              <a:t>scene.rotation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А без групиране?</a:t>
            </a:r>
          </a:p>
          <a:p>
            <a:pPr lvl="1"/>
            <a:r>
              <a:rPr lang="bg-BG" dirty="0"/>
              <a:t>Трябваше сами да преизчисляваме положението на обектите при въртене</a:t>
            </a:r>
          </a:p>
        </p:txBody>
      </p:sp>
    </p:spTree>
    <p:extLst>
      <p:ext uri="{BB962C8B-B14F-4D97-AF65-F5344CB8AC3E}">
        <p14:creationId xmlns:p14="http://schemas.microsoft.com/office/powerpoint/2010/main" val="41133297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</a:t>
            </a:r>
            <a:r>
              <a:rPr lang="bg-BG"/>
              <a:t>3</a:t>
            </a:r>
            <a:r>
              <a:rPr lang="en-US"/>
              <a:t> E04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Мистериозен обект</a:t>
            </a:r>
          </a:p>
          <a:p>
            <a:pPr lvl="1"/>
            <a:r>
              <a:rPr lang="bg-BG" dirty="0"/>
              <a:t>В средата има сфера</a:t>
            </a:r>
          </a:p>
          <a:p>
            <a:pPr lvl="1"/>
            <a:r>
              <a:rPr lang="bg-BG" dirty="0"/>
              <a:t>Около нея има тор</a:t>
            </a:r>
            <a:endParaRPr lang="en-US" dirty="0"/>
          </a:p>
          <a:p>
            <a:pPr lvl="1"/>
            <a:r>
              <a:rPr lang="bg-BG" dirty="0"/>
              <a:t>Около него пак има тор</a:t>
            </a:r>
          </a:p>
          <a:p>
            <a:r>
              <a:rPr lang="bg-BG" dirty="0"/>
              <a:t>Обект тор</a:t>
            </a:r>
          </a:p>
          <a:p>
            <a:pPr lvl="1"/>
            <a:r>
              <a:rPr lang="bg-BG" dirty="0"/>
              <a:t>Има готов – </a:t>
            </a:r>
            <a:r>
              <a:rPr lang="en-US" dirty="0" err="1">
                <a:solidFill>
                  <a:schemeClr val="tx1"/>
                </a:solidFill>
              </a:rPr>
              <a:t>TorusGeometry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553555" y="3958299"/>
            <a:ext cx="2608891" cy="2601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2286000" y="4343400"/>
            <a:ext cx="914400" cy="911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</a:t>
            </a:r>
            <a:r>
              <a:rPr lang="bg-BG" dirty="0"/>
              <a:t>3</a:t>
            </a:r>
            <a:r>
              <a:rPr lang="en-US" dirty="0"/>
              <a:t>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Нагласяване по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Y</a:t>
            </a:r>
            <a:endParaRPr lang="bg-BG" dirty="0"/>
          </a:p>
          <a:p>
            <a:pPr lvl="1"/>
            <a:r>
              <a:rPr lang="bg-BG" dirty="0"/>
              <a:t>Центрираме 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(u-0.5,v-0.5)</a:t>
            </a:r>
          </a:p>
          <a:p>
            <a:pPr lvl="1"/>
            <a:r>
              <a:rPr lang="bg-BG" dirty="0">
                <a:sym typeface="Symbol"/>
              </a:rPr>
              <a:t>Мащабираме </a:t>
            </a:r>
            <a:r>
              <a:rPr lang="bg-BG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= </a:t>
            </a:r>
            <a:r>
              <a:rPr lang="bg-BG" dirty="0">
                <a:sym typeface="Symbol"/>
              </a:rPr>
              <a:t>15</a:t>
            </a:r>
            <a:r>
              <a:rPr lang="en-US" dirty="0">
                <a:sym typeface="Symbol"/>
              </a:rPr>
              <a:t>*(u-0.5,v-0.5)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14400" y="5257800"/>
            <a:ext cx="27432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14436" y="5002643"/>
            <a:ext cx="515127" cy="5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4" name="Straight Connector 23"/>
          <p:cNvCxnSpPr/>
          <p:nvPr/>
        </p:nvCxnSpPr>
        <p:spPr>
          <a:xfrm>
            <a:off x="2286000" y="3886200"/>
            <a:ext cx="0" cy="274320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1635" y="430964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(1,</a:t>
            </a:r>
            <a:r>
              <a:rPr lang="bg-BG" sz="1600" dirty="0" err="1"/>
              <a:t>1</a:t>
            </a:r>
            <a:r>
              <a:rPr lang="bg-BG" sz="1600" dirty="0"/>
              <a:t>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349240" y="5257800"/>
            <a:ext cx="301752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0" y="3749040"/>
            <a:ext cx="0" cy="301752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42910" y="395635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(7.5,7.5)</a:t>
            </a:r>
            <a:endParaRPr lang="bg-BG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29233" y="493914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(0,</a:t>
            </a:r>
            <a:r>
              <a:rPr lang="bg-BG" sz="1600" dirty="0" err="1"/>
              <a:t>0</a:t>
            </a:r>
            <a:r>
              <a:rPr lang="bg-BG" sz="1600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41866" y="5172073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2028825" y="373380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8194841" y="5172075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6600825" y="3619500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6232" y="61860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(-7.5,-7.5)</a:t>
            </a:r>
            <a:endParaRPr lang="bg-BG" sz="1600" dirty="0"/>
          </a:p>
        </p:txBody>
      </p:sp>
      <p:sp>
        <p:nvSpPr>
          <p:cNvPr id="53" name="Down Arrow 5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nireference.com/_media/math/cos_of_x.jpg?w=500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28" y="3719463"/>
            <a:ext cx="4274834" cy="2770094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Пресмятане на </a:t>
            </a:r>
            <a:r>
              <a:rPr lang="en-US" dirty="0"/>
              <a:t>Z</a:t>
            </a:r>
            <a:endParaRPr lang="bg-BG" dirty="0"/>
          </a:p>
          <a:p>
            <a:pPr lvl="1"/>
            <a:r>
              <a:rPr lang="bg-BG" dirty="0"/>
              <a:t>Ако срежем фигурата като торта, профилът ще е </a:t>
            </a:r>
            <a:r>
              <a:rPr lang="en-US" dirty="0"/>
              <a:t>cos(</a:t>
            </a:r>
            <a:r>
              <a:rPr lang="bg-BG" dirty="0"/>
              <a:t>разстояние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Пресмятаме разстоянието от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bg-BG" dirty="0"/>
              <a:t> до </a:t>
            </a:r>
            <a:r>
              <a:rPr lang="en-US" dirty="0"/>
              <a:t>(0,0)</a:t>
            </a:r>
            <a:r>
              <a:rPr lang="bg-BG" dirty="0"/>
              <a:t> и намираме </a:t>
            </a:r>
            <a:r>
              <a:rPr lang="en-US" dirty="0"/>
              <a:t>z = cos(</a:t>
            </a:r>
            <a:r>
              <a:rPr lang="bg-BG" dirty="0"/>
              <a:t>от него)</a:t>
            </a:r>
          </a:p>
          <a:p>
            <a:pPr lvl="1"/>
            <a:r>
              <a:rPr lang="bg-BG" dirty="0"/>
              <a:t>С коефициенти нагласяваме колко да са гъсти и високи вълните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0" y="5458691"/>
            <a:ext cx="301752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56760" y="4211782"/>
            <a:ext cx="0" cy="2493818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5893601" y="5372966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299585" y="4062899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endParaRPr lang="bg-BG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715000" y="4343400"/>
            <a:ext cx="0" cy="381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670535" y="4347882"/>
            <a:ext cx="31098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  <a:endParaRPr lang="bg-BG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4397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Candara</vt:lpstr>
      <vt:lpstr>Symbol</vt:lpstr>
      <vt:lpstr>Office Theme</vt:lpstr>
      <vt:lpstr>PowerPoint Presentation</vt:lpstr>
      <vt:lpstr>Решение на S03 E01</vt:lpstr>
      <vt:lpstr>Решение на S03 E02</vt:lpstr>
      <vt:lpstr>PowerPoint Presentation</vt:lpstr>
      <vt:lpstr>Решение на S03 E03</vt:lpstr>
      <vt:lpstr>PowerPoint Presentation</vt:lpstr>
      <vt:lpstr>Решение на S03 E04</vt:lpstr>
      <vt:lpstr>Решение на S03 E05</vt:lpstr>
      <vt:lpstr>PowerPoint Presentation</vt:lpstr>
      <vt:lpstr>Решение на S03 E06*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2021-07-13T13:31:57Z</dcterms:modified>
</cp:coreProperties>
</file>