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93" r:id="rId3"/>
    <p:sldId id="294" r:id="rId4"/>
    <p:sldId id="300" r:id="rId5"/>
    <p:sldId id="301" r:id="rId6"/>
    <p:sldId id="288" r:id="rId7"/>
    <p:sldId id="274" r:id="rId8"/>
    <p:sldId id="275" r:id="rId9"/>
    <p:sldId id="276" r:id="rId10"/>
    <p:sldId id="282" r:id="rId11"/>
    <p:sldId id="283" r:id="rId12"/>
    <p:sldId id="302" r:id="rId13"/>
    <p:sldId id="289" r:id="rId14"/>
    <p:sldId id="290" r:id="rId15"/>
    <p:sldId id="286" r:id="rId16"/>
    <p:sldId id="287" r:id="rId17"/>
    <p:sldId id="29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0000"/>
    <a:srgbClr val="4A7EBB"/>
    <a:srgbClr val="FF5050"/>
    <a:srgbClr val="0070C0"/>
    <a:srgbClr val="00CC00"/>
    <a:srgbClr val="FF9999"/>
    <a:srgbClr val="333333"/>
    <a:srgbClr val="36D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84808" autoAdjust="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15-Jul-21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2021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15-Jul-21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oeee/threejs-cs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S05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bg-BG" spc="-300" dirty="0"/>
              <a:t>Конструктивна геометрия</a:t>
            </a:r>
            <a:endParaRPr lang="en-US" spc="-3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077BB2-B96C-4C6F-8CAF-A6249348EFE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3200401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131B16-847A-408E-B4E9-55B6C04C6CD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6619" y="3200401"/>
            <a:ext cx="2527328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82B531-7B50-4A2A-9CC1-8399CDE95E3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8842" y="3200401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44AA5B-5EB0-481E-B2E1-98F99A6CE67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4724400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C52DC1-FB89-4CEF-BE66-84746585702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6622" y="4724400"/>
            <a:ext cx="2527325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110847C-3CE4-403F-A972-8B86F9ADDF6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8842" y="4724400"/>
            <a:ext cx="252732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S05 E03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Порцеланова чаша</a:t>
            </a:r>
          </a:p>
          <a:p>
            <a:pPr lvl="1"/>
            <a:r>
              <a:rPr lang="bg-BG" dirty="0"/>
              <a:t>Конструирайте порцеланова чаша</a:t>
            </a:r>
          </a:p>
          <a:p>
            <a:pPr lvl="1"/>
            <a:r>
              <a:rPr lang="bg-BG" dirty="0"/>
              <a:t>Горният ръб да е заоблен</a:t>
            </a:r>
          </a:p>
          <a:p>
            <a:pPr lvl="1"/>
            <a:r>
              <a:rPr lang="bg-BG" dirty="0"/>
              <a:t>Долният ръб също да е заоблен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За да се комбинират </a:t>
            </a:r>
            <a:r>
              <a:rPr lang="en-US" dirty="0"/>
              <a:t>CSG</a:t>
            </a:r>
            <a:r>
              <a:rPr lang="bg-BG" dirty="0"/>
              <a:t> и не-</a:t>
            </a:r>
            <a:r>
              <a:rPr lang="en-US" dirty="0"/>
              <a:t>CSG</a:t>
            </a:r>
            <a:r>
              <a:rPr lang="bg-BG" dirty="0"/>
              <a:t> обекти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5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375B8-89DE-4B56-B720-257D334C5FA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99C21E-3B71-4CA0-85C0-2A601212274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6433839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S05 E0</a:t>
            </a:r>
            <a:r>
              <a:rPr lang="bg-BG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Хипербола</a:t>
            </a:r>
            <a:endParaRPr lang="ru-RU" dirty="0"/>
          </a:p>
          <a:p>
            <a:pPr lvl="1"/>
            <a:r>
              <a:rPr lang="bg-BG" dirty="0"/>
              <a:t>Конструирайте двата клона на хипербола</a:t>
            </a:r>
          </a:p>
          <a:p>
            <a:pPr lvl="1"/>
            <a:r>
              <a:rPr lang="bg-BG" dirty="0"/>
              <a:t>Използвайте </a:t>
            </a:r>
            <a:r>
              <a:rPr lang="en-US" dirty="0"/>
              <a:t>CSG</a:t>
            </a:r>
            <a:r>
              <a:rPr lang="bg-BG" dirty="0"/>
              <a:t>, а също и че тя е едно от коничните сечения</a:t>
            </a:r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BFB8B3-4287-4C61-9A95-74A05A00A33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005831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S05 E0</a:t>
            </a:r>
            <a:r>
              <a:rPr lang="bg-BG" dirty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Зарче</a:t>
            </a:r>
            <a:endParaRPr lang="bg-BG" dirty="0"/>
          </a:p>
          <a:p>
            <a:pPr lvl="1"/>
            <a:r>
              <a:rPr lang="bg-BG" dirty="0"/>
              <a:t>Конструирайте </a:t>
            </a:r>
            <a:r>
              <a:rPr lang="bg-BG" dirty="0" err="1"/>
              <a:t>зарче</a:t>
            </a:r>
            <a:endParaRPr lang="bg-BG" dirty="0"/>
          </a:p>
          <a:p>
            <a:pPr lvl="1"/>
            <a:r>
              <a:rPr lang="bg-BG" dirty="0"/>
              <a:t>От дупките му струи светлина</a:t>
            </a:r>
          </a:p>
          <a:p>
            <a:pPr lvl="1"/>
            <a:r>
              <a:rPr lang="bg-BG" dirty="0"/>
              <a:t>Докато се върти, през дупките се осветява платформа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Спускане на светлинни лъчи, направени чрез хвърляне на сянка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FF1956-3FEA-4AF1-881E-C22DB4B95C0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421" y="1447800"/>
            <a:ext cx="7301160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S05 E0</a:t>
            </a:r>
            <a:r>
              <a:rPr lang="bg-BG" dirty="0"/>
              <a:t>6*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Профили</a:t>
            </a:r>
            <a:endParaRPr lang="ru-RU" dirty="0"/>
          </a:p>
          <a:p>
            <a:pPr lvl="1"/>
            <a:r>
              <a:rPr lang="bg-BG" dirty="0"/>
              <a:t>Конструирате тяло, което от три гледни точки има следните профили: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За да направите нещо, което не виждате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57400" y="3505200"/>
            <a:ext cx="5257800" cy="1547447"/>
            <a:chOff x="2057400" y="3505200"/>
            <a:chExt cx="5257800" cy="1547447"/>
          </a:xfrm>
        </p:grpSpPr>
        <p:sp>
          <p:nvSpPr>
            <p:cNvPr id="5" name="Oval 4"/>
            <p:cNvSpPr/>
            <p:nvPr/>
          </p:nvSpPr>
          <p:spPr>
            <a:xfrm>
              <a:off x="3874477" y="3505200"/>
              <a:ext cx="1547446" cy="15474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" name="Oval 5"/>
            <p:cNvSpPr/>
            <p:nvPr/>
          </p:nvSpPr>
          <p:spPr>
            <a:xfrm>
              <a:off x="4261338" y="3892062"/>
              <a:ext cx="773723" cy="7737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52675" y="3505200"/>
              <a:ext cx="377603" cy="15474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6352675" y="3505200"/>
              <a:ext cx="377603" cy="15474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42322" y="3505200"/>
              <a:ext cx="377603" cy="15474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2250831" y="3311769"/>
              <a:ext cx="386862" cy="7737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3024554" y="4472354"/>
              <a:ext cx="386862" cy="7737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1774018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Обектни изрази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CSG</a:t>
            </a:r>
            <a:r>
              <a:rPr lang="en-US" dirty="0"/>
              <a:t> (Constructive Solid Geometry)</a:t>
            </a:r>
            <a:endParaRPr lang="bg-BG" dirty="0"/>
          </a:p>
          <a:p>
            <a:pPr lvl="1"/>
            <a:r>
              <a:rPr lang="bg-BG" dirty="0"/>
              <a:t>Конструктивна геометрия</a:t>
            </a:r>
          </a:p>
          <a:p>
            <a:pPr lvl="1"/>
            <a:r>
              <a:rPr lang="bg-BG" dirty="0"/>
              <a:t>Операции над геометрични обекти</a:t>
            </a:r>
          </a:p>
          <a:p>
            <a:r>
              <a:rPr lang="bg-BG" dirty="0"/>
              <a:t>Операции</a:t>
            </a:r>
          </a:p>
          <a:p>
            <a:pPr lvl="1"/>
            <a:r>
              <a:rPr lang="bg-BG" dirty="0"/>
              <a:t>Събиране/обединение</a:t>
            </a:r>
          </a:p>
          <a:p>
            <a:pPr lvl="1"/>
            <a:r>
              <a:rPr lang="bg-BG" dirty="0"/>
              <a:t>Умножение/сечение</a:t>
            </a:r>
          </a:p>
          <a:p>
            <a:pPr lvl="1"/>
            <a:r>
              <a:rPr lang="bg-BG" dirty="0"/>
              <a:t>Изваждане</a:t>
            </a:r>
          </a:p>
        </p:txBody>
      </p:sp>
    </p:spTree>
    <p:extLst>
      <p:ext uri="{BB962C8B-B14F-4D97-AF65-F5344CB8AC3E}">
        <p14:creationId xmlns:p14="http://schemas.microsoft.com/office/powerpoint/2010/main" val="225375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Библиотека </a:t>
            </a:r>
            <a:r>
              <a:rPr lang="en-GB" dirty="0"/>
              <a:t>CSG.js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Библиотека </a:t>
            </a:r>
            <a:r>
              <a:rPr lang="en-GB" dirty="0"/>
              <a:t>CSG.js</a:t>
            </a:r>
            <a:endParaRPr lang="bg-BG" dirty="0"/>
          </a:p>
          <a:p>
            <a:pPr lvl="1"/>
            <a:r>
              <a:rPr lang="bg-BG" dirty="0"/>
              <a:t>Добавя възможност за</a:t>
            </a:r>
            <a:r>
              <a:rPr lang="en-US" dirty="0"/>
              <a:t> </a:t>
            </a:r>
            <a:r>
              <a:rPr lang="en-US" dirty="0" err="1"/>
              <a:t>CSG</a:t>
            </a:r>
            <a:r>
              <a:rPr lang="bg-BG" dirty="0"/>
              <a:t> операции</a:t>
            </a:r>
          </a:p>
          <a:p>
            <a:pPr lvl="1"/>
            <a:r>
              <a:rPr lang="bg-BG" dirty="0"/>
              <a:t>Съвместима с </a:t>
            </a:r>
            <a:r>
              <a:rPr lang="en-US" dirty="0"/>
              <a:t>Three.js</a:t>
            </a:r>
          </a:p>
          <a:p>
            <a:pPr lvl="1"/>
            <a:r>
              <a:rPr lang="bg-BG" dirty="0"/>
              <a:t>Сорс: </a:t>
            </a:r>
            <a:r>
              <a:rPr lang="en-GB" dirty="0">
                <a:hlinkClick r:id="rId2"/>
              </a:rPr>
              <a:t>github.com/looeee/threejs-csg</a:t>
            </a:r>
            <a:endParaRPr lang="bg-BG" dirty="0"/>
          </a:p>
          <a:p>
            <a:r>
              <a:rPr lang="bg-BG" dirty="0"/>
              <a:t>Промени за ОКГ</a:t>
            </a:r>
          </a:p>
          <a:p>
            <a:pPr lvl="1"/>
            <a:r>
              <a:rPr lang="bg-BG" dirty="0"/>
              <a:t>Обединена в един файл</a:t>
            </a:r>
          </a:p>
          <a:p>
            <a:pPr lvl="1"/>
            <a:r>
              <a:rPr lang="bg-BG" dirty="0"/>
              <a:t>Без използване на </a:t>
            </a:r>
            <a:r>
              <a:rPr lang="en-US" dirty="0"/>
              <a:t>JS</a:t>
            </a:r>
            <a:r>
              <a:rPr lang="bg-BG" dirty="0"/>
              <a:t> модули</a:t>
            </a:r>
          </a:p>
        </p:txBody>
      </p:sp>
    </p:spTree>
    <p:extLst>
      <p:ext uri="{BB962C8B-B14F-4D97-AF65-F5344CB8AC3E}">
        <p14:creationId xmlns:p14="http://schemas.microsoft.com/office/powerpoint/2010/main" val="380302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използване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Включване</a:t>
            </a:r>
          </a:p>
          <a:p>
            <a:pPr lvl="1"/>
            <a:r>
              <a:rPr lang="bg-BG" dirty="0"/>
              <a:t>Аналогично на </a:t>
            </a:r>
            <a:r>
              <a:rPr lang="en-US" dirty="0"/>
              <a:t>Three.js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&lt;script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="CSG.js"&gt;&lt;/script&gt;</a:t>
            </a:r>
          </a:p>
          <a:p>
            <a:r>
              <a:rPr lang="bg-BG" dirty="0"/>
              <a:t>Стъпка 1</a:t>
            </a:r>
          </a:p>
          <a:p>
            <a:pPr lvl="1"/>
            <a:r>
              <a:rPr lang="bg-BG" dirty="0"/>
              <a:t>Създават се </a:t>
            </a:r>
            <a:r>
              <a:rPr lang="en-US" dirty="0" err="1">
                <a:solidFill>
                  <a:schemeClr val="tx1"/>
                </a:solidFill>
              </a:rPr>
              <a:t>THREE.Mesh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/>
              <a:t>обектите, от които ще генерираме крайния обект</a:t>
            </a:r>
          </a:p>
          <a:p>
            <a:pPr lvl="1"/>
            <a:r>
              <a:rPr lang="bg-BG" dirty="0"/>
              <a:t>Създава се </a:t>
            </a:r>
            <a:r>
              <a:rPr lang="en-US" dirty="0"/>
              <a:t>CSG</a:t>
            </a:r>
            <a:r>
              <a:rPr lang="bg-BG" dirty="0"/>
              <a:t> обект с </a:t>
            </a:r>
            <a:r>
              <a:rPr lang="en-GB" dirty="0" err="1">
                <a:solidFill>
                  <a:schemeClr val="tx1"/>
                </a:solidFill>
              </a:rPr>
              <a:t>csg</a:t>
            </a:r>
            <a:r>
              <a:rPr lang="en-GB" dirty="0">
                <a:solidFill>
                  <a:schemeClr val="tx1"/>
                </a:solidFill>
              </a:rPr>
              <a:t> = new </a:t>
            </a:r>
            <a:r>
              <a:rPr lang="en-US" b="1" dirty="0">
                <a:solidFill>
                  <a:schemeClr val="tx1"/>
                </a:solidFill>
              </a:rPr>
              <a:t>CSG</a:t>
            </a:r>
            <a:r>
              <a:rPr lang="en-GB" dirty="0">
                <a:solidFill>
                  <a:schemeClr val="tx1"/>
                </a:solidFill>
              </a:rPr>
              <a:t>()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8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Стъпка 2</a:t>
            </a:r>
            <a:endParaRPr lang="en-US" dirty="0"/>
          </a:p>
          <a:p>
            <a:pPr lvl="1"/>
            <a:r>
              <a:rPr lang="bg-BG" dirty="0"/>
              <a:t>Извършват се желаните </a:t>
            </a:r>
            <a:r>
              <a:rPr lang="bg-BG" dirty="0" err="1"/>
              <a:t>опрерации</a:t>
            </a:r>
            <a:endParaRPr lang="bg-BG" dirty="0"/>
          </a:p>
          <a:p>
            <a:pPr lvl="1"/>
            <a:r>
              <a:rPr lang="bg-BG" dirty="0"/>
              <a:t>Обединение</a:t>
            </a:r>
            <a:r>
              <a:rPr lang="en-US" dirty="0"/>
              <a:t> A+B:</a:t>
            </a:r>
            <a:r>
              <a:rPr lang="en-GB" dirty="0"/>
              <a:t> </a:t>
            </a:r>
            <a:r>
              <a:rPr lang="en-GB" dirty="0" err="1">
                <a:solidFill>
                  <a:schemeClr val="tx1"/>
                </a:solidFill>
              </a:rPr>
              <a:t>csg.</a:t>
            </a:r>
            <a:r>
              <a:rPr lang="en-GB" b="1" dirty="0" err="1">
                <a:solidFill>
                  <a:schemeClr val="tx1"/>
                </a:solidFill>
              </a:rPr>
              <a:t>union</a:t>
            </a:r>
            <a:r>
              <a:rPr lang="en-GB" dirty="0">
                <a:solidFill>
                  <a:schemeClr val="tx1"/>
                </a:solidFill>
              </a:rPr>
              <a:t>([A,B])</a:t>
            </a:r>
          </a:p>
          <a:p>
            <a:pPr lvl="1"/>
            <a:r>
              <a:rPr lang="bg-BG" dirty="0"/>
              <a:t>Сечение</a:t>
            </a:r>
            <a:r>
              <a:rPr lang="en-GB" dirty="0"/>
              <a:t> </a:t>
            </a:r>
            <a:r>
              <a:rPr lang="en-US" dirty="0"/>
              <a:t>A</a:t>
            </a:r>
            <a:r>
              <a:rPr lang="en-US" dirty="0">
                <a:sym typeface="Symbol"/>
              </a:rPr>
              <a:t></a:t>
            </a:r>
            <a:r>
              <a:rPr lang="en-US" dirty="0"/>
              <a:t>B:</a:t>
            </a:r>
            <a:r>
              <a:rPr lang="en-GB" dirty="0"/>
              <a:t> </a:t>
            </a:r>
            <a:r>
              <a:rPr lang="en-US" dirty="0" err="1">
                <a:solidFill>
                  <a:schemeClr val="tx1"/>
                </a:solidFill>
              </a:rPr>
              <a:t>csg</a:t>
            </a:r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en-GB" b="1" dirty="0">
                <a:solidFill>
                  <a:schemeClr val="tx1"/>
                </a:solidFill>
              </a:rPr>
              <a:t>intersect</a:t>
            </a:r>
            <a:r>
              <a:rPr lang="en-GB" dirty="0">
                <a:solidFill>
                  <a:schemeClr val="tx1"/>
                </a:solidFill>
              </a:rPr>
              <a:t>([A,B])</a:t>
            </a:r>
          </a:p>
          <a:p>
            <a:pPr lvl="1"/>
            <a:r>
              <a:rPr lang="bg-BG" dirty="0"/>
              <a:t>Изваждане</a:t>
            </a:r>
            <a:r>
              <a:rPr lang="en-US" dirty="0"/>
              <a:t> A</a:t>
            </a:r>
            <a:r>
              <a:rPr lang="en-US" dirty="0">
                <a:sym typeface="Symbol"/>
              </a:rPr>
              <a:t></a:t>
            </a:r>
            <a:r>
              <a:rPr lang="en-US" dirty="0"/>
              <a:t>B:</a:t>
            </a:r>
            <a:r>
              <a:rPr lang="en-GB" dirty="0"/>
              <a:t> </a:t>
            </a:r>
            <a:r>
              <a:rPr lang="en-US" dirty="0" err="1">
                <a:solidFill>
                  <a:schemeClr val="tx1"/>
                </a:solidFill>
              </a:rPr>
              <a:t>csg</a:t>
            </a:r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en-GB" b="1" dirty="0">
                <a:solidFill>
                  <a:schemeClr val="tx1"/>
                </a:solidFill>
              </a:rPr>
              <a:t>subtract</a:t>
            </a:r>
            <a:r>
              <a:rPr lang="en-GB" dirty="0">
                <a:solidFill>
                  <a:schemeClr val="tx1"/>
                </a:solidFill>
              </a:rPr>
              <a:t>([A,B])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/>
              <a:t>Стъпка 3</a:t>
            </a:r>
          </a:p>
          <a:p>
            <a:pPr lvl="1"/>
            <a:r>
              <a:rPr lang="bg-BG" dirty="0"/>
              <a:t>Резултатният </a:t>
            </a:r>
            <a:r>
              <a:rPr lang="en-US" dirty="0"/>
              <a:t>CSG</a:t>
            </a:r>
            <a:r>
              <a:rPr lang="bg-BG" dirty="0"/>
              <a:t> обект се преобразува обратно до </a:t>
            </a:r>
            <a:r>
              <a:rPr lang="en-US" dirty="0"/>
              <a:t>3D </a:t>
            </a:r>
            <a:r>
              <a:rPr lang="bg-BG" dirty="0"/>
              <a:t>обект</a:t>
            </a:r>
            <a:r>
              <a:rPr lang="en-US" dirty="0"/>
              <a:t> </a:t>
            </a:r>
            <a:r>
              <a:rPr lang="en-GB" dirty="0" err="1">
                <a:solidFill>
                  <a:schemeClr val="tx1"/>
                </a:solidFill>
              </a:rPr>
              <a:t>obj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csg.</a:t>
            </a:r>
            <a:r>
              <a:rPr lang="en-GB" b="1" dirty="0" err="1">
                <a:solidFill>
                  <a:schemeClr val="tx1"/>
                </a:solidFill>
              </a:rPr>
              <a:t>toMesh</a:t>
            </a:r>
            <a:r>
              <a:rPr lang="en-GB" dirty="0">
                <a:solidFill>
                  <a:schemeClr val="tx1"/>
                </a:solidFill>
              </a:rPr>
              <a:t>()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665897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S05 E01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Тръба с дебела стена</a:t>
            </a:r>
          </a:p>
          <a:p>
            <a:pPr lvl="1"/>
            <a:r>
              <a:rPr lang="bg-BG" dirty="0"/>
              <a:t>Конструирайте цилиндрична тръба</a:t>
            </a:r>
          </a:p>
          <a:p>
            <a:pPr lvl="1"/>
            <a:r>
              <a:rPr lang="bg-BG" dirty="0"/>
              <a:t>Стената ѝ има дебелина</a:t>
            </a:r>
            <a:endParaRPr lang="en-US" dirty="0"/>
          </a:p>
          <a:p>
            <a:pPr lvl="1"/>
            <a:r>
              <a:rPr lang="bg-BG" dirty="0"/>
              <a:t>За пример е дадена плочка с дупка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Първи опит с конструктивна геометрия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1A67B5-CE6F-4136-A465-87308E23A48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7800"/>
            <a:ext cx="7308179" cy="3966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S05 E02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Пепелник-сувенир</a:t>
            </a:r>
          </a:p>
          <a:p>
            <a:pPr lvl="1"/>
            <a:r>
              <a:rPr lang="bg-BG" dirty="0"/>
              <a:t>Конструирайте златен пепелник</a:t>
            </a:r>
          </a:p>
          <a:p>
            <a:pPr lvl="1"/>
            <a:r>
              <a:rPr lang="bg-BG" dirty="0"/>
              <a:t>Осмоъгълна форма</a:t>
            </a:r>
          </a:p>
          <a:p>
            <a:pPr lvl="1"/>
            <a:r>
              <a:rPr lang="bg-BG" dirty="0"/>
              <a:t>За четирима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За да пробвате начин за </a:t>
            </a:r>
            <a:r>
              <a:rPr lang="en-US" dirty="0"/>
              <a:t>CSG</a:t>
            </a:r>
            <a:r>
              <a:rPr lang="bg-BG" dirty="0"/>
              <a:t> с повече от два обекта едновременно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805CBD-442F-4AC9-BD71-5444D4117B1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7800"/>
            <a:ext cx="7308179" cy="3966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On-screen Show (4:3)</PresentationFormat>
  <Paragraphs>73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Symbol</vt:lpstr>
      <vt:lpstr>Office Theme</vt:lpstr>
      <vt:lpstr>PowerPoint Presentation</vt:lpstr>
      <vt:lpstr>Обектни изрази</vt:lpstr>
      <vt:lpstr>Библиотека CSG.js</vt:lpstr>
      <vt:lpstr>Начин на използване</vt:lpstr>
      <vt:lpstr>PowerPoint Presentation</vt:lpstr>
      <vt:lpstr>Задача S05 E01</vt:lpstr>
      <vt:lpstr>PowerPoint Presentation</vt:lpstr>
      <vt:lpstr>Задача S05 E02</vt:lpstr>
      <vt:lpstr>PowerPoint Presentation</vt:lpstr>
      <vt:lpstr>Задача S05 E03</vt:lpstr>
      <vt:lpstr>PowerPoint Presentation</vt:lpstr>
      <vt:lpstr>PowerPoint Presentation</vt:lpstr>
      <vt:lpstr>Задача S05 E04</vt:lpstr>
      <vt:lpstr>PowerPoint Presentation</vt:lpstr>
      <vt:lpstr>Задача S05 E05</vt:lpstr>
      <vt:lpstr>PowerPoint Presentation</vt:lpstr>
      <vt:lpstr>Задача S05 E06*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2021-07-15T11:32:55Z</dcterms:modified>
</cp:coreProperties>
</file>