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6" autoAdjust="0"/>
    <p:restoredTop sz="84808" autoAdjust="0"/>
  </p:normalViewPr>
  <p:slideViewPr>
    <p:cSldViewPr>
      <p:cViewPr varScale="1">
        <p:scale>
          <a:sx n="127" d="100"/>
          <a:sy n="127" d="100"/>
        </p:scale>
        <p:origin x="14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</a:t>
            </a:r>
            <a:r>
              <a:rPr lang="bg-BG" dirty="0"/>
              <a:t>8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Физика на празника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О. Константинов •   КИТ-ФМИ-СУ   •   2022</a:t>
            </a:r>
            <a:endParaRPr lang="en-US" sz="1600" spc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006A6-C108-C597-E4F2-353079954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3114943"/>
            <a:ext cx="5162550" cy="3097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Празнични капани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27EA-CC2D-64E3-D513-4428F087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седмицата на студентския празник, темата на задачата на асистента е с предупредителен характер под мотото „Празнувайте с мярка!“ </a:t>
            </a:r>
            <a:r>
              <a:rPr lang="bg-BG" dirty="0">
                <a:sym typeface="Wingdings" pitchFamily="2" charset="2"/>
              </a:rPr>
              <a:t></a:t>
            </a:r>
          </a:p>
          <a:p>
            <a:r>
              <a:rPr lang="bg-BG" dirty="0">
                <a:sym typeface="Wingdings" pitchFamily="2" charset="2"/>
              </a:rPr>
              <a:t>Създайте рикоширащи в обекти предмети, като се съобразите с уточненията за всяка от групите: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5">
            <a:extLst>
              <a:ext uri="{FF2B5EF4-FFF2-40B4-BE49-F238E27FC236}">
                <a16:creationId xmlns:a16="http://schemas.microsoft.com/office/drawing/2014/main" id="{BD6486D3-F1F8-CF41-D287-0D8002508C37}"/>
              </a:ext>
            </a:extLst>
          </p:cNvPr>
          <p:cNvSpPr txBox="1"/>
          <p:nvPr/>
        </p:nvSpPr>
        <p:spPr>
          <a:xfrm>
            <a:off x="979113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1</a:t>
            </a:r>
          </a:p>
        </p:txBody>
      </p:sp>
      <p:sp>
        <p:nvSpPr>
          <p:cNvPr id="6" name="TextBox 95">
            <a:extLst>
              <a:ext uri="{FF2B5EF4-FFF2-40B4-BE49-F238E27FC236}">
                <a16:creationId xmlns:a16="http://schemas.microsoft.com/office/drawing/2014/main" id="{197BEEA1-5F49-6AD7-956B-E5553F43F319}"/>
              </a:ext>
            </a:extLst>
          </p:cNvPr>
          <p:cNvSpPr txBox="1"/>
          <p:nvPr/>
        </p:nvSpPr>
        <p:spPr>
          <a:xfrm>
            <a:off x="4972152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3</a:t>
            </a:r>
          </a:p>
        </p:txBody>
      </p:sp>
      <p:sp>
        <p:nvSpPr>
          <p:cNvPr id="7" name="TextBox 95">
            <a:extLst>
              <a:ext uri="{FF2B5EF4-FFF2-40B4-BE49-F238E27FC236}">
                <a16:creationId xmlns:a16="http://schemas.microsoft.com/office/drawing/2014/main" id="{FA0A13E1-DD03-5477-C11A-11D1F8FE743E}"/>
              </a:ext>
            </a:extLst>
          </p:cNvPr>
          <p:cNvSpPr txBox="1"/>
          <p:nvPr/>
        </p:nvSpPr>
        <p:spPr>
          <a:xfrm>
            <a:off x="2881292" y="57747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2</a:t>
            </a:r>
          </a:p>
        </p:txBody>
      </p:sp>
      <p:sp>
        <p:nvSpPr>
          <p:cNvPr id="8" name="TextBox 95">
            <a:extLst>
              <a:ext uri="{FF2B5EF4-FFF2-40B4-BE49-F238E27FC236}">
                <a16:creationId xmlns:a16="http://schemas.microsoft.com/office/drawing/2014/main" id="{9BBC22AD-AB1A-A944-FB16-AC6C9ED424B4}"/>
              </a:ext>
            </a:extLst>
          </p:cNvPr>
          <p:cNvSpPr txBox="1"/>
          <p:nvPr/>
        </p:nvSpPr>
        <p:spPr>
          <a:xfrm>
            <a:off x="6874331" y="51903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4</a:t>
            </a:r>
          </a:p>
        </p:txBody>
      </p:sp>
      <p:sp>
        <p:nvSpPr>
          <p:cNvPr id="9" name="TextBox 95">
            <a:extLst>
              <a:ext uri="{FF2B5EF4-FFF2-40B4-BE49-F238E27FC236}">
                <a16:creationId xmlns:a16="http://schemas.microsoft.com/office/drawing/2014/main" id="{F3B05DE5-B171-044B-3D90-AF61EC36BDA6}"/>
              </a:ext>
            </a:extLst>
          </p:cNvPr>
          <p:cNvSpPr txBox="1"/>
          <p:nvPr/>
        </p:nvSpPr>
        <p:spPr>
          <a:xfrm>
            <a:off x="79082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5</a:t>
            </a:r>
          </a:p>
        </p:txBody>
      </p:sp>
      <p:sp>
        <p:nvSpPr>
          <p:cNvPr id="10" name="TextBox 95">
            <a:extLst>
              <a:ext uri="{FF2B5EF4-FFF2-40B4-BE49-F238E27FC236}">
                <a16:creationId xmlns:a16="http://schemas.microsoft.com/office/drawing/2014/main" id="{6144D2C7-5119-1F2E-203E-6190B12B9F36}"/>
              </a:ext>
            </a:extLst>
          </p:cNvPr>
          <p:cNvSpPr txBox="1"/>
          <p:nvPr/>
        </p:nvSpPr>
        <p:spPr>
          <a:xfrm>
            <a:off x="4972152" y="352054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7</a:t>
            </a:r>
          </a:p>
        </p:txBody>
      </p:sp>
      <p:sp>
        <p:nvSpPr>
          <p:cNvPr id="11" name="TextBox 95">
            <a:extLst>
              <a:ext uri="{FF2B5EF4-FFF2-40B4-BE49-F238E27FC236}">
                <a16:creationId xmlns:a16="http://schemas.microsoft.com/office/drawing/2014/main" id="{822DDBCC-8FD4-F204-07C3-D875D97AB57B}"/>
              </a:ext>
            </a:extLst>
          </p:cNvPr>
          <p:cNvSpPr txBox="1"/>
          <p:nvPr/>
        </p:nvSpPr>
        <p:spPr>
          <a:xfrm>
            <a:off x="279239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6</a:t>
            </a:r>
          </a:p>
        </p:txBody>
      </p:sp>
      <p:sp>
        <p:nvSpPr>
          <p:cNvPr id="12" name="TextBox 95">
            <a:extLst>
              <a:ext uri="{FF2B5EF4-FFF2-40B4-BE49-F238E27FC236}">
                <a16:creationId xmlns:a16="http://schemas.microsoft.com/office/drawing/2014/main" id="{763E7084-9D20-B590-D285-0ECAA1D83763}"/>
              </a:ext>
            </a:extLst>
          </p:cNvPr>
          <p:cNvSpPr txBox="1"/>
          <p:nvPr/>
        </p:nvSpPr>
        <p:spPr>
          <a:xfrm>
            <a:off x="6874331" y="35202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69C12-09B5-1ABB-2889-7C4EE57AE090}"/>
              </a:ext>
            </a:extLst>
          </p:cNvPr>
          <p:cNvSpPr txBox="1"/>
          <p:nvPr/>
        </p:nvSpPr>
        <p:spPr>
          <a:xfrm>
            <a:off x="314479" y="2609313"/>
            <a:ext cx="2030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Празна пластмасова бутилка, която пада от маса и удряйки се в земята подскача неколкократно и затихващо.</a:t>
            </a:r>
            <a:endParaRPr lang="en-B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F7031-AA92-9295-8AE3-B04A11C1D3E5}"/>
              </a:ext>
            </a:extLst>
          </p:cNvPr>
          <p:cNvSpPr txBox="1"/>
          <p:nvPr/>
        </p:nvSpPr>
        <p:spPr>
          <a:xfrm>
            <a:off x="4388101" y="5765402"/>
            <a:ext cx="2099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Три разноцветни балона  падат върху маса </a:t>
            </a:r>
          </a:p>
          <a:p>
            <a:pPr algn="ctr"/>
            <a:r>
              <a:rPr lang="bg-BG" sz="1200" dirty="0"/>
              <a:t>с поставени чаши и бутилка върху нея и отскачат в различни посоки.</a:t>
            </a:r>
            <a:endParaRPr lang="en-B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65560-417A-916A-B1F4-C501B8717685}"/>
              </a:ext>
            </a:extLst>
          </p:cNvPr>
          <p:cNvSpPr txBox="1"/>
          <p:nvPr/>
        </p:nvSpPr>
        <p:spPr>
          <a:xfrm>
            <a:off x="4388101" y="2260854"/>
            <a:ext cx="1957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Маса върху под, който се люлее (като при леко земетресение). Една бутилка се търкаля на пода, рикоширайки последователно</a:t>
            </a:r>
            <a:r>
              <a:rPr lang="en-US" sz="1200" dirty="0"/>
              <a:t> </a:t>
            </a:r>
            <a:r>
              <a:rPr lang="bg-BG" sz="1200" dirty="0"/>
              <a:t>в краката на масата.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A5923-BB20-9BBE-E923-5F1E535692D7}"/>
              </a:ext>
            </a:extLst>
          </p:cNvPr>
          <p:cNvSpPr txBox="1"/>
          <p:nvPr/>
        </p:nvSpPr>
        <p:spPr>
          <a:xfrm>
            <a:off x="6345395" y="2935172"/>
            <a:ext cx="209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Резенче лимон, което пада в чаша и изплува плавно.</a:t>
            </a:r>
            <a:endParaRPr lang="en-B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9B256-877A-2ADC-E01E-F4142D5C7572}"/>
              </a:ext>
            </a:extLst>
          </p:cNvPr>
          <p:cNvSpPr txBox="1"/>
          <p:nvPr/>
        </p:nvSpPr>
        <p:spPr>
          <a:xfrm>
            <a:off x="470456" y="5579019"/>
            <a:ext cx="171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Чаша, в която падат последователно 3 бучки лед и изплуват, удряйки се една в друга.</a:t>
            </a:r>
            <a:endParaRPr lang="en-B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AAF126-B970-74EE-3A39-C0F36562C8BF}"/>
              </a:ext>
            </a:extLst>
          </p:cNvPr>
          <p:cNvSpPr txBox="1"/>
          <p:nvPr/>
        </p:nvSpPr>
        <p:spPr>
          <a:xfrm>
            <a:off x="2402616" y="5456405"/>
            <a:ext cx="171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Наздравица с две чаши, при която кубчетата лед в чашите се местят в унисон с посоката на движение на чашите.</a:t>
            </a:r>
            <a:endParaRPr lang="en-B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08FBE-DC08-855F-3439-53538F3CE730}"/>
              </a:ext>
            </a:extLst>
          </p:cNvPr>
          <p:cNvSpPr txBox="1"/>
          <p:nvPr/>
        </p:nvSpPr>
        <p:spPr>
          <a:xfrm>
            <a:off x="2361426" y="2445520"/>
            <a:ext cx="171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Тапа на бутилка, която изхвърча от бутилката, удря се в лампа и пада на земята, претълкувайки се.</a:t>
            </a:r>
            <a:endParaRPr lang="en-B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18055-E11D-7E21-E1F5-F834DD6A0CEB}"/>
              </a:ext>
            </a:extLst>
          </p:cNvPr>
          <p:cNvSpPr txBox="1"/>
          <p:nvPr/>
        </p:nvSpPr>
        <p:spPr>
          <a:xfrm>
            <a:off x="6694446" y="5618417"/>
            <a:ext cx="171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Тапа, която изхвърча от бутилка</a:t>
            </a:r>
            <a:r>
              <a:rPr lang="en-US" sz="1200" dirty="0"/>
              <a:t>, </a:t>
            </a:r>
            <a:r>
              <a:rPr lang="bg-BG" sz="1200" dirty="0"/>
              <a:t>прави движение по траектория и се удря в друга бутилка, събаряйки я.</a:t>
            </a:r>
            <a:endParaRPr lang="en-B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D4171-9713-C28B-EC08-EB8BBB81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0" y="991265"/>
            <a:ext cx="1930944" cy="16050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64C7F9-271D-9F95-BD42-B32EF2D2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87709">
            <a:off x="1788866" y="1802633"/>
            <a:ext cx="406400" cy="812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FA0408-CF3E-3AB3-7809-04E8B10B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62" y="1478579"/>
            <a:ext cx="926702" cy="9267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D0E7E9-585D-22FD-437D-13365D261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30" y="888369"/>
            <a:ext cx="560124" cy="3693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1E15A08-D845-721A-D1AC-709ACD866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30" y="935377"/>
            <a:ext cx="1930944" cy="13450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B29B92E-9B8F-C7E2-F46F-885F3C295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19307">
            <a:off x="5163547" y="1586624"/>
            <a:ext cx="406400" cy="8128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445BAA0-E424-7AA3-9153-50965A5D8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17" y="1461251"/>
            <a:ext cx="803183" cy="14121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7A3F31-64A2-0BF6-5113-31A3F2B2B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8688">
            <a:off x="7142384" y="984995"/>
            <a:ext cx="506173" cy="379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0DCEC-7DB2-AF91-648A-3A6B6FC69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5" y="4047977"/>
            <a:ext cx="937485" cy="14084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C05553-6444-212A-BE36-87C745901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01" y="4065562"/>
            <a:ext cx="1876942" cy="13138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63CA95-3930-637E-A8C0-33CBC545AD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62580"/>
            <a:ext cx="1715713" cy="11420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A2C443-C961-FDAA-622D-96ECD448E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87" y="3877675"/>
            <a:ext cx="854570" cy="12003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EDCF6A-D21E-AFB4-1419-1903E73CCE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80" y="4835115"/>
            <a:ext cx="1117600" cy="7439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C6B418E-8E5C-E171-6261-B10FF87138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04" y="3792673"/>
            <a:ext cx="732231" cy="18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05.12.2022</a:t>
            </a:r>
          </a:p>
          <a:p>
            <a:pPr lvl="1"/>
            <a:r>
              <a:rPr lang="bg-BG" dirty="0"/>
              <a:t>до 23:59 на </a:t>
            </a:r>
            <a:r>
              <a:rPr lang="bg-BG" dirty="0">
                <a:solidFill>
                  <a:srgbClr val="FF0000"/>
                </a:solidFill>
              </a:rPr>
              <a:t>11.12.2022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Macintosh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Празнични капани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2022-11-28T12:00:04Z</dcterms:modified>
</cp:coreProperties>
</file>