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"/>
  </p:notesMasterIdLst>
  <p:sldIdLst>
    <p:sldId id="256" r:id="rId2"/>
    <p:sldId id="293" r:id="rId3"/>
    <p:sldId id="296" r:id="rId4"/>
    <p:sldId id="294" r:id="rId5"/>
    <p:sldId id="295" r:id="rId6"/>
    <p:sldId id="27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0000"/>
    <a:srgbClr val="4A7EBB"/>
    <a:srgbClr val="FF5050"/>
    <a:srgbClr val="0070C0"/>
    <a:srgbClr val="00CC00"/>
    <a:srgbClr val="FF9999"/>
    <a:srgbClr val="333333"/>
    <a:srgbClr val="36D649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08" autoAdjust="0"/>
    <p:restoredTop sz="84808" autoAdjust="0"/>
  </p:normalViewPr>
  <p:slideViewPr>
    <p:cSldViewPr>
      <p:cViewPr varScale="1">
        <p:scale>
          <a:sx n="124" d="100"/>
          <a:sy n="124" d="100"/>
        </p:scale>
        <p:origin x="179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4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472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9F6F8-DC93-4263-BA57-AD9D4385C8E5}" type="datetimeFigureOut">
              <a:rPr lang="en-US" smtClean="0"/>
              <a:pPr/>
              <a:t>12/6/22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F2DB0-B490-4B71-886B-D4923F0888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99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1" hasCustomPrompt="1"/>
          </p:nvPr>
        </p:nvSpPr>
        <p:spPr>
          <a:xfrm>
            <a:off x="914400" y="1295400"/>
            <a:ext cx="8229600" cy="609600"/>
          </a:xfrm>
        </p:spPr>
        <p:txBody>
          <a:bodyPr/>
          <a:lstStyle>
            <a:lvl1pPr algn="l">
              <a:buNone/>
              <a:defRPr b="1">
                <a:solidFill>
                  <a:srgbClr val="0070C0"/>
                </a:solidFill>
                <a:effectLst>
                  <a:outerShdw blurRad="50800" dir="16200000" rotWithShape="0">
                    <a:srgbClr val="0070C0">
                      <a:alpha val="40000"/>
                    </a:srgbClr>
                  </a:outerShdw>
                </a:effectLst>
              </a:defRPr>
            </a:lvl1pPr>
          </a:lstStyle>
          <a:p>
            <a:pPr lvl="0"/>
            <a:r>
              <a:rPr lang="bg-BG" dirty="0"/>
              <a:t>Номер на лекция</a:t>
            </a:r>
            <a:endParaRPr lang="en-US" dirty="0"/>
          </a:p>
        </p:txBody>
      </p:sp>
      <p:sp>
        <p:nvSpPr>
          <p:cNvPr id="32" name="Content Placeholder 30"/>
          <p:cNvSpPr>
            <a:spLocks noGrp="1"/>
          </p:cNvSpPr>
          <p:nvPr>
            <p:ph sz="quarter" idx="12" hasCustomPrompt="1"/>
          </p:nvPr>
        </p:nvSpPr>
        <p:spPr>
          <a:xfrm>
            <a:off x="914400" y="1905000"/>
            <a:ext cx="8229600" cy="10668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>
            <a:noAutofit/>
          </a:bodyPr>
          <a:lstStyle>
            <a:lvl1pPr algn="l">
              <a:buNone/>
              <a:defRPr sz="6600" b="1">
                <a:solidFill>
                  <a:schemeClr val="tx1"/>
                </a:solidFill>
                <a:effectLst>
                  <a:outerShdw blurRad="50800" dir="16200000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pPr lvl="0"/>
            <a:r>
              <a:rPr lang="bg-BG" dirty="0"/>
              <a:t>Заглавие 1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8229600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229600" cy="5105400"/>
          </a:xfrm>
        </p:spPr>
        <p:txBody>
          <a:bodyPr/>
          <a:lstStyle>
            <a:lvl1pPr marL="0" indent="0">
              <a:defRPr/>
            </a:lvl1pPr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inu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"/>
            <a:ext cx="8229600" cy="6553200"/>
          </a:xfrm>
        </p:spPr>
        <p:txBody>
          <a:bodyPr/>
          <a:lstStyle>
            <a:lvl1pPr marL="0" indent="0">
              <a:defRPr/>
            </a:lvl1pPr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B3B8F-FDDF-4512-9E8B-7FE672AA7E35}" type="datetimeFigureOut">
              <a:rPr lang="en-US" smtClean="0"/>
              <a:pPr/>
              <a:t>12/6/22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3CE80-6F79-425A-BF10-6218829F3E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4" r:id="rId4"/>
    <p:sldLayoutId id="2147483655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600" b="1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70C0"/>
          </a:solidFill>
          <a:effectLst>
            <a:outerShdw blurRad="50800" dir="16200000" rotWithShape="0">
              <a:schemeClr val="accent1">
                <a:lumMod val="75000"/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Задача на асистента </a:t>
            </a:r>
            <a:r>
              <a:rPr lang="en-US" dirty="0"/>
              <a:t>A0</a:t>
            </a:r>
            <a:r>
              <a:rPr lang="bg-BG" dirty="0"/>
              <a:t>9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Градски маршрути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53E77F-7B0B-4375-ABAB-747A8D49C812}"/>
              </a:ext>
            </a:extLst>
          </p:cNvPr>
          <p:cNvSpPr txBox="1"/>
          <p:nvPr/>
        </p:nvSpPr>
        <p:spPr>
          <a:xfrm>
            <a:off x="0" y="6519446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СНОВИ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НА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К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ОМПЮТЪРНАТА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Г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РАФИКА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  • О. Константинов •   КИТ-ФМИ-СУ   •   2022</a:t>
            </a:r>
            <a:endParaRPr lang="en-US" sz="1600" spc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4400" dirty="0"/>
              <a:t>Градски маршрути</a:t>
            </a:r>
            <a:endParaRPr lang="en-US" sz="4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C527EA-CC2D-64E3-D513-4428F087A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Направете маршрут, който, чрез движение на камерата, обхожда от 3 до 5 интересни обекта в града и околностите му. Ако обектите са в една линия, направете маршрутът да е подобен на форма на осмица. 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253751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4400" dirty="0"/>
              <a:t>Градски маршрути</a:t>
            </a:r>
            <a:endParaRPr lang="en-US" sz="4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C527EA-CC2D-64E3-D513-4428F087A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Решението може да е например в плоскост, която горе-долу да наподобява като форма съответния град, на нея да има паралелепипеди за избраните 3-5 обекта, като са сложени на приблизителните реални места по плоскостта на града. За всяка група има отделен град. 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3537516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5">
            <a:extLst>
              <a:ext uri="{FF2B5EF4-FFF2-40B4-BE49-F238E27FC236}">
                <a16:creationId xmlns:a16="http://schemas.microsoft.com/office/drawing/2014/main" id="{BD6486D3-F1F8-CF41-D287-0D8002508C37}"/>
              </a:ext>
            </a:extLst>
          </p:cNvPr>
          <p:cNvSpPr txBox="1"/>
          <p:nvPr/>
        </p:nvSpPr>
        <p:spPr>
          <a:xfrm>
            <a:off x="979113" y="576140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>
                <a:solidFill>
                  <a:schemeClr val="accent1"/>
                </a:solidFill>
              </a:rPr>
              <a:t>Група 1</a:t>
            </a:r>
          </a:p>
        </p:txBody>
      </p:sp>
      <p:sp>
        <p:nvSpPr>
          <p:cNvPr id="6" name="TextBox 95">
            <a:extLst>
              <a:ext uri="{FF2B5EF4-FFF2-40B4-BE49-F238E27FC236}">
                <a16:creationId xmlns:a16="http://schemas.microsoft.com/office/drawing/2014/main" id="{197BEEA1-5F49-6AD7-956B-E5553F43F319}"/>
              </a:ext>
            </a:extLst>
          </p:cNvPr>
          <p:cNvSpPr txBox="1"/>
          <p:nvPr/>
        </p:nvSpPr>
        <p:spPr>
          <a:xfrm>
            <a:off x="4972152" y="576140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>
                <a:solidFill>
                  <a:schemeClr val="accent1"/>
                </a:solidFill>
              </a:rPr>
              <a:t>Група 3</a:t>
            </a:r>
          </a:p>
        </p:txBody>
      </p:sp>
      <p:sp>
        <p:nvSpPr>
          <p:cNvPr id="7" name="TextBox 95">
            <a:extLst>
              <a:ext uri="{FF2B5EF4-FFF2-40B4-BE49-F238E27FC236}">
                <a16:creationId xmlns:a16="http://schemas.microsoft.com/office/drawing/2014/main" id="{FA0A13E1-DD03-5477-C11A-11D1F8FE743E}"/>
              </a:ext>
            </a:extLst>
          </p:cNvPr>
          <p:cNvSpPr txBox="1"/>
          <p:nvPr/>
        </p:nvSpPr>
        <p:spPr>
          <a:xfrm>
            <a:off x="2881292" y="577470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>
                <a:solidFill>
                  <a:schemeClr val="accent1"/>
                </a:solidFill>
              </a:rPr>
              <a:t>Група 2</a:t>
            </a:r>
          </a:p>
        </p:txBody>
      </p:sp>
      <p:sp>
        <p:nvSpPr>
          <p:cNvPr id="8" name="TextBox 95">
            <a:extLst>
              <a:ext uri="{FF2B5EF4-FFF2-40B4-BE49-F238E27FC236}">
                <a16:creationId xmlns:a16="http://schemas.microsoft.com/office/drawing/2014/main" id="{9BBC22AD-AB1A-A944-FB16-AC6C9ED424B4}"/>
              </a:ext>
            </a:extLst>
          </p:cNvPr>
          <p:cNvSpPr txBox="1"/>
          <p:nvPr/>
        </p:nvSpPr>
        <p:spPr>
          <a:xfrm>
            <a:off x="6874331" y="519037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>
                <a:solidFill>
                  <a:schemeClr val="accent1"/>
                </a:solidFill>
              </a:rPr>
              <a:t>Група 4</a:t>
            </a:r>
          </a:p>
        </p:txBody>
      </p:sp>
      <p:sp>
        <p:nvSpPr>
          <p:cNvPr id="9" name="TextBox 95">
            <a:extLst>
              <a:ext uri="{FF2B5EF4-FFF2-40B4-BE49-F238E27FC236}">
                <a16:creationId xmlns:a16="http://schemas.microsoft.com/office/drawing/2014/main" id="{F3B05DE5-B171-044B-3D90-AF61EC36BDA6}"/>
              </a:ext>
            </a:extLst>
          </p:cNvPr>
          <p:cNvSpPr txBox="1"/>
          <p:nvPr/>
        </p:nvSpPr>
        <p:spPr>
          <a:xfrm>
            <a:off x="790822" y="3513003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>
                <a:solidFill>
                  <a:schemeClr val="accent1"/>
                </a:solidFill>
              </a:rPr>
              <a:t>Група 5</a:t>
            </a:r>
          </a:p>
        </p:txBody>
      </p:sp>
      <p:sp>
        <p:nvSpPr>
          <p:cNvPr id="10" name="TextBox 95">
            <a:extLst>
              <a:ext uri="{FF2B5EF4-FFF2-40B4-BE49-F238E27FC236}">
                <a16:creationId xmlns:a16="http://schemas.microsoft.com/office/drawing/2014/main" id="{6144D2C7-5119-1F2E-203E-6190B12B9F36}"/>
              </a:ext>
            </a:extLst>
          </p:cNvPr>
          <p:cNvSpPr txBox="1"/>
          <p:nvPr/>
        </p:nvSpPr>
        <p:spPr>
          <a:xfrm>
            <a:off x="4972152" y="3520546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>
                <a:solidFill>
                  <a:schemeClr val="accent1"/>
                </a:solidFill>
              </a:rPr>
              <a:t>Група 7</a:t>
            </a:r>
          </a:p>
        </p:txBody>
      </p:sp>
      <p:sp>
        <p:nvSpPr>
          <p:cNvPr id="11" name="TextBox 95">
            <a:extLst>
              <a:ext uri="{FF2B5EF4-FFF2-40B4-BE49-F238E27FC236}">
                <a16:creationId xmlns:a16="http://schemas.microsoft.com/office/drawing/2014/main" id="{822DDBCC-8FD4-F204-07C3-D875D97AB57B}"/>
              </a:ext>
            </a:extLst>
          </p:cNvPr>
          <p:cNvSpPr txBox="1"/>
          <p:nvPr/>
        </p:nvSpPr>
        <p:spPr>
          <a:xfrm>
            <a:off x="2792392" y="3513003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>
                <a:solidFill>
                  <a:schemeClr val="accent1"/>
                </a:solidFill>
              </a:rPr>
              <a:t>Група 6</a:t>
            </a:r>
          </a:p>
        </p:txBody>
      </p:sp>
      <p:sp>
        <p:nvSpPr>
          <p:cNvPr id="12" name="TextBox 95">
            <a:extLst>
              <a:ext uri="{FF2B5EF4-FFF2-40B4-BE49-F238E27FC236}">
                <a16:creationId xmlns:a16="http://schemas.microsoft.com/office/drawing/2014/main" id="{763E7084-9D20-B590-D285-0ECAA1D83763}"/>
              </a:ext>
            </a:extLst>
          </p:cNvPr>
          <p:cNvSpPr txBox="1"/>
          <p:nvPr/>
        </p:nvSpPr>
        <p:spPr>
          <a:xfrm>
            <a:off x="6874331" y="3520299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>
                <a:solidFill>
                  <a:schemeClr val="accent1"/>
                </a:solidFill>
              </a:rPr>
              <a:t>Група 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469C12-09B5-1ABB-2889-7C4EE57AE090}"/>
              </a:ext>
            </a:extLst>
          </p:cNvPr>
          <p:cNvSpPr txBox="1"/>
          <p:nvPr/>
        </p:nvSpPr>
        <p:spPr>
          <a:xfrm>
            <a:off x="300935" y="2425725"/>
            <a:ext cx="2030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200" dirty="0"/>
              <a:t>Варна</a:t>
            </a:r>
            <a:endParaRPr lang="en-BG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CF7031-AA92-9295-8AE3-B04A11C1D3E5}"/>
              </a:ext>
            </a:extLst>
          </p:cNvPr>
          <p:cNvSpPr txBox="1"/>
          <p:nvPr/>
        </p:nvSpPr>
        <p:spPr>
          <a:xfrm>
            <a:off x="4419600" y="5341418"/>
            <a:ext cx="2099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200" dirty="0"/>
              <a:t>Пловдив</a:t>
            </a:r>
            <a:endParaRPr lang="en-BG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165560-417A-916A-B1F4-C501B8717685}"/>
              </a:ext>
            </a:extLst>
          </p:cNvPr>
          <p:cNvSpPr txBox="1"/>
          <p:nvPr/>
        </p:nvSpPr>
        <p:spPr>
          <a:xfrm>
            <a:off x="4452886" y="2425724"/>
            <a:ext cx="1957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200" dirty="0"/>
              <a:t>Благоевград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2A5923-BB20-9BBE-E923-5F1E535692D7}"/>
              </a:ext>
            </a:extLst>
          </p:cNvPr>
          <p:cNvSpPr txBox="1"/>
          <p:nvPr/>
        </p:nvSpPr>
        <p:spPr>
          <a:xfrm>
            <a:off x="6858000" y="2825694"/>
            <a:ext cx="111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200" dirty="0"/>
              <a:t>Бургас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79B256-877A-2ADC-E01E-F4142D5C7572}"/>
              </a:ext>
            </a:extLst>
          </p:cNvPr>
          <p:cNvSpPr txBox="1"/>
          <p:nvPr/>
        </p:nvSpPr>
        <p:spPr>
          <a:xfrm>
            <a:off x="460648" y="5389846"/>
            <a:ext cx="1715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200" dirty="0"/>
              <a:t>Враца</a:t>
            </a:r>
            <a:endParaRPr lang="en-BG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AAF126-B970-74EE-3A39-C0F36562C8BF}"/>
              </a:ext>
            </a:extLst>
          </p:cNvPr>
          <p:cNvSpPr txBox="1"/>
          <p:nvPr/>
        </p:nvSpPr>
        <p:spPr>
          <a:xfrm>
            <a:off x="2590800" y="5362793"/>
            <a:ext cx="1715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200" dirty="0"/>
              <a:t>Шумен</a:t>
            </a:r>
            <a:endParaRPr lang="en-BG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408FBE-DC08-855F-3439-53538F3CE730}"/>
              </a:ext>
            </a:extLst>
          </p:cNvPr>
          <p:cNvSpPr txBox="1"/>
          <p:nvPr/>
        </p:nvSpPr>
        <p:spPr>
          <a:xfrm>
            <a:off x="2493335" y="2425726"/>
            <a:ext cx="1715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200" dirty="0"/>
              <a:t>Стара Загора</a:t>
            </a:r>
            <a:endParaRPr lang="en-BG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C18055-E11D-7E21-E1F5-F834DD6A0CEB}"/>
              </a:ext>
            </a:extLst>
          </p:cNvPr>
          <p:cNvSpPr txBox="1"/>
          <p:nvPr/>
        </p:nvSpPr>
        <p:spPr>
          <a:xfrm>
            <a:off x="6590087" y="5341417"/>
            <a:ext cx="1715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200" dirty="0"/>
              <a:t>Русе</a:t>
            </a:r>
            <a:endParaRPr lang="en-BG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2D4171-9713-C28B-EC08-EB8BBB817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9138" y="1214143"/>
            <a:ext cx="1725191" cy="109549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DFA0408-CF3E-3AB3-7809-04E8B10BFD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61744" y="1214143"/>
            <a:ext cx="1693510" cy="109549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31E15A08-D845-721A-D1AC-709ACD8664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40828" y="1215547"/>
            <a:ext cx="1648562" cy="1095496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C445BAA0-E424-7AA3-9153-50965A5D8C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62065" y="962584"/>
            <a:ext cx="1229866" cy="178889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6C05553-6444-212A-BE36-87C745901D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00" y="4134523"/>
            <a:ext cx="1401547" cy="112123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963CA95-3930-637E-A8C0-33CBC545AD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91688" y="4141176"/>
            <a:ext cx="1674496" cy="111458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9EDCF6A-D21E-AFB4-1419-1903E73CCE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39080" y="4134523"/>
            <a:ext cx="1671877" cy="111458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5CE9078-00E1-6597-D674-116AAD34875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0456" y="4134523"/>
            <a:ext cx="1733873" cy="112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027112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Предаване</a:t>
            </a:r>
            <a:endParaRPr lang="en-US" dirty="0"/>
          </a:p>
          <a:p>
            <a:pPr lvl="1"/>
            <a:r>
              <a:rPr lang="bg-BG" dirty="0"/>
              <a:t>Решението е файл с име </a:t>
            </a:r>
            <a:r>
              <a:rPr lang="en-US" dirty="0">
                <a:solidFill>
                  <a:srgbClr val="FF0000"/>
                </a:solidFill>
              </a:rPr>
              <a:t>a0</a:t>
            </a:r>
            <a:r>
              <a:rPr lang="bg-BG" dirty="0">
                <a:solidFill>
                  <a:srgbClr val="FF0000"/>
                </a:solidFill>
              </a:rPr>
              <a:t>9</a:t>
            </a:r>
            <a:r>
              <a:rPr lang="en-US" dirty="0">
                <a:solidFill>
                  <a:srgbClr val="FF0000"/>
                </a:solidFill>
              </a:rPr>
              <a:t>-</a:t>
            </a:r>
            <a:r>
              <a:rPr lang="en-US" i="1" dirty="0">
                <a:solidFill>
                  <a:srgbClr val="FF0000"/>
                </a:solidFill>
              </a:rPr>
              <a:t>nnnnn</a:t>
            </a:r>
            <a:r>
              <a:rPr lang="en-US" dirty="0">
                <a:solidFill>
                  <a:srgbClr val="FF0000"/>
                </a:solidFill>
              </a:rPr>
              <a:t>.html</a:t>
            </a:r>
            <a:r>
              <a:rPr lang="en-US" dirty="0"/>
              <a:t>, </a:t>
            </a:r>
            <a:r>
              <a:rPr lang="bg-BG" dirty="0"/>
              <a:t>където </a:t>
            </a:r>
            <a:r>
              <a:rPr lang="en-US" i="1" dirty="0" err="1">
                <a:solidFill>
                  <a:srgbClr val="FF0000"/>
                </a:solidFill>
              </a:rPr>
              <a:t>nnnnn</a:t>
            </a:r>
            <a:r>
              <a:rPr lang="bg-BG" dirty="0"/>
              <a:t> е факултетният номер</a:t>
            </a:r>
          </a:p>
          <a:p>
            <a:pPr lvl="1"/>
            <a:r>
              <a:rPr lang="bg-BG" dirty="0"/>
              <a:t>Предава се през Мудъл</a:t>
            </a:r>
          </a:p>
          <a:p>
            <a:r>
              <a:rPr lang="bg-BG" dirty="0"/>
              <a:t>Срок</a:t>
            </a:r>
            <a:endParaRPr lang="en-US" dirty="0"/>
          </a:p>
          <a:p>
            <a:pPr lvl="1"/>
            <a:r>
              <a:rPr lang="bg-BG" dirty="0"/>
              <a:t>от 00:00 на 12.12.2022</a:t>
            </a:r>
          </a:p>
          <a:p>
            <a:pPr lvl="1"/>
            <a:r>
              <a:rPr lang="bg-BG" dirty="0"/>
              <a:t>до 23:59 на </a:t>
            </a:r>
            <a:r>
              <a:rPr lang="bg-BG" dirty="0">
                <a:solidFill>
                  <a:srgbClr val="FF0000"/>
                </a:solidFill>
              </a:rPr>
              <a:t>18.12.2022</a:t>
            </a:r>
          </a:p>
        </p:txBody>
      </p:sp>
    </p:spTree>
    <p:extLst>
      <p:ext uri="{BB962C8B-B14F-4D97-AF65-F5344CB8AC3E}">
        <p14:creationId xmlns:p14="http://schemas.microsoft.com/office/powerpoint/2010/main" val="3961286018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Край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</Words>
  <Application>Microsoft Macintosh PowerPoint</Application>
  <PresentationFormat>On-screen Show (4:3)</PresentationFormat>
  <Paragraphs>31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Градски маршрути</vt:lpstr>
      <vt:lpstr>Градски маршрути</vt:lpstr>
      <vt:lpstr>PowerPoint Presentation</vt:lpstr>
      <vt:lpstr>PowerPoint Presentation</vt:lpstr>
      <vt:lpstr>Край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2012-07-28T11:33:16Z</dcterms:created>
  <dcterms:modified xsi:type="dcterms:W3CDTF">2022-12-06T11:30:48Z</dcterms:modified>
</cp:coreProperties>
</file>