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2" r:id="rId5"/>
    <p:sldId id="263" r:id="rId6"/>
    <p:sldId id="264" r:id="rId7"/>
    <p:sldId id="265" r:id="rId8"/>
    <p:sldId id="258" r:id="rId9"/>
    <p:sldId id="261" r:id="rId10"/>
    <p:sldId id="259" r:id="rId11"/>
    <p:sldId id="269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CE25-C846-43D9-B0DF-CDFEC9AD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E8801-E17E-41FA-B1B9-114A4672E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F06F-F9A4-43C8-9043-1E66BC9F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EB4C-C74C-4FE9-AF9F-9530CA91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A4BD-062C-4172-8024-B431CC8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186-08A2-4121-B33E-1718BC0B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0812-CC5A-48F7-8C8F-B2ED1922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420C-5A62-44A6-A0C5-BA26694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905-18E6-4B8F-B1A2-A4D3F607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3E50-5A49-4401-83DA-22B498C0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E3212-B05E-4737-8352-D04C0E513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8023-550D-47CA-84F5-8E30077A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3146-A8DA-4534-A450-1390036C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D68B-0FD3-48BC-86ED-480A298D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E93D-E2C5-495F-856B-14109E8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67D-33D3-4C27-B15C-CF1F8B8A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AA14-4670-4FC9-95C4-071CD81C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514E-5FD1-4F6E-9E79-2213DFE3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9DF5-8901-4FFF-8D38-5CE0AD5A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91E7-D3E0-4A9F-9082-C16DB29F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71E1-963F-41F5-AE53-41C538EC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9A6B-71E9-4DDE-B683-EA465D84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05E4-6481-4EBE-8CA1-5593930A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1ED7-2137-4CCD-B663-6DDA9DCD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9719-1325-45BD-AFD9-02D6BF8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5EA0-DFDD-435B-AFDC-91AE4C98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7949-2356-43A2-892A-E84F1A09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503FB-7A8B-4149-A045-7E76CA96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2DDC-EA60-4EB0-8E8A-8F03652D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5C197-2D82-4E27-B61B-9A837C3F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ABBA-0415-4BDF-B832-6848812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6321-4A57-4B86-B10B-1B779C01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9789-7A60-4CF4-B0E9-860C9899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3806-5676-49BF-A371-524030ED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65EB-2B05-479E-9B4E-E6366BD5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66A83-8DAC-4991-BFC2-6EB830496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11B6-667F-4764-B62D-47E2B1F6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34C8A-6263-429A-86AF-AC26E8EA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66712-76B0-4F8A-801A-ABC1E930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D28-24FB-4095-9352-A5282A8E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55A41-7822-4C66-B83C-1FBDF7B2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6362F-0E3E-4204-B416-1B9F6D88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288F-3548-45D1-BF2B-E1B56132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8576E-8D2F-465C-A79C-DE0D698E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3DE38-92C4-43F0-9A77-F644BB7D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56D04-6FE8-4E0D-90F0-D6DB492C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64B7-9E25-402C-BC4C-85C584AF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E41A-6AF4-4D41-B992-53F25200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AC8E-E5C2-494C-8DD1-350484B6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9991-2C85-4F07-A0F2-61ED3630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63515-60FC-4B5B-BC91-46B1CE3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E7-DCD7-448E-BADB-0D7A6A5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787A-E962-49E7-9E58-92D37DF6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8EB9A-8FA2-4583-8E85-17DC78291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EB0E-5BEE-4FFF-B8E2-B3ACF301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6264-CF31-463E-9A14-D7304047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771B-C1D3-4A83-B1DE-4610C4C9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4BB6-44E7-4BA4-A5C2-F74CD98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543C-8AAA-44D1-8CBA-DF0A74EE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79F4-0FD9-4E14-970C-0A7EE3D4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6F60-A455-4FFA-A1F1-5025726F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D763-5BA2-49F3-9466-82EFCB25D95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301F-CCBB-43B8-A132-321F381A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BAF3-02C0-4316-89D8-DF206454C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D925-B002-4961-8A9F-ECB305D3C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76B9-16FE-412F-87F4-4ABCCFDF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29" y="2766218"/>
            <a:ext cx="11270942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Welcome to </a:t>
            </a:r>
            <a:r>
              <a:rPr lang="en-US" u="sng" dirty="0">
                <a:latin typeface="Consolas" panose="020B0609020204030204" pitchFamily="49" charset="0"/>
              </a:rPr>
              <a:t>Software Engineering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8D41-3DC5-42B4-9021-82E1BA008DCF}"/>
              </a:ext>
            </a:extLst>
          </p:cNvPr>
          <p:cNvSpPr txBox="1"/>
          <p:nvPr/>
        </p:nvSpPr>
        <p:spPr>
          <a:xfrm rot="311720">
            <a:off x="10340381" y="3830170"/>
            <a:ext cx="521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EF60D-4158-4B0B-8400-DCBAA76F39FE}"/>
              </a:ext>
            </a:extLst>
          </p:cNvPr>
          <p:cNvSpPr txBox="1"/>
          <p:nvPr/>
        </p:nvSpPr>
        <p:spPr>
          <a:xfrm rot="16200000">
            <a:off x="10784224" y="3785908"/>
            <a:ext cx="72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AD7A4-D9B6-4954-9948-0DC8B8054B54}"/>
              </a:ext>
            </a:extLst>
          </p:cNvPr>
          <p:cNvSpPr txBox="1"/>
          <p:nvPr/>
        </p:nvSpPr>
        <p:spPr>
          <a:xfrm rot="541005">
            <a:off x="9748580" y="3864452"/>
            <a:ext cx="771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💻</a:t>
            </a:r>
          </a:p>
        </p:txBody>
      </p:sp>
    </p:spTree>
    <p:extLst>
      <p:ext uri="{BB962C8B-B14F-4D97-AF65-F5344CB8AC3E}">
        <p14:creationId xmlns:p14="http://schemas.microsoft.com/office/powerpoint/2010/main" val="54292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30A099-E4B5-4143-B68E-757917B3B0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057BE-B17E-42E7-98A9-8A3EC8042F20}"/>
              </a:ext>
            </a:extLst>
          </p:cNvPr>
          <p:cNvGrpSpPr/>
          <p:nvPr/>
        </p:nvGrpSpPr>
        <p:grpSpPr>
          <a:xfrm>
            <a:off x="2507283" y="695600"/>
            <a:ext cx="2934729" cy="730889"/>
            <a:chOff x="354082" y="180274"/>
            <a:chExt cx="4919679" cy="11512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8B151-9D12-49A8-9B30-D42EEAA4A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82" y="193460"/>
              <a:ext cx="1112616" cy="11049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8E9B14-9714-4571-8BFB-F758C49D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698" y="185312"/>
              <a:ext cx="1121366" cy="11049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DACEC0-9650-4B73-BFFC-CE3EBA62A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01"/>
            <a:stretch/>
          </p:blipFill>
          <p:spPr>
            <a:xfrm>
              <a:off x="2753044" y="213359"/>
              <a:ext cx="1122704" cy="10850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76D83F-A06B-4909-B2AE-C7C0963FD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4" t="10989" b="5334"/>
            <a:stretch/>
          </p:blipFill>
          <p:spPr>
            <a:xfrm>
              <a:off x="4040728" y="180274"/>
              <a:ext cx="1233033" cy="115126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D6D957-3093-4A55-AECF-345281FEAEC8}"/>
              </a:ext>
            </a:extLst>
          </p:cNvPr>
          <p:cNvGrpSpPr/>
          <p:nvPr/>
        </p:nvGrpSpPr>
        <p:grpSpPr>
          <a:xfrm>
            <a:off x="8726750" y="4616388"/>
            <a:ext cx="2586115" cy="716809"/>
            <a:chOff x="6893634" y="5543642"/>
            <a:chExt cx="4404793" cy="12421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E19E5D-389C-4DAF-A9AB-DEB34A509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3634" y="5543642"/>
              <a:ext cx="1386960" cy="12421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5A754D-478D-4A0B-943E-3F9AD6534963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26550"/>
            <a:stretch/>
          </p:blipFill>
          <p:spPr>
            <a:xfrm>
              <a:off x="8356391" y="5543642"/>
              <a:ext cx="1077572" cy="1100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013F61C-5FF3-412B-B221-AF745159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7283" y="5543642"/>
              <a:ext cx="1077572" cy="11009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046F63-4F12-47A8-9546-A6216368D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376" t="1951"/>
            <a:stretch/>
          </p:blipFill>
          <p:spPr>
            <a:xfrm>
              <a:off x="10470925" y="5619841"/>
              <a:ext cx="827502" cy="94859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890E5C-FBEE-41BB-A3FD-E4FFBFA720A2}"/>
              </a:ext>
            </a:extLst>
          </p:cNvPr>
          <p:cNvSpPr txBox="1"/>
          <p:nvPr/>
        </p:nvSpPr>
        <p:spPr>
          <a:xfrm>
            <a:off x="3322029" y="1783534"/>
            <a:ext cx="61238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See You Guys tomorrow~~</a:t>
            </a: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FFFF00"/>
                </a:solidFill>
                <a:latin typeface="Consolas" panose="020B0609020204030204" pitchFamily="49" charset="0"/>
              </a:rPr>
              <a:t>This is a kind reminder that participation takes up all your grade </a:t>
            </a:r>
            <a:r>
              <a:rPr lang="en-US" u="sng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XDD</a:t>
            </a:r>
            <a:endParaRPr lang="en-US" u="sng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2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30A099-E4B5-4143-B68E-757917B3B0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3057BE-B17E-42E7-98A9-8A3EC8042F20}"/>
              </a:ext>
            </a:extLst>
          </p:cNvPr>
          <p:cNvGrpSpPr/>
          <p:nvPr/>
        </p:nvGrpSpPr>
        <p:grpSpPr>
          <a:xfrm>
            <a:off x="2507283" y="695600"/>
            <a:ext cx="2934729" cy="730889"/>
            <a:chOff x="354082" y="180274"/>
            <a:chExt cx="4919679" cy="11512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8B151-9D12-49A8-9B30-D42EEAA4A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82" y="193460"/>
              <a:ext cx="1112616" cy="11049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8E9B14-9714-4571-8BFB-F758C49D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698" y="185312"/>
              <a:ext cx="1121366" cy="11049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DACEC0-9650-4B73-BFFC-CE3EBA62A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01"/>
            <a:stretch/>
          </p:blipFill>
          <p:spPr>
            <a:xfrm>
              <a:off x="2753044" y="213359"/>
              <a:ext cx="1122704" cy="10850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76D83F-A06B-4909-B2AE-C7C0963FD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4" t="10989" b="5334"/>
            <a:stretch/>
          </p:blipFill>
          <p:spPr>
            <a:xfrm>
              <a:off x="4040728" y="180274"/>
              <a:ext cx="1233033" cy="115126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D6D957-3093-4A55-AECF-345281FEAEC8}"/>
              </a:ext>
            </a:extLst>
          </p:cNvPr>
          <p:cNvGrpSpPr/>
          <p:nvPr/>
        </p:nvGrpSpPr>
        <p:grpSpPr>
          <a:xfrm>
            <a:off x="8726750" y="4616388"/>
            <a:ext cx="2586115" cy="716809"/>
            <a:chOff x="6893634" y="5543642"/>
            <a:chExt cx="4404793" cy="12421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E19E5D-389C-4DAF-A9AB-DEB34A509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3634" y="5543642"/>
              <a:ext cx="1386960" cy="12421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5A754D-478D-4A0B-943E-3F9AD6534963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26550"/>
            <a:stretch/>
          </p:blipFill>
          <p:spPr>
            <a:xfrm>
              <a:off x="8356391" y="5543642"/>
              <a:ext cx="1077572" cy="1100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013F61C-5FF3-412B-B221-AF745159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7283" y="5543642"/>
              <a:ext cx="1077572" cy="11009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046F63-4F12-47A8-9546-A6216368D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376" t="1951"/>
            <a:stretch/>
          </p:blipFill>
          <p:spPr>
            <a:xfrm>
              <a:off x="10470925" y="5619841"/>
              <a:ext cx="827502" cy="94859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890E5C-FBEE-41BB-A3FD-E4FFBFA720A2}"/>
              </a:ext>
            </a:extLst>
          </p:cNvPr>
          <p:cNvSpPr txBox="1"/>
          <p:nvPr/>
        </p:nvSpPr>
        <p:spPr>
          <a:xfrm>
            <a:off x="4449494" y="2122089"/>
            <a:ext cx="4277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Nijisanji</a:t>
            </a:r>
            <a:endParaRPr lang="en-US" sz="4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Application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060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908F1A-F1A8-4FB7-8DB8-C38F01412862}"/>
              </a:ext>
            </a:extLst>
          </p:cNvPr>
          <p:cNvSpPr/>
          <p:nvPr/>
        </p:nvSpPr>
        <p:spPr>
          <a:xfrm>
            <a:off x="-136967" y="-306203"/>
            <a:ext cx="12465934" cy="7176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E2673-64C3-483E-9620-35A56433BF42}"/>
              </a:ext>
            </a:extLst>
          </p:cNvPr>
          <p:cNvSpPr/>
          <p:nvPr/>
        </p:nvSpPr>
        <p:spPr>
          <a:xfrm>
            <a:off x="375821" y="-152400"/>
            <a:ext cx="11440358" cy="6544322"/>
          </a:xfrm>
          <a:prstGeom prst="roundRect">
            <a:avLst>
              <a:gd name="adj" fmla="val 3023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D5F236-7797-4475-BCBC-CF855F55DB20}"/>
              </a:ext>
            </a:extLst>
          </p:cNvPr>
          <p:cNvGrpSpPr/>
          <p:nvPr/>
        </p:nvGrpSpPr>
        <p:grpSpPr>
          <a:xfrm>
            <a:off x="554663" y="20650"/>
            <a:ext cx="995778" cy="274320"/>
            <a:chOff x="822960" y="752170"/>
            <a:chExt cx="995778" cy="2743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E81C03-43E6-4380-A49C-701D375F9212}"/>
                </a:ext>
              </a:extLst>
            </p:cNvPr>
            <p:cNvSpPr/>
            <p:nvPr/>
          </p:nvSpPr>
          <p:spPr>
            <a:xfrm>
              <a:off x="822960" y="752170"/>
              <a:ext cx="274320" cy="274320"/>
            </a:xfrm>
            <a:prstGeom prst="ellipse">
              <a:avLst/>
            </a:prstGeom>
            <a:solidFill>
              <a:srgbClr val="FF5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36DB54-1ED3-4F04-9B56-0FCE2D58B565}"/>
                </a:ext>
              </a:extLst>
            </p:cNvPr>
            <p:cNvSpPr/>
            <p:nvPr/>
          </p:nvSpPr>
          <p:spPr>
            <a:xfrm>
              <a:off x="1183689" y="752170"/>
              <a:ext cx="274320" cy="2743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987DCF-02C3-46E7-A6F9-783FAFC56809}"/>
                </a:ext>
              </a:extLst>
            </p:cNvPr>
            <p:cNvSpPr/>
            <p:nvPr/>
          </p:nvSpPr>
          <p:spPr>
            <a:xfrm>
              <a:off x="1544418" y="752170"/>
              <a:ext cx="274320" cy="27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965963-D4C9-4505-9D52-670BF4DEA3A2}"/>
              </a:ext>
            </a:extLst>
          </p:cNvPr>
          <p:cNvSpPr txBox="1"/>
          <p:nvPr/>
        </p:nvSpPr>
        <p:spPr>
          <a:xfrm>
            <a:off x="4201912" y="10490"/>
            <a:ext cx="678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Software Engineering 101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6410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CE00C4-1AE9-4CD4-9A01-615191EE1812}"/>
              </a:ext>
            </a:extLst>
          </p:cNvPr>
          <p:cNvSpPr/>
          <p:nvPr/>
        </p:nvSpPr>
        <p:spPr>
          <a:xfrm>
            <a:off x="375821" y="-152400"/>
            <a:ext cx="11440358" cy="6544322"/>
          </a:xfrm>
          <a:prstGeom prst="roundRect">
            <a:avLst>
              <a:gd name="adj" fmla="val 3023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2EC44-90A8-4711-955C-0AAF673DB8C3}"/>
              </a:ext>
            </a:extLst>
          </p:cNvPr>
          <p:cNvSpPr/>
          <p:nvPr/>
        </p:nvSpPr>
        <p:spPr>
          <a:xfrm>
            <a:off x="680720" y="550581"/>
            <a:ext cx="2866525" cy="5606378"/>
          </a:xfrm>
          <a:prstGeom prst="roundRect">
            <a:avLst>
              <a:gd name="adj" fmla="val 6653"/>
            </a:avLst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02B8C-0850-49B3-B284-51517B5CEE2B}"/>
              </a:ext>
            </a:extLst>
          </p:cNvPr>
          <p:cNvGrpSpPr/>
          <p:nvPr/>
        </p:nvGrpSpPr>
        <p:grpSpPr>
          <a:xfrm>
            <a:off x="5648008" y="1439021"/>
            <a:ext cx="1591993" cy="394169"/>
            <a:chOff x="354082" y="180274"/>
            <a:chExt cx="4919679" cy="11512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4FF3E0-C60A-45A8-A69F-EB14CE0A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82" y="193460"/>
              <a:ext cx="1112616" cy="11049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F59DBB-0138-42F5-93FC-107362421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698" y="185312"/>
              <a:ext cx="1121366" cy="11049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DBED96-250C-459D-A3D6-3B514B38F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01"/>
            <a:stretch/>
          </p:blipFill>
          <p:spPr>
            <a:xfrm>
              <a:off x="2753044" y="213359"/>
              <a:ext cx="1122704" cy="10850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7D9C0D-6F28-4B90-A72A-51A0BA883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4" t="10989" b="5334"/>
            <a:stretch/>
          </p:blipFill>
          <p:spPr>
            <a:xfrm>
              <a:off x="4040728" y="180274"/>
              <a:ext cx="1233033" cy="115126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10CA64-CBDE-459A-A669-5097915FCDC5}"/>
              </a:ext>
            </a:extLst>
          </p:cNvPr>
          <p:cNvGrpSpPr/>
          <p:nvPr/>
        </p:nvGrpSpPr>
        <p:grpSpPr>
          <a:xfrm>
            <a:off x="5122358" y="3625723"/>
            <a:ext cx="1665251" cy="466557"/>
            <a:chOff x="6893634" y="5543642"/>
            <a:chExt cx="4404793" cy="12421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19D11B-8DE7-41B4-B1D5-D314EACED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3634" y="5543642"/>
              <a:ext cx="1386960" cy="124216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7A7C89-A059-4C46-8DF2-4529A2DEA27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26550"/>
            <a:stretch/>
          </p:blipFill>
          <p:spPr>
            <a:xfrm>
              <a:off x="8356391" y="5543642"/>
              <a:ext cx="1077572" cy="1100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FDF376-0F4B-4230-8A2A-1327E3864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7283" y="5543642"/>
              <a:ext cx="1077572" cy="11009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9BB8E-A359-4514-9D96-E3E5E9CDA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376" t="1951"/>
            <a:stretch/>
          </p:blipFill>
          <p:spPr>
            <a:xfrm>
              <a:off x="10470925" y="5619841"/>
              <a:ext cx="827502" cy="94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647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08E6D3-5994-4A4E-924B-4C1FB7919835}"/>
              </a:ext>
            </a:extLst>
          </p:cNvPr>
          <p:cNvSpPr/>
          <p:nvPr/>
        </p:nvSpPr>
        <p:spPr>
          <a:xfrm>
            <a:off x="-352148" y="-205666"/>
            <a:ext cx="11440358" cy="6544322"/>
          </a:xfrm>
          <a:prstGeom prst="roundRect">
            <a:avLst>
              <a:gd name="adj" fmla="val 3023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876469-B6C5-48EE-8443-CD7F27898B76}"/>
              </a:ext>
            </a:extLst>
          </p:cNvPr>
          <p:cNvSpPr/>
          <p:nvPr/>
        </p:nvSpPr>
        <p:spPr>
          <a:xfrm>
            <a:off x="402381" y="230984"/>
            <a:ext cx="7882656" cy="5606379"/>
          </a:xfrm>
          <a:prstGeom prst="roundRect">
            <a:avLst>
              <a:gd name="adj" fmla="val 4293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4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150BF-B184-43E7-93C9-A5011DBCBC7F}"/>
              </a:ext>
            </a:extLst>
          </p:cNvPr>
          <p:cNvSpPr txBox="1"/>
          <p:nvPr/>
        </p:nvSpPr>
        <p:spPr>
          <a:xfrm>
            <a:off x="506027" y="541538"/>
            <a:ext cx="1111484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📚 </a:t>
            </a:r>
            <a:r>
              <a:rPr lang="en-US" sz="3200" b="1" dirty="0">
                <a:latin typeface="Consolas" panose="020B0609020204030204" pitchFamily="49" charset="0"/>
              </a:rPr>
              <a:t>Course Name: </a:t>
            </a:r>
            <a:r>
              <a:rPr lang="en-US" sz="3200" b="1" i="1" dirty="0">
                <a:latin typeface="Consolas" panose="020B0609020204030204" pitchFamily="49" charset="0"/>
              </a:rPr>
              <a:t>Software Engineering 101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>
                <a:latin typeface="Consolas" panose="020B0609020204030204" pitchFamily="49" charset="0"/>
              </a:rPr>
              <a:t>🖥️ Lecturer: </a:t>
            </a:r>
            <a:r>
              <a:rPr lang="en-US" sz="3200" b="1" i="1" dirty="0">
                <a:latin typeface="Consolas" panose="020B0609020204030204" pitchFamily="49" charset="0"/>
              </a:rPr>
              <a:t>Ace Larson  </a:t>
            </a:r>
            <a:r>
              <a:rPr lang="en-US" i="1" dirty="0">
                <a:latin typeface="Consolas" panose="020B0609020204030204" pitchFamily="49" charset="0"/>
              </a:rPr>
              <a:t>(Please just call me Ace)</a:t>
            </a:r>
          </a:p>
          <a:p>
            <a:pPr lvl="5"/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strike="sngStrike" dirty="0">
                <a:latin typeface="Consolas" panose="020B0609020204030204" pitchFamily="49" charset="0"/>
              </a:rPr>
              <a:t>Dr. Larson, Dr. Ace, Ace Sensei, Larson Sensei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latin typeface="Consolas" panose="020B0609020204030204" pitchFamily="49" charset="0"/>
              </a:rPr>
              <a:t>📝 Syllabus: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b="1" i="1" dirty="0">
              <a:latin typeface="Consolas" panose="020B0609020204030204" pitchFamily="49" charset="0"/>
            </a:endParaRPr>
          </a:p>
          <a:p>
            <a:pPr lvl="1"/>
            <a:r>
              <a:rPr lang="en-US" sz="3200" b="1" i="1" dirty="0">
                <a:latin typeface="Consolas" panose="020B0609020204030204" pitchFamily="49" charset="0"/>
              </a:rPr>
              <a:t>	Participation</a:t>
            </a:r>
            <a:r>
              <a:rPr lang="en-US" sz="3200" b="1" dirty="0">
                <a:latin typeface="Consolas" panose="020B0609020204030204" pitchFamily="49" charset="0"/>
              </a:rPr>
              <a:t> --- 100%</a:t>
            </a:r>
          </a:p>
          <a:p>
            <a:pPr lvl="2"/>
            <a:endParaRPr lang="en-US" sz="2400" dirty="0"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Lecture: Learn from practicing (</a:t>
            </a:r>
            <a:r>
              <a:rPr lang="en-US" sz="1600" dirty="0">
                <a:latin typeface="Consolas" panose="020B0609020204030204" pitchFamily="49" charset="0"/>
              </a:rPr>
              <a:t>aka gaming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Assignment: Email Ace if you want 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Textbook: None. 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(Google &amp; </a:t>
            </a:r>
            <a:r>
              <a:rPr lang="en-US" dirty="0" err="1">
                <a:latin typeface="Consolas" panose="020B0609020204030204" pitchFamily="49" charset="0"/>
              </a:rPr>
              <a:t>StackOverflow</a:t>
            </a:r>
            <a:r>
              <a:rPr lang="en-US" dirty="0">
                <a:latin typeface="Consolas" panose="020B0609020204030204" pitchFamily="49" charset="0"/>
              </a:rPr>
              <a:t> is your best friend)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B4623-BC3D-4E2C-BAE3-89C2ED51EF08}"/>
              </a:ext>
            </a:extLst>
          </p:cNvPr>
          <p:cNvSpPr txBox="1"/>
          <p:nvPr/>
        </p:nvSpPr>
        <p:spPr>
          <a:xfrm>
            <a:off x="150919" y="371097"/>
            <a:ext cx="292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ℹ️</a:t>
            </a:r>
            <a:r>
              <a:rPr lang="en-US" sz="900" u="sng" dirty="0">
                <a:latin typeface="Consolas" panose="020B0609020204030204" pitchFamily="49" charset="0"/>
              </a:rPr>
              <a:t> </a:t>
            </a:r>
            <a:r>
              <a:rPr lang="en-US" sz="2400" u="sng" dirty="0">
                <a:latin typeface="Consolas" panose="020B0609020204030204" pitchFamily="49" charset="0"/>
              </a:rPr>
              <a:t>Useful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72D5-843B-4167-9441-C93EB6B7E0AA}"/>
              </a:ext>
            </a:extLst>
          </p:cNvPr>
          <p:cNvSpPr txBox="1"/>
          <p:nvPr/>
        </p:nvSpPr>
        <p:spPr>
          <a:xfrm>
            <a:off x="4527610" y="369332"/>
            <a:ext cx="494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📐Useful Math &amp; </a:t>
            </a:r>
            <a:r>
              <a:rPr lang="en-US" sz="2400" u="sng" dirty="0">
                <a:solidFill>
                  <a:srgbClr val="0070C0"/>
                </a:solidFill>
                <a:latin typeface="Consolas" panose="020B0609020204030204" pitchFamily="49" charset="0"/>
              </a:rPr>
              <a:t>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B3721-DD26-476A-8768-A732255287CB}"/>
              </a:ext>
            </a:extLst>
          </p:cNvPr>
          <p:cNvSpPr txBox="1"/>
          <p:nvPr/>
        </p:nvSpPr>
        <p:spPr>
          <a:xfrm>
            <a:off x="150919" y="972040"/>
            <a:ext cx="4039341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int main()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“C++ Hello World!";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4844-909D-438A-BEC4-A47300A81524}"/>
              </a:ext>
            </a:extLst>
          </p:cNvPr>
          <p:cNvSpPr txBox="1"/>
          <p:nvPr/>
        </p:nvSpPr>
        <p:spPr>
          <a:xfrm>
            <a:off x="150919" y="2745449"/>
            <a:ext cx="403934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400" dirty="0"/>
              <a:t>print(“Python Hello World")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6B65A-D002-4355-9892-3A8039B034C6}"/>
              </a:ext>
            </a:extLst>
          </p:cNvPr>
          <p:cNvSpPr txBox="1"/>
          <p:nvPr/>
        </p:nvSpPr>
        <p:spPr>
          <a:xfrm>
            <a:off x="150919" y="3226197"/>
            <a:ext cx="4039341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endParaRPr lang="en-US" sz="1400" dirty="0"/>
          </a:p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(“Java Hello,</a:t>
            </a:r>
          </a:p>
          <a:p>
            <a:r>
              <a:rPr lang="en-US" sz="1400" dirty="0"/>
              <a:t>                        World!"); 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428E2-A002-4515-B29D-D0E794180FCF}"/>
              </a:ext>
            </a:extLst>
          </p:cNvPr>
          <p:cNvSpPr txBox="1"/>
          <p:nvPr/>
        </p:nvSpPr>
        <p:spPr>
          <a:xfrm>
            <a:off x="1987274" y="4999606"/>
            <a:ext cx="821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🔗 This is your new Bible (You’re Welcome) 🔗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https://stackoverflow.com/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C36DC-2EF8-4B71-A853-759FFA9AC087}"/>
              </a:ext>
            </a:extLst>
          </p:cNvPr>
          <p:cNvSpPr txBox="1"/>
          <p:nvPr/>
        </p:nvSpPr>
        <p:spPr>
          <a:xfrm>
            <a:off x="4527610" y="1047565"/>
            <a:ext cx="3888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Basic Algebra &amp;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Multivariable Calc.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Linear Alg.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Matrix Derivatives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Differential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All the other Math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:))))))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78FEC-C13E-4125-9E05-758591E157F0}"/>
              </a:ext>
            </a:extLst>
          </p:cNvPr>
          <p:cNvSpPr txBox="1"/>
          <p:nvPr/>
        </p:nvSpPr>
        <p:spPr>
          <a:xfrm>
            <a:off x="8303579" y="1047565"/>
            <a:ext cx="3888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Artificial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2B09BFC-35CA-4205-B472-7227F019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2" y="2974862"/>
            <a:ext cx="2520979" cy="1573553"/>
          </a:xfrm>
          <a:prstGeom prst="rect">
            <a:avLst/>
          </a:prstGeom>
        </p:spPr>
      </p:pic>
      <p:pic>
        <p:nvPicPr>
          <p:cNvPr id="1028" name="Picture 4" descr="Machine Learning and Finance Professional Certificate | edX">
            <a:extLst>
              <a:ext uri="{FF2B5EF4-FFF2-40B4-BE49-F238E27FC236}">
                <a16:creationId xmlns:a16="http://schemas.microsoft.com/office/drawing/2014/main" id="{761BF7B9-7E53-44D6-9BE5-788B6320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11" y="2974862"/>
            <a:ext cx="2693357" cy="15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AEBDFCEE-4D7B-411D-B9B3-CA09AE28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26" y="983274"/>
            <a:ext cx="8429947" cy="48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5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gorithms :: Single Value Decomposition">
            <a:extLst>
              <a:ext uri="{FF2B5EF4-FFF2-40B4-BE49-F238E27FC236}">
                <a16:creationId xmlns:a16="http://schemas.microsoft.com/office/drawing/2014/main" id="{1DB72122-E320-4E2E-827B-BBFCB7BF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1" y="2453035"/>
            <a:ext cx="10753817" cy="19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inforcement learning - Why the Monte Carlo Control algorithm is written  this way? - Cross Validated">
            <a:extLst>
              <a:ext uri="{FF2B5EF4-FFF2-40B4-BE49-F238E27FC236}">
                <a16:creationId xmlns:a16="http://schemas.microsoft.com/office/drawing/2014/main" id="{5E2B03B6-5CC9-4E79-A914-B626BF93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39" y="840419"/>
            <a:ext cx="10354322" cy="51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8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DF] Derivation of Backpropagation in Convolutional Neural Network ( CNN )  | Semantic Scholar">
            <a:extLst>
              <a:ext uri="{FF2B5EF4-FFF2-40B4-BE49-F238E27FC236}">
                <a16:creationId xmlns:a16="http://schemas.microsoft.com/office/drawing/2014/main" id="{FC8BD7F0-EE55-4861-95EC-DCA06169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1706420"/>
            <a:ext cx="9652986" cy="34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7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14E-2079-4176-9F88-9CE042C6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onsolas" panose="020B0609020204030204" pitchFamily="49" charset="0"/>
              </a:rPr>
              <a:t>Practice Makes Perfect</a:t>
            </a:r>
            <a:br>
              <a:rPr lang="en-US" strike="sngStrike" dirty="0">
                <a:latin typeface="Consolas" panose="020B0609020204030204" pitchFamily="49" charset="0"/>
              </a:rPr>
            </a:br>
            <a:br>
              <a:rPr lang="en-US" strike="sngStrike" dirty="0">
                <a:latin typeface="Consolas" panose="020B0609020204030204" pitchFamily="49" charset="0"/>
              </a:rPr>
            </a:br>
            <a:r>
              <a:rPr lang="en-US" sz="1800" strike="sngStrike" dirty="0">
                <a:latin typeface="Consolas" panose="020B0609020204030204" pitchFamily="49" charset="0"/>
              </a:rPr>
              <a:t>Please hack legally</a:t>
            </a:r>
            <a:br>
              <a:rPr lang="en-US" sz="1800" strike="sngStrike" dirty="0">
                <a:latin typeface="Consolas" panose="020B0609020204030204" pitchFamily="49" charset="0"/>
              </a:rPr>
            </a:br>
            <a:br>
              <a:rPr lang="en-US" strike="sngStrike" dirty="0">
                <a:latin typeface="Consolas" panose="020B0609020204030204" pitchFamily="49" charset="0"/>
              </a:rPr>
            </a:br>
            <a:r>
              <a:rPr lang="en-US" sz="2800" strike="sngStrike" dirty="0">
                <a:latin typeface="Consolas" panose="020B0609020204030204" pitchFamily="49" charset="0"/>
              </a:rPr>
              <a:t>No more lectures</a:t>
            </a:r>
            <a:endParaRPr 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F725-EA1E-457E-9623-B3B2F99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30FF-5ED1-4974-8654-D5D76654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229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Welcome to Software Engineering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Makes Perfect  Please hack legally  No more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 Yu</dc:creator>
  <cp:lastModifiedBy>Rosen Yu</cp:lastModifiedBy>
  <cp:revision>9</cp:revision>
  <dcterms:created xsi:type="dcterms:W3CDTF">2022-03-23T16:08:33Z</dcterms:created>
  <dcterms:modified xsi:type="dcterms:W3CDTF">2022-04-01T13:50:03Z</dcterms:modified>
</cp:coreProperties>
</file>