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2" r:id="rId10"/>
    <p:sldId id="265" r:id="rId11"/>
    <p:sldId id="270" r:id="rId12"/>
    <p:sldId id="271" r:id="rId13"/>
    <p:sldId id="266" r:id="rId14"/>
    <p:sldId id="267" r:id="rId15"/>
    <p:sldId id="275" r:id="rId16"/>
    <p:sldId id="272" r:id="rId17"/>
    <p:sldId id="273" r:id="rId18"/>
    <p:sldId id="274" r:id="rId19"/>
    <p:sldId id="264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ACF73-22F7-1C2D-F126-748AD37DAD07}" v="416" dt="2025-04-16T01:53:36.72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6B9BA-F64C-4075-BB50-46D0E0B324D6}" type="doc">
      <dgm:prSet loTypeId="urn:microsoft.com/office/officeart/2016/7/layout/ChevronBlockProcess" loCatId="process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4718F6-B215-415C-AF8B-E2E0FD036CB8}">
      <dgm:prSet/>
      <dgm:spPr/>
      <dgm:t>
        <a:bodyPr/>
        <a:lstStyle/>
        <a:p>
          <a:r>
            <a:rPr lang="en-US"/>
            <a:t>Stage 1</a:t>
          </a:r>
        </a:p>
      </dgm:t>
    </dgm:pt>
    <dgm:pt modelId="{E4B12A3F-D175-42E3-AF76-77A3374122BE}" type="parTrans" cxnId="{2BB2928A-49D8-420E-AF19-6F382254325C}">
      <dgm:prSet/>
      <dgm:spPr/>
      <dgm:t>
        <a:bodyPr/>
        <a:lstStyle/>
        <a:p>
          <a:endParaRPr lang="en-US"/>
        </a:p>
      </dgm:t>
    </dgm:pt>
    <dgm:pt modelId="{CB0B4C61-1735-43F6-B6D1-AE4B6E54374F}" type="sibTrans" cxnId="{2BB2928A-49D8-420E-AF19-6F382254325C}">
      <dgm:prSet/>
      <dgm:spPr/>
      <dgm:t>
        <a:bodyPr/>
        <a:lstStyle/>
        <a:p>
          <a:endParaRPr lang="en-US"/>
        </a:p>
      </dgm:t>
    </dgm:pt>
    <dgm:pt modelId="{E35ADCD3-DA0F-4210-8877-208BFF44C901}">
      <dgm:prSet/>
      <dgm:spPr/>
      <dgm:t>
        <a:bodyPr/>
        <a:lstStyle/>
        <a:p>
          <a:r>
            <a:rPr lang="en-US"/>
            <a:t>Scrape PR Newswire (last 7-14 days)</a:t>
          </a:r>
        </a:p>
      </dgm:t>
    </dgm:pt>
    <dgm:pt modelId="{70354ABC-65AC-4545-A2F2-4E2196019C69}" type="parTrans" cxnId="{1A51B95D-9E58-427B-A47F-EE616DF6450C}">
      <dgm:prSet/>
      <dgm:spPr/>
      <dgm:t>
        <a:bodyPr/>
        <a:lstStyle/>
        <a:p>
          <a:endParaRPr lang="en-US"/>
        </a:p>
      </dgm:t>
    </dgm:pt>
    <dgm:pt modelId="{87D8DEBE-C4AE-4CDB-BDEE-364D44F81598}" type="sibTrans" cxnId="{1A51B95D-9E58-427B-A47F-EE616DF6450C}">
      <dgm:prSet/>
      <dgm:spPr/>
      <dgm:t>
        <a:bodyPr/>
        <a:lstStyle/>
        <a:p>
          <a:endParaRPr lang="en-US"/>
        </a:p>
      </dgm:t>
    </dgm:pt>
    <dgm:pt modelId="{9148F6C9-95B7-4B5F-AD9A-CE4093211242}">
      <dgm:prSet/>
      <dgm:spPr/>
      <dgm:t>
        <a:bodyPr/>
        <a:lstStyle/>
        <a:p>
          <a:r>
            <a:rPr lang="en-US"/>
            <a:t>Stage 2</a:t>
          </a:r>
        </a:p>
      </dgm:t>
    </dgm:pt>
    <dgm:pt modelId="{AE3D709B-9452-4367-ABE0-B177F90A4ECC}" type="parTrans" cxnId="{DCF558B4-EC26-49EB-9813-BD3D61D7B8EC}">
      <dgm:prSet/>
      <dgm:spPr/>
      <dgm:t>
        <a:bodyPr/>
        <a:lstStyle/>
        <a:p>
          <a:endParaRPr lang="en-US"/>
        </a:p>
      </dgm:t>
    </dgm:pt>
    <dgm:pt modelId="{6D924D87-582E-43CB-9989-5BE405911E39}" type="sibTrans" cxnId="{DCF558B4-EC26-49EB-9813-BD3D61D7B8EC}">
      <dgm:prSet/>
      <dgm:spPr/>
      <dgm:t>
        <a:bodyPr/>
        <a:lstStyle/>
        <a:p>
          <a:endParaRPr lang="en-US"/>
        </a:p>
      </dgm:t>
    </dgm:pt>
    <dgm:pt modelId="{E9233E99-7AAA-4AA4-9492-2D94D5704122}">
      <dgm:prSet/>
      <dgm:spPr/>
      <dgm:t>
        <a:bodyPr/>
        <a:lstStyle/>
        <a:p>
          <a:r>
            <a:rPr lang="en-US"/>
            <a:t>Extract stock symbols from articles</a:t>
          </a:r>
        </a:p>
      </dgm:t>
    </dgm:pt>
    <dgm:pt modelId="{F41F8205-5935-43DD-95EE-39F7CE70655E}" type="parTrans" cxnId="{857C9E90-736C-4844-A3AC-EEDA58B00C79}">
      <dgm:prSet/>
      <dgm:spPr/>
      <dgm:t>
        <a:bodyPr/>
        <a:lstStyle/>
        <a:p>
          <a:endParaRPr lang="en-US"/>
        </a:p>
      </dgm:t>
    </dgm:pt>
    <dgm:pt modelId="{D87B8AB6-4B2B-495B-B8C7-F1B1B9AA9C6B}" type="sibTrans" cxnId="{857C9E90-736C-4844-A3AC-EEDA58B00C79}">
      <dgm:prSet/>
      <dgm:spPr/>
      <dgm:t>
        <a:bodyPr/>
        <a:lstStyle/>
        <a:p>
          <a:endParaRPr lang="en-US"/>
        </a:p>
      </dgm:t>
    </dgm:pt>
    <dgm:pt modelId="{5BE92E9E-3748-4BD8-AC9D-8D8A48F1E6B6}">
      <dgm:prSet/>
      <dgm:spPr/>
      <dgm:t>
        <a:bodyPr/>
        <a:lstStyle/>
        <a:p>
          <a:r>
            <a:rPr lang="en-US"/>
            <a:t>Stage 3</a:t>
          </a:r>
        </a:p>
      </dgm:t>
    </dgm:pt>
    <dgm:pt modelId="{40FEAE9A-5727-4B79-AA33-C381F16D3CD7}" type="parTrans" cxnId="{04316085-23F4-4DE2-96B4-7F26B7D3664A}">
      <dgm:prSet/>
      <dgm:spPr/>
      <dgm:t>
        <a:bodyPr/>
        <a:lstStyle/>
        <a:p>
          <a:endParaRPr lang="en-US"/>
        </a:p>
      </dgm:t>
    </dgm:pt>
    <dgm:pt modelId="{AB86C6B5-D9FB-46CD-AD47-E379B7515B88}" type="sibTrans" cxnId="{04316085-23F4-4DE2-96B4-7F26B7D3664A}">
      <dgm:prSet/>
      <dgm:spPr/>
      <dgm:t>
        <a:bodyPr/>
        <a:lstStyle/>
        <a:p>
          <a:endParaRPr lang="en-US"/>
        </a:p>
      </dgm:t>
    </dgm:pt>
    <dgm:pt modelId="{D224177C-8E27-43DE-99AE-C60F2B1B1538}">
      <dgm:prSet/>
      <dgm:spPr/>
      <dgm:t>
        <a:bodyPr/>
        <a:lstStyle/>
        <a:p>
          <a:r>
            <a:rPr lang="en-US"/>
            <a:t>Focus on tech stocks: AAPL, NVDA, MSFT, AMZN</a:t>
          </a:r>
        </a:p>
      </dgm:t>
    </dgm:pt>
    <dgm:pt modelId="{FD3E3428-8EC3-4A1D-B66A-18406FC0768C}" type="parTrans" cxnId="{874F454C-E431-465D-A6F2-3A4A3D626E5F}">
      <dgm:prSet/>
      <dgm:spPr/>
      <dgm:t>
        <a:bodyPr/>
        <a:lstStyle/>
        <a:p>
          <a:endParaRPr lang="en-US"/>
        </a:p>
      </dgm:t>
    </dgm:pt>
    <dgm:pt modelId="{AAF41662-D3B6-45BA-9E96-B1A17634B074}" type="sibTrans" cxnId="{874F454C-E431-465D-A6F2-3A4A3D626E5F}">
      <dgm:prSet/>
      <dgm:spPr/>
      <dgm:t>
        <a:bodyPr/>
        <a:lstStyle/>
        <a:p>
          <a:endParaRPr lang="en-US"/>
        </a:p>
      </dgm:t>
    </dgm:pt>
    <dgm:pt modelId="{EAE293A9-2C62-413C-8D11-06F5F3200041}">
      <dgm:prSet/>
      <dgm:spPr/>
      <dgm:t>
        <a:bodyPr/>
        <a:lstStyle/>
        <a:p>
          <a:r>
            <a:rPr lang="en-US"/>
            <a:t>Stage 4</a:t>
          </a:r>
        </a:p>
      </dgm:t>
    </dgm:pt>
    <dgm:pt modelId="{B206AB9B-A08B-42A4-AC29-C3C558028740}" type="parTrans" cxnId="{74C2BDEB-95AC-45B1-B993-287F6EE5CBD8}">
      <dgm:prSet/>
      <dgm:spPr/>
      <dgm:t>
        <a:bodyPr/>
        <a:lstStyle/>
        <a:p>
          <a:endParaRPr lang="en-US"/>
        </a:p>
      </dgm:t>
    </dgm:pt>
    <dgm:pt modelId="{C61B12D1-724A-470F-B5CF-D7A2C3F96089}" type="sibTrans" cxnId="{74C2BDEB-95AC-45B1-B993-287F6EE5CBD8}">
      <dgm:prSet/>
      <dgm:spPr/>
      <dgm:t>
        <a:bodyPr/>
        <a:lstStyle/>
        <a:p>
          <a:endParaRPr lang="en-US"/>
        </a:p>
      </dgm:t>
    </dgm:pt>
    <dgm:pt modelId="{87380F05-9FF1-4597-944D-0459F90215AC}">
      <dgm:prSet/>
      <dgm:spPr/>
      <dgm:t>
        <a:bodyPr/>
        <a:lstStyle/>
        <a:p>
          <a:r>
            <a:rPr lang="en-US"/>
            <a:t>Fetch stock history using Yahoo Finance</a:t>
          </a:r>
        </a:p>
      </dgm:t>
    </dgm:pt>
    <dgm:pt modelId="{1914084F-11D4-4E39-8815-1268D5E20C21}" type="parTrans" cxnId="{CFC91339-6285-4D0B-94F3-70407F61A710}">
      <dgm:prSet/>
      <dgm:spPr/>
      <dgm:t>
        <a:bodyPr/>
        <a:lstStyle/>
        <a:p>
          <a:endParaRPr lang="en-US"/>
        </a:p>
      </dgm:t>
    </dgm:pt>
    <dgm:pt modelId="{10079FCA-BA0B-436B-B494-9E4F9DD0DD71}" type="sibTrans" cxnId="{CFC91339-6285-4D0B-94F3-70407F61A710}">
      <dgm:prSet/>
      <dgm:spPr/>
      <dgm:t>
        <a:bodyPr/>
        <a:lstStyle/>
        <a:p>
          <a:endParaRPr lang="en-US"/>
        </a:p>
      </dgm:t>
    </dgm:pt>
    <dgm:pt modelId="{7067555F-BF59-4718-8A36-D675F4F34C37}">
      <dgm:prSet/>
      <dgm:spPr/>
      <dgm:t>
        <a:bodyPr/>
        <a:lstStyle/>
        <a:p>
          <a:r>
            <a:rPr lang="en-US"/>
            <a:t>Stage 5</a:t>
          </a:r>
        </a:p>
      </dgm:t>
    </dgm:pt>
    <dgm:pt modelId="{51268596-90DC-43FA-AC5F-2BD7283791CA}" type="parTrans" cxnId="{1ECBA72D-E645-4082-B7F4-4A960ED39765}">
      <dgm:prSet/>
      <dgm:spPr/>
      <dgm:t>
        <a:bodyPr/>
        <a:lstStyle/>
        <a:p>
          <a:endParaRPr lang="en-US"/>
        </a:p>
      </dgm:t>
    </dgm:pt>
    <dgm:pt modelId="{EFE04F21-2419-40A5-B4B6-71CF40E9B92D}" type="sibTrans" cxnId="{1ECBA72D-E645-4082-B7F4-4A960ED39765}">
      <dgm:prSet/>
      <dgm:spPr/>
      <dgm:t>
        <a:bodyPr/>
        <a:lstStyle/>
        <a:p>
          <a:endParaRPr lang="en-US"/>
        </a:p>
      </dgm:t>
    </dgm:pt>
    <dgm:pt modelId="{E19D4528-2C47-4E93-8FD0-AD3AF94588CC}">
      <dgm:prSet/>
      <dgm:spPr/>
      <dgm:t>
        <a:bodyPr/>
        <a:lstStyle/>
        <a:p>
          <a:r>
            <a:rPr lang="en-US"/>
            <a:t>Generate reports and graphs</a:t>
          </a:r>
        </a:p>
      </dgm:t>
    </dgm:pt>
    <dgm:pt modelId="{A14BFF76-A386-42E9-84AE-2EEC08A1916C}" type="parTrans" cxnId="{40411414-E9C1-432B-B4D1-E93707B4C2AA}">
      <dgm:prSet/>
      <dgm:spPr/>
      <dgm:t>
        <a:bodyPr/>
        <a:lstStyle/>
        <a:p>
          <a:endParaRPr lang="en-US"/>
        </a:p>
      </dgm:t>
    </dgm:pt>
    <dgm:pt modelId="{77ADE3BE-0168-4CD9-9F36-B65C4FFC2C9F}" type="sibTrans" cxnId="{40411414-E9C1-432B-B4D1-E93707B4C2AA}">
      <dgm:prSet/>
      <dgm:spPr/>
      <dgm:t>
        <a:bodyPr/>
        <a:lstStyle/>
        <a:p>
          <a:endParaRPr lang="en-US"/>
        </a:p>
      </dgm:t>
    </dgm:pt>
    <dgm:pt modelId="{A75B844C-B31C-449E-A760-EF4F437AA062}" type="pres">
      <dgm:prSet presAssocID="{6A46B9BA-F64C-4075-BB50-46D0E0B324D6}" presName="Name0" presStyleCnt="0">
        <dgm:presLayoutVars>
          <dgm:dir/>
          <dgm:animLvl val="lvl"/>
          <dgm:resizeHandles val="exact"/>
        </dgm:presLayoutVars>
      </dgm:prSet>
      <dgm:spPr/>
    </dgm:pt>
    <dgm:pt modelId="{E1B74501-AB25-469E-8D7F-26DA5F1D5A76}" type="pres">
      <dgm:prSet presAssocID="{134718F6-B215-415C-AF8B-E2E0FD036CB8}" presName="composite" presStyleCnt="0"/>
      <dgm:spPr/>
    </dgm:pt>
    <dgm:pt modelId="{5CF1483F-3D46-407F-A4A7-1BC9B4B55A2F}" type="pres">
      <dgm:prSet presAssocID="{134718F6-B215-415C-AF8B-E2E0FD036CB8}" presName="parTx" presStyleLbl="alignNode1" presStyleIdx="0" presStyleCnt="5">
        <dgm:presLayoutVars>
          <dgm:chMax val="0"/>
          <dgm:chPref val="0"/>
        </dgm:presLayoutVars>
      </dgm:prSet>
      <dgm:spPr/>
    </dgm:pt>
    <dgm:pt modelId="{9D5EDB90-0930-49EE-808A-71DFFB47FFA8}" type="pres">
      <dgm:prSet presAssocID="{134718F6-B215-415C-AF8B-E2E0FD036CB8}" presName="desTx" presStyleLbl="alignAccFollowNode1" presStyleIdx="0" presStyleCnt="5">
        <dgm:presLayoutVars/>
      </dgm:prSet>
      <dgm:spPr/>
    </dgm:pt>
    <dgm:pt modelId="{D75D4F55-E5F6-448E-85A1-68CE548B7A73}" type="pres">
      <dgm:prSet presAssocID="{CB0B4C61-1735-43F6-B6D1-AE4B6E54374F}" presName="space" presStyleCnt="0"/>
      <dgm:spPr/>
    </dgm:pt>
    <dgm:pt modelId="{C4E89C78-CB85-4C9E-AE08-C952C51B9BB6}" type="pres">
      <dgm:prSet presAssocID="{9148F6C9-95B7-4B5F-AD9A-CE4093211242}" presName="composite" presStyleCnt="0"/>
      <dgm:spPr/>
    </dgm:pt>
    <dgm:pt modelId="{E17BEA2B-75A7-48B3-A0DF-202FC8158134}" type="pres">
      <dgm:prSet presAssocID="{9148F6C9-95B7-4B5F-AD9A-CE4093211242}" presName="parTx" presStyleLbl="alignNode1" presStyleIdx="1" presStyleCnt="5">
        <dgm:presLayoutVars>
          <dgm:chMax val="0"/>
          <dgm:chPref val="0"/>
        </dgm:presLayoutVars>
      </dgm:prSet>
      <dgm:spPr/>
    </dgm:pt>
    <dgm:pt modelId="{22B875DF-2D95-4615-8F98-FB6891CFB444}" type="pres">
      <dgm:prSet presAssocID="{9148F6C9-95B7-4B5F-AD9A-CE4093211242}" presName="desTx" presStyleLbl="alignAccFollowNode1" presStyleIdx="1" presStyleCnt="5">
        <dgm:presLayoutVars/>
      </dgm:prSet>
      <dgm:spPr/>
    </dgm:pt>
    <dgm:pt modelId="{8D1095ED-F21E-495C-A81A-80C298E4A54E}" type="pres">
      <dgm:prSet presAssocID="{6D924D87-582E-43CB-9989-5BE405911E39}" presName="space" presStyleCnt="0"/>
      <dgm:spPr/>
    </dgm:pt>
    <dgm:pt modelId="{264BEA52-F2B0-439F-B02E-3C691B629E42}" type="pres">
      <dgm:prSet presAssocID="{5BE92E9E-3748-4BD8-AC9D-8D8A48F1E6B6}" presName="composite" presStyleCnt="0"/>
      <dgm:spPr/>
    </dgm:pt>
    <dgm:pt modelId="{6E68E08C-72A7-4963-84E6-8FC3EA2B0A9E}" type="pres">
      <dgm:prSet presAssocID="{5BE92E9E-3748-4BD8-AC9D-8D8A48F1E6B6}" presName="parTx" presStyleLbl="alignNode1" presStyleIdx="2" presStyleCnt="5">
        <dgm:presLayoutVars>
          <dgm:chMax val="0"/>
          <dgm:chPref val="0"/>
        </dgm:presLayoutVars>
      </dgm:prSet>
      <dgm:spPr/>
    </dgm:pt>
    <dgm:pt modelId="{A2D9BE0B-8104-495A-BE86-A37342888D4E}" type="pres">
      <dgm:prSet presAssocID="{5BE92E9E-3748-4BD8-AC9D-8D8A48F1E6B6}" presName="desTx" presStyleLbl="alignAccFollowNode1" presStyleIdx="2" presStyleCnt="5">
        <dgm:presLayoutVars/>
      </dgm:prSet>
      <dgm:spPr/>
    </dgm:pt>
    <dgm:pt modelId="{522C3F35-0A52-482B-977D-869BCA255EF4}" type="pres">
      <dgm:prSet presAssocID="{AB86C6B5-D9FB-46CD-AD47-E379B7515B88}" presName="space" presStyleCnt="0"/>
      <dgm:spPr/>
    </dgm:pt>
    <dgm:pt modelId="{3214241A-E06D-41C4-AEB2-D6858E414006}" type="pres">
      <dgm:prSet presAssocID="{EAE293A9-2C62-413C-8D11-06F5F3200041}" presName="composite" presStyleCnt="0"/>
      <dgm:spPr/>
    </dgm:pt>
    <dgm:pt modelId="{9E0E8ACA-48D7-4051-9B6C-3BC1E6908E1C}" type="pres">
      <dgm:prSet presAssocID="{EAE293A9-2C62-413C-8D11-06F5F3200041}" presName="parTx" presStyleLbl="alignNode1" presStyleIdx="3" presStyleCnt="5">
        <dgm:presLayoutVars>
          <dgm:chMax val="0"/>
          <dgm:chPref val="0"/>
        </dgm:presLayoutVars>
      </dgm:prSet>
      <dgm:spPr/>
    </dgm:pt>
    <dgm:pt modelId="{72420EEE-3D58-4FCC-AEE2-B1392EF074D8}" type="pres">
      <dgm:prSet presAssocID="{EAE293A9-2C62-413C-8D11-06F5F3200041}" presName="desTx" presStyleLbl="alignAccFollowNode1" presStyleIdx="3" presStyleCnt="5">
        <dgm:presLayoutVars/>
      </dgm:prSet>
      <dgm:spPr/>
    </dgm:pt>
    <dgm:pt modelId="{019BCDC7-99E7-4654-8D8A-65E6C032E2B5}" type="pres">
      <dgm:prSet presAssocID="{C61B12D1-724A-470F-B5CF-D7A2C3F96089}" presName="space" presStyleCnt="0"/>
      <dgm:spPr/>
    </dgm:pt>
    <dgm:pt modelId="{12A0A16D-BD08-4EFC-9AE7-96930EBFCE5E}" type="pres">
      <dgm:prSet presAssocID="{7067555F-BF59-4718-8A36-D675F4F34C37}" presName="composite" presStyleCnt="0"/>
      <dgm:spPr/>
    </dgm:pt>
    <dgm:pt modelId="{0D6D68D6-022F-42FE-A461-2D1427C2187E}" type="pres">
      <dgm:prSet presAssocID="{7067555F-BF59-4718-8A36-D675F4F34C37}" presName="parTx" presStyleLbl="alignNode1" presStyleIdx="4" presStyleCnt="5">
        <dgm:presLayoutVars>
          <dgm:chMax val="0"/>
          <dgm:chPref val="0"/>
        </dgm:presLayoutVars>
      </dgm:prSet>
      <dgm:spPr/>
    </dgm:pt>
    <dgm:pt modelId="{B84AB4A2-C613-4E48-B4E5-959325D7FD4D}" type="pres">
      <dgm:prSet presAssocID="{7067555F-BF59-4718-8A36-D675F4F34C37}" presName="desTx" presStyleLbl="alignAccFollowNode1" presStyleIdx="4" presStyleCnt="5">
        <dgm:presLayoutVars/>
      </dgm:prSet>
      <dgm:spPr/>
    </dgm:pt>
  </dgm:ptLst>
  <dgm:cxnLst>
    <dgm:cxn modelId="{296EA510-F312-46DF-9C85-EF009312D68A}" type="presOf" srcId="{9148F6C9-95B7-4B5F-AD9A-CE4093211242}" destId="{E17BEA2B-75A7-48B3-A0DF-202FC8158134}" srcOrd="0" destOrd="0" presId="urn:microsoft.com/office/officeart/2016/7/layout/ChevronBlockProcess"/>
    <dgm:cxn modelId="{40411414-E9C1-432B-B4D1-E93707B4C2AA}" srcId="{7067555F-BF59-4718-8A36-D675F4F34C37}" destId="{E19D4528-2C47-4E93-8FD0-AD3AF94588CC}" srcOrd="0" destOrd="0" parTransId="{A14BFF76-A386-42E9-84AE-2EEC08A1916C}" sibTransId="{77ADE3BE-0168-4CD9-9F36-B65C4FFC2C9F}"/>
    <dgm:cxn modelId="{74DB1D1D-0555-4017-8615-F217D2579C53}" type="presOf" srcId="{5BE92E9E-3748-4BD8-AC9D-8D8A48F1E6B6}" destId="{6E68E08C-72A7-4963-84E6-8FC3EA2B0A9E}" srcOrd="0" destOrd="0" presId="urn:microsoft.com/office/officeart/2016/7/layout/ChevronBlockProcess"/>
    <dgm:cxn modelId="{1ECBA72D-E645-4082-B7F4-4A960ED39765}" srcId="{6A46B9BA-F64C-4075-BB50-46D0E0B324D6}" destId="{7067555F-BF59-4718-8A36-D675F4F34C37}" srcOrd="4" destOrd="0" parTransId="{51268596-90DC-43FA-AC5F-2BD7283791CA}" sibTransId="{EFE04F21-2419-40A5-B4B6-71CF40E9B92D}"/>
    <dgm:cxn modelId="{CFC91339-6285-4D0B-94F3-70407F61A710}" srcId="{EAE293A9-2C62-413C-8D11-06F5F3200041}" destId="{87380F05-9FF1-4597-944D-0459F90215AC}" srcOrd="0" destOrd="0" parTransId="{1914084F-11D4-4E39-8815-1268D5E20C21}" sibTransId="{10079FCA-BA0B-436B-B494-9E4F9DD0DD71}"/>
    <dgm:cxn modelId="{1A51B95D-9E58-427B-A47F-EE616DF6450C}" srcId="{134718F6-B215-415C-AF8B-E2E0FD036CB8}" destId="{E35ADCD3-DA0F-4210-8877-208BFF44C901}" srcOrd="0" destOrd="0" parTransId="{70354ABC-65AC-4545-A2F2-4E2196019C69}" sibTransId="{87D8DEBE-C4AE-4CDB-BDEE-364D44F81598}"/>
    <dgm:cxn modelId="{874F454C-E431-465D-A6F2-3A4A3D626E5F}" srcId="{5BE92E9E-3748-4BD8-AC9D-8D8A48F1E6B6}" destId="{D224177C-8E27-43DE-99AE-C60F2B1B1538}" srcOrd="0" destOrd="0" parTransId="{FD3E3428-8EC3-4A1D-B66A-18406FC0768C}" sibTransId="{AAF41662-D3B6-45BA-9E96-B1A17634B074}"/>
    <dgm:cxn modelId="{1DDDFC6D-67A6-47E1-BB0E-B6F656C66241}" type="presOf" srcId="{7067555F-BF59-4718-8A36-D675F4F34C37}" destId="{0D6D68D6-022F-42FE-A461-2D1427C2187E}" srcOrd="0" destOrd="0" presId="urn:microsoft.com/office/officeart/2016/7/layout/ChevronBlockProcess"/>
    <dgm:cxn modelId="{4997F053-8998-4CEC-BD07-B8EEE8D6160B}" type="presOf" srcId="{EAE293A9-2C62-413C-8D11-06F5F3200041}" destId="{9E0E8ACA-48D7-4051-9B6C-3BC1E6908E1C}" srcOrd="0" destOrd="0" presId="urn:microsoft.com/office/officeart/2016/7/layout/ChevronBlockProcess"/>
    <dgm:cxn modelId="{9CD9A259-0BAF-4C7F-B247-27E51B11C343}" type="presOf" srcId="{134718F6-B215-415C-AF8B-E2E0FD036CB8}" destId="{5CF1483F-3D46-407F-A4A7-1BC9B4B55A2F}" srcOrd="0" destOrd="0" presId="urn:microsoft.com/office/officeart/2016/7/layout/ChevronBlockProcess"/>
    <dgm:cxn modelId="{04316085-23F4-4DE2-96B4-7F26B7D3664A}" srcId="{6A46B9BA-F64C-4075-BB50-46D0E0B324D6}" destId="{5BE92E9E-3748-4BD8-AC9D-8D8A48F1E6B6}" srcOrd="2" destOrd="0" parTransId="{40FEAE9A-5727-4B79-AA33-C381F16D3CD7}" sibTransId="{AB86C6B5-D9FB-46CD-AD47-E379B7515B88}"/>
    <dgm:cxn modelId="{577A2E87-C3A1-41D9-9DF7-B49BF8616370}" type="presOf" srcId="{6A46B9BA-F64C-4075-BB50-46D0E0B324D6}" destId="{A75B844C-B31C-449E-A760-EF4F437AA062}" srcOrd="0" destOrd="0" presId="urn:microsoft.com/office/officeart/2016/7/layout/ChevronBlockProcess"/>
    <dgm:cxn modelId="{83EE5489-7C7B-4794-A6F9-73630DE3BC0C}" type="presOf" srcId="{E9233E99-7AAA-4AA4-9492-2D94D5704122}" destId="{22B875DF-2D95-4615-8F98-FB6891CFB444}" srcOrd="0" destOrd="0" presId="urn:microsoft.com/office/officeart/2016/7/layout/ChevronBlockProcess"/>
    <dgm:cxn modelId="{2BB2928A-49D8-420E-AF19-6F382254325C}" srcId="{6A46B9BA-F64C-4075-BB50-46D0E0B324D6}" destId="{134718F6-B215-415C-AF8B-E2E0FD036CB8}" srcOrd="0" destOrd="0" parTransId="{E4B12A3F-D175-42E3-AF76-77A3374122BE}" sibTransId="{CB0B4C61-1735-43F6-B6D1-AE4B6E54374F}"/>
    <dgm:cxn modelId="{857C9E90-736C-4844-A3AC-EEDA58B00C79}" srcId="{9148F6C9-95B7-4B5F-AD9A-CE4093211242}" destId="{E9233E99-7AAA-4AA4-9492-2D94D5704122}" srcOrd="0" destOrd="0" parTransId="{F41F8205-5935-43DD-95EE-39F7CE70655E}" sibTransId="{D87B8AB6-4B2B-495B-B8C7-F1B1B9AA9C6B}"/>
    <dgm:cxn modelId="{DCF558B4-EC26-49EB-9813-BD3D61D7B8EC}" srcId="{6A46B9BA-F64C-4075-BB50-46D0E0B324D6}" destId="{9148F6C9-95B7-4B5F-AD9A-CE4093211242}" srcOrd="1" destOrd="0" parTransId="{AE3D709B-9452-4367-ABE0-B177F90A4ECC}" sibTransId="{6D924D87-582E-43CB-9989-5BE405911E39}"/>
    <dgm:cxn modelId="{E58BB9C8-671C-4215-B20D-3530C0000F86}" type="presOf" srcId="{D224177C-8E27-43DE-99AE-C60F2B1B1538}" destId="{A2D9BE0B-8104-495A-BE86-A37342888D4E}" srcOrd="0" destOrd="0" presId="urn:microsoft.com/office/officeart/2016/7/layout/ChevronBlockProcess"/>
    <dgm:cxn modelId="{A5DDE9C8-4B91-4C0D-B534-17378F15E337}" type="presOf" srcId="{E35ADCD3-DA0F-4210-8877-208BFF44C901}" destId="{9D5EDB90-0930-49EE-808A-71DFFB47FFA8}" srcOrd="0" destOrd="0" presId="urn:microsoft.com/office/officeart/2016/7/layout/ChevronBlockProcess"/>
    <dgm:cxn modelId="{90FE30E8-9656-4E8C-A48F-50B7AF6FD089}" type="presOf" srcId="{87380F05-9FF1-4597-944D-0459F90215AC}" destId="{72420EEE-3D58-4FCC-AEE2-B1392EF074D8}" srcOrd="0" destOrd="0" presId="urn:microsoft.com/office/officeart/2016/7/layout/ChevronBlockProcess"/>
    <dgm:cxn modelId="{74C2BDEB-95AC-45B1-B993-287F6EE5CBD8}" srcId="{6A46B9BA-F64C-4075-BB50-46D0E0B324D6}" destId="{EAE293A9-2C62-413C-8D11-06F5F3200041}" srcOrd="3" destOrd="0" parTransId="{B206AB9B-A08B-42A4-AC29-C3C558028740}" sibTransId="{C61B12D1-724A-470F-B5CF-D7A2C3F96089}"/>
    <dgm:cxn modelId="{2E1873EC-0377-4553-A473-CA96BBE76BD7}" type="presOf" srcId="{E19D4528-2C47-4E93-8FD0-AD3AF94588CC}" destId="{B84AB4A2-C613-4E48-B4E5-959325D7FD4D}" srcOrd="0" destOrd="0" presId="urn:microsoft.com/office/officeart/2016/7/layout/ChevronBlockProcess"/>
    <dgm:cxn modelId="{458B7644-8069-41BA-8E16-7D9EC92D6B13}" type="presParOf" srcId="{A75B844C-B31C-449E-A760-EF4F437AA062}" destId="{E1B74501-AB25-469E-8D7F-26DA5F1D5A76}" srcOrd="0" destOrd="0" presId="urn:microsoft.com/office/officeart/2016/7/layout/ChevronBlockProcess"/>
    <dgm:cxn modelId="{5DCFADBD-734E-4CE5-87EA-CDF6D0C68ABD}" type="presParOf" srcId="{E1B74501-AB25-469E-8D7F-26DA5F1D5A76}" destId="{5CF1483F-3D46-407F-A4A7-1BC9B4B55A2F}" srcOrd="0" destOrd="0" presId="urn:microsoft.com/office/officeart/2016/7/layout/ChevronBlockProcess"/>
    <dgm:cxn modelId="{7D13C55B-F00C-4CB1-95D9-4FAA1BA5DA31}" type="presParOf" srcId="{E1B74501-AB25-469E-8D7F-26DA5F1D5A76}" destId="{9D5EDB90-0930-49EE-808A-71DFFB47FFA8}" srcOrd="1" destOrd="0" presId="urn:microsoft.com/office/officeart/2016/7/layout/ChevronBlockProcess"/>
    <dgm:cxn modelId="{465EA69E-E049-4FE7-9B7C-B612BF559C58}" type="presParOf" srcId="{A75B844C-B31C-449E-A760-EF4F437AA062}" destId="{D75D4F55-E5F6-448E-85A1-68CE548B7A73}" srcOrd="1" destOrd="0" presId="urn:microsoft.com/office/officeart/2016/7/layout/ChevronBlockProcess"/>
    <dgm:cxn modelId="{7051A81A-D625-4371-AD5D-B528BE9C5511}" type="presParOf" srcId="{A75B844C-B31C-449E-A760-EF4F437AA062}" destId="{C4E89C78-CB85-4C9E-AE08-C952C51B9BB6}" srcOrd="2" destOrd="0" presId="urn:microsoft.com/office/officeart/2016/7/layout/ChevronBlockProcess"/>
    <dgm:cxn modelId="{881D15F3-C2E6-4C37-9A3F-F6D43A2FF4CE}" type="presParOf" srcId="{C4E89C78-CB85-4C9E-AE08-C952C51B9BB6}" destId="{E17BEA2B-75A7-48B3-A0DF-202FC8158134}" srcOrd="0" destOrd="0" presId="urn:microsoft.com/office/officeart/2016/7/layout/ChevronBlockProcess"/>
    <dgm:cxn modelId="{F079FE64-62D4-41E9-A1AE-22D3DD538232}" type="presParOf" srcId="{C4E89C78-CB85-4C9E-AE08-C952C51B9BB6}" destId="{22B875DF-2D95-4615-8F98-FB6891CFB444}" srcOrd="1" destOrd="0" presId="urn:microsoft.com/office/officeart/2016/7/layout/ChevronBlockProcess"/>
    <dgm:cxn modelId="{C0933FFA-89AA-49EA-81D1-43A3D639C20B}" type="presParOf" srcId="{A75B844C-B31C-449E-A760-EF4F437AA062}" destId="{8D1095ED-F21E-495C-A81A-80C298E4A54E}" srcOrd="3" destOrd="0" presId="urn:microsoft.com/office/officeart/2016/7/layout/ChevronBlockProcess"/>
    <dgm:cxn modelId="{804F55EF-FC49-4E2E-AC16-F87391970B04}" type="presParOf" srcId="{A75B844C-B31C-449E-A760-EF4F437AA062}" destId="{264BEA52-F2B0-439F-B02E-3C691B629E42}" srcOrd="4" destOrd="0" presId="urn:microsoft.com/office/officeart/2016/7/layout/ChevronBlockProcess"/>
    <dgm:cxn modelId="{C556CBA4-C29B-4042-BA38-C87D9ED2914F}" type="presParOf" srcId="{264BEA52-F2B0-439F-B02E-3C691B629E42}" destId="{6E68E08C-72A7-4963-84E6-8FC3EA2B0A9E}" srcOrd="0" destOrd="0" presId="urn:microsoft.com/office/officeart/2016/7/layout/ChevronBlockProcess"/>
    <dgm:cxn modelId="{34B8B8E8-2463-438D-ABCD-34A05D461B06}" type="presParOf" srcId="{264BEA52-F2B0-439F-B02E-3C691B629E42}" destId="{A2D9BE0B-8104-495A-BE86-A37342888D4E}" srcOrd="1" destOrd="0" presId="urn:microsoft.com/office/officeart/2016/7/layout/ChevronBlockProcess"/>
    <dgm:cxn modelId="{5C1974E7-87B3-4B5D-9F98-7E20856BCD0F}" type="presParOf" srcId="{A75B844C-B31C-449E-A760-EF4F437AA062}" destId="{522C3F35-0A52-482B-977D-869BCA255EF4}" srcOrd="5" destOrd="0" presId="urn:microsoft.com/office/officeart/2016/7/layout/ChevronBlockProcess"/>
    <dgm:cxn modelId="{C6FB5964-2583-444F-AEBC-2452965DC144}" type="presParOf" srcId="{A75B844C-B31C-449E-A760-EF4F437AA062}" destId="{3214241A-E06D-41C4-AEB2-D6858E414006}" srcOrd="6" destOrd="0" presId="urn:microsoft.com/office/officeart/2016/7/layout/ChevronBlockProcess"/>
    <dgm:cxn modelId="{6C109913-0FBF-40A5-B964-430919C90586}" type="presParOf" srcId="{3214241A-E06D-41C4-AEB2-D6858E414006}" destId="{9E0E8ACA-48D7-4051-9B6C-3BC1E6908E1C}" srcOrd="0" destOrd="0" presId="urn:microsoft.com/office/officeart/2016/7/layout/ChevronBlockProcess"/>
    <dgm:cxn modelId="{59A988C1-EFD7-4EF0-8CA3-23A266B45990}" type="presParOf" srcId="{3214241A-E06D-41C4-AEB2-D6858E414006}" destId="{72420EEE-3D58-4FCC-AEE2-B1392EF074D8}" srcOrd="1" destOrd="0" presId="urn:microsoft.com/office/officeart/2016/7/layout/ChevronBlockProcess"/>
    <dgm:cxn modelId="{5233DDA7-AAFC-47C0-8A77-1DFFA3A06205}" type="presParOf" srcId="{A75B844C-B31C-449E-A760-EF4F437AA062}" destId="{019BCDC7-99E7-4654-8D8A-65E6C032E2B5}" srcOrd="7" destOrd="0" presId="urn:microsoft.com/office/officeart/2016/7/layout/ChevronBlockProcess"/>
    <dgm:cxn modelId="{C8E52F43-A7DD-4858-8C69-E5284C255264}" type="presParOf" srcId="{A75B844C-B31C-449E-A760-EF4F437AA062}" destId="{12A0A16D-BD08-4EFC-9AE7-96930EBFCE5E}" srcOrd="8" destOrd="0" presId="urn:microsoft.com/office/officeart/2016/7/layout/ChevronBlockProcess"/>
    <dgm:cxn modelId="{93360D22-3243-4BD6-B647-700EF3C1C1EE}" type="presParOf" srcId="{12A0A16D-BD08-4EFC-9AE7-96930EBFCE5E}" destId="{0D6D68D6-022F-42FE-A461-2D1427C2187E}" srcOrd="0" destOrd="0" presId="urn:microsoft.com/office/officeart/2016/7/layout/ChevronBlockProcess"/>
    <dgm:cxn modelId="{7DD41599-BCF6-4255-BBB4-BD641C716581}" type="presParOf" srcId="{12A0A16D-BD08-4EFC-9AE7-96930EBFCE5E}" destId="{B84AB4A2-C613-4E48-B4E5-959325D7FD4D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56E1F-B8CF-4AE0-8C64-22FA34A88972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F6EF485-EF70-4408-9B41-B2DF5CEA9CAE}">
      <dgm:prSet/>
      <dgm:spPr/>
      <dgm:t>
        <a:bodyPr/>
        <a:lstStyle/>
        <a:p>
          <a:r>
            <a:rPr lang="en-US" dirty="0"/>
            <a:t>30-day data from Mar 17 – Apr 15, 2025</a:t>
          </a:r>
        </a:p>
      </dgm:t>
    </dgm:pt>
    <dgm:pt modelId="{1F6DAFE8-A92C-4938-BA2F-63C00DD8BEA3}" type="parTrans" cxnId="{88D58EE5-C10D-49CF-9491-9620657FDDDA}">
      <dgm:prSet/>
      <dgm:spPr/>
      <dgm:t>
        <a:bodyPr/>
        <a:lstStyle/>
        <a:p>
          <a:endParaRPr lang="en-US"/>
        </a:p>
      </dgm:t>
    </dgm:pt>
    <dgm:pt modelId="{D0416194-A34B-44A2-A064-0872824A809F}" type="sibTrans" cxnId="{88D58EE5-C10D-49CF-9491-9620657FDDDA}">
      <dgm:prSet/>
      <dgm:spPr/>
      <dgm:t>
        <a:bodyPr/>
        <a:lstStyle/>
        <a:p>
          <a:endParaRPr lang="en-US"/>
        </a:p>
      </dgm:t>
    </dgm:pt>
    <dgm:pt modelId="{053293B3-0292-48BB-85B1-8DB3ECFEC982}">
      <dgm:prSet/>
      <dgm:spPr/>
      <dgm:t>
        <a:bodyPr/>
        <a:lstStyle/>
        <a:p>
          <a:r>
            <a:rPr lang="en-US"/>
            <a:t>Symbols: AAPL, NVDA, MSFT</a:t>
          </a:r>
        </a:p>
      </dgm:t>
    </dgm:pt>
    <dgm:pt modelId="{33998550-3AB9-413C-A0B7-4067E5F9A673}" type="parTrans" cxnId="{31FA60F7-1B78-43A1-9F26-CCC3BD8E84B3}">
      <dgm:prSet/>
      <dgm:spPr/>
      <dgm:t>
        <a:bodyPr/>
        <a:lstStyle/>
        <a:p>
          <a:endParaRPr lang="en-US"/>
        </a:p>
      </dgm:t>
    </dgm:pt>
    <dgm:pt modelId="{893A7833-BBC8-48FE-87C9-4067EE38BBE9}" type="sibTrans" cxnId="{31FA60F7-1B78-43A1-9F26-CCC3BD8E84B3}">
      <dgm:prSet/>
      <dgm:spPr/>
      <dgm:t>
        <a:bodyPr/>
        <a:lstStyle/>
        <a:p>
          <a:endParaRPr lang="en-US"/>
        </a:p>
      </dgm:t>
    </dgm:pt>
    <dgm:pt modelId="{2FF4F254-5D65-4002-94EB-76D8825E17C2}">
      <dgm:prSet/>
      <dgm:spPr/>
      <dgm:t>
        <a:bodyPr/>
        <a:lstStyle/>
        <a:p>
          <a:r>
            <a:rPr lang="en-US"/>
            <a:t>Metrics: Close Price, Volume, Daily % Change, 5-Day MA</a:t>
          </a:r>
        </a:p>
      </dgm:t>
    </dgm:pt>
    <dgm:pt modelId="{68457147-8CC1-4051-BF8C-34EAA43C23B3}" type="parTrans" cxnId="{06D1E442-C412-41A0-863D-6BF1F22708F2}">
      <dgm:prSet/>
      <dgm:spPr/>
      <dgm:t>
        <a:bodyPr/>
        <a:lstStyle/>
        <a:p>
          <a:endParaRPr lang="en-US"/>
        </a:p>
      </dgm:t>
    </dgm:pt>
    <dgm:pt modelId="{D80F7F81-3222-44FF-9607-186A8C7D695C}" type="sibTrans" cxnId="{06D1E442-C412-41A0-863D-6BF1F22708F2}">
      <dgm:prSet/>
      <dgm:spPr/>
      <dgm:t>
        <a:bodyPr/>
        <a:lstStyle/>
        <a:p>
          <a:endParaRPr lang="en-US"/>
        </a:p>
      </dgm:t>
    </dgm:pt>
    <dgm:pt modelId="{EFDF755B-2362-44F8-8F7D-FDB451E8FA9B}" type="pres">
      <dgm:prSet presAssocID="{FB256E1F-B8CF-4AE0-8C64-22FA34A889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08D832-7913-4C3E-A59C-D6C34E92DC47}" type="pres">
      <dgm:prSet presAssocID="{2F6EF485-EF70-4408-9B41-B2DF5CEA9CAE}" presName="hierRoot1" presStyleCnt="0"/>
      <dgm:spPr/>
    </dgm:pt>
    <dgm:pt modelId="{8A21A70F-C639-4672-B31B-320F30AC5B0D}" type="pres">
      <dgm:prSet presAssocID="{2F6EF485-EF70-4408-9B41-B2DF5CEA9CAE}" presName="composite" presStyleCnt="0"/>
      <dgm:spPr/>
    </dgm:pt>
    <dgm:pt modelId="{BD447493-3814-4AD4-B7B2-C3A0FAA4486C}" type="pres">
      <dgm:prSet presAssocID="{2F6EF485-EF70-4408-9B41-B2DF5CEA9CAE}" presName="background" presStyleLbl="node0" presStyleIdx="0" presStyleCnt="3"/>
      <dgm:spPr/>
    </dgm:pt>
    <dgm:pt modelId="{59E6BB63-5EDB-4021-B98E-B79DA4945B52}" type="pres">
      <dgm:prSet presAssocID="{2F6EF485-EF70-4408-9B41-B2DF5CEA9CAE}" presName="text" presStyleLbl="fgAcc0" presStyleIdx="0" presStyleCnt="3">
        <dgm:presLayoutVars>
          <dgm:chPref val="3"/>
        </dgm:presLayoutVars>
      </dgm:prSet>
      <dgm:spPr/>
    </dgm:pt>
    <dgm:pt modelId="{29836BB8-DDF5-4032-8F9A-1867205B8F11}" type="pres">
      <dgm:prSet presAssocID="{2F6EF485-EF70-4408-9B41-B2DF5CEA9CAE}" presName="hierChild2" presStyleCnt="0"/>
      <dgm:spPr/>
    </dgm:pt>
    <dgm:pt modelId="{D5748E49-13E0-4D0C-A518-6777AB208C99}" type="pres">
      <dgm:prSet presAssocID="{053293B3-0292-48BB-85B1-8DB3ECFEC982}" presName="hierRoot1" presStyleCnt="0"/>
      <dgm:spPr/>
    </dgm:pt>
    <dgm:pt modelId="{4D317F03-EC0B-4BEA-AA07-D2B8790B2AF3}" type="pres">
      <dgm:prSet presAssocID="{053293B3-0292-48BB-85B1-8DB3ECFEC982}" presName="composite" presStyleCnt="0"/>
      <dgm:spPr/>
    </dgm:pt>
    <dgm:pt modelId="{49D0FB8F-D935-4F1E-8B65-639997AE80CE}" type="pres">
      <dgm:prSet presAssocID="{053293B3-0292-48BB-85B1-8DB3ECFEC982}" presName="background" presStyleLbl="node0" presStyleIdx="1" presStyleCnt="3"/>
      <dgm:spPr/>
    </dgm:pt>
    <dgm:pt modelId="{8C62B7BF-6656-4759-A7D9-0E949815D74A}" type="pres">
      <dgm:prSet presAssocID="{053293B3-0292-48BB-85B1-8DB3ECFEC982}" presName="text" presStyleLbl="fgAcc0" presStyleIdx="1" presStyleCnt="3">
        <dgm:presLayoutVars>
          <dgm:chPref val="3"/>
        </dgm:presLayoutVars>
      </dgm:prSet>
      <dgm:spPr/>
    </dgm:pt>
    <dgm:pt modelId="{8ADBB9DB-61FB-4E89-B532-BA77F4DBB9BC}" type="pres">
      <dgm:prSet presAssocID="{053293B3-0292-48BB-85B1-8DB3ECFEC982}" presName="hierChild2" presStyleCnt="0"/>
      <dgm:spPr/>
    </dgm:pt>
    <dgm:pt modelId="{402904C6-E851-4039-A45B-C7358CC17738}" type="pres">
      <dgm:prSet presAssocID="{2FF4F254-5D65-4002-94EB-76D8825E17C2}" presName="hierRoot1" presStyleCnt="0"/>
      <dgm:spPr/>
    </dgm:pt>
    <dgm:pt modelId="{859C5267-A17D-4ED9-8D73-C4AFDF6C6AB5}" type="pres">
      <dgm:prSet presAssocID="{2FF4F254-5D65-4002-94EB-76D8825E17C2}" presName="composite" presStyleCnt="0"/>
      <dgm:spPr/>
    </dgm:pt>
    <dgm:pt modelId="{8885A939-D511-49C0-8FDA-DAAB161244DF}" type="pres">
      <dgm:prSet presAssocID="{2FF4F254-5D65-4002-94EB-76D8825E17C2}" presName="background" presStyleLbl="node0" presStyleIdx="2" presStyleCnt="3"/>
      <dgm:spPr/>
    </dgm:pt>
    <dgm:pt modelId="{74206BE8-08A6-44CA-A85E-4850DB1ED385}" type="pres">
      <dgm:prSet presAssocID="{2FF4F254-5D65-4002-94EB-76D8825E17C2}" presName="text" presStyleLbl="fgAcc0" presStyleIdx="2" presStyleCnt="3">
        <dgm:presLayoutVars>
          <dgm:chPref val="3"/>
        </dgm:presLayoutVars>
      </dgm:prSet>
      <dgm:spPr/>
    </dgm:pt>
    <dgm:pt modelId="{D41B9DED-03C3-4B29-8979-4F54D1C29D79}" type="pres">
      <dgm:prSet presAssocID="{2FF4F254-5D65-4002-94EB-76D8825E17C2}" presName="hierChild2" presStyleCnt="0"/>
      <dgm:spPr/>
    </dgm:pt>
  </dgm:ptLst>
  <dgm:cxnLst>
    <dgm:cxn modelId="{DE5D2B07-E7B9-4158-8A13-57EF6902BAC5}" type="presOf" srcId="{053293B3-0292-48BB-85B1-8DB3ECFEC982}" destId="{8C62B7BF-6656-4759-A7D9-0E949815D74A}" srcOrd="0" destOrd="0" presId="urn:microsoft.com/office/officeart/2005/8/layout/hierarchy1"/>
    <dgm:cxn modelId="{E07BA82C-17A9-4225-A46A-74D575DA2FF0}" type="presOf" srcId="{2FF4F254-5D65-4002-94EB-76D8825E17C2}" destId="{74206BE8-08A6-44CA-A85E-4850DB1ED385}" srcOrd="0" destOrd="0" presId="urn:microsoft.com/office/officeart/2005/8/layout/hierarchy1"/>
    <dgm:cxn modelId="{06D1E442-C412-41A0-863D-6BF1F22708F2}" srcId="{FB256E1F-B8CF-4AE0-8C64-22FA34A88972}" destId="{2FF4F254-5D65-4002-94EB-76D8825E17C2}" srcOrd="2" destOrd="0" parTransId="{68457147-8CC1-4051-BF8C-34EAA43C23B3}" sibTransId="{D80F7F81-3222-44FF-9607-186A8C7D695C}"/>
    <dgm:cxn modelId="{D72419CA-11FB-4A0B-A60E-5EBCC6226DD7}" type="presOf" srcId="{2F6EF485-EF70-4408-9B41-B2DF5CEA9CAE}" destId="{59E6BB63-5EDB-4021-B98E-B79DA4945B52}" srcOrd="0" destOrd="0" presId="urn:microsoft.com/office/officeart/2005/8/layout/hierarchy1"/>
    <dgm:cxn modelId="{88D58EE5-C10D-49CF-9491-9620657FDDDA}" srcId="{FB256E1F-B8CF-4AE0-8C64-22FA34A88972}" destId="{2F6EF485-EF70-4408-9B41-B2DF5CEA9CAE}" srcOrd="0" destOrd="0" parTransId="{1F6DAFE8-A92C-4938-BA2F-63C00DD8BEA3}" sibTransId="{D0416194-A34B-44A2-A064-0872824A809F}"/>
    <dgm:cxn modelId="{302FEEEA-1FF5-4B1A-8082-0AB8E7F0365A}" type="presOf" srcId="{FB256E1F-B8CF-4AE0-8C64-22FA34A88972}" destId="{EFDF755B-2362-44F8-8F7D-FDB451E8FA9B}" srcOrd="0" destOrd="0" presId="urn:microsoft.com/office/officeart/2005/8/layout/hierarchy1"/>
    <dgm:cxn modelId="{31FA60F7-1B78-43A1-9F26-CCC3BD8E84B3}" srcId="{FB256E1F-B8CF-4AE0-8C64-22FA34A88972}" destId="{053293B3-0292-48BB-85B1-8DB3ECFEC982}" srcOrd="1" destOrd="0" parTransId="{33998550-3AB9-413C-A0B7-4067E5F9A673}" sibTransId="{893A7833-BBC8-48FE-87C9-4067EE38BBE9}"/>
    <dgm:cxn modelId="{40A065C4-8E3A-45B3-8150-43C024D3F96A}" type="presParOf" srcId="{EFDF755B-2362-44F8-8F7D-FDB451E8FA9B}" destId="{D308D832-7913-4C3E-A59C-D6C34E92DC47}" srcOrd="0" destOrd="0" presId="urn:microsoft.com/office/officeart/2005/8/layout/hierarchy1"/>
    <dgm:cxn modelId="{1A5E3C54-854A-4B20-9E85-4F5E38A1F50B}" type="presParOf" srcId="{D308D832-7913-4C3E-A59C-D6C34E92DC47}" destId="{8A21A70F-C639-4672-B31B-320F30AC5B0D}" srcOrd="0" destOrd="0" presId="urn:microsoft.com/office/officeart/2005/8/layout/hierarchy1"/>
    <dgm:cxn modelId="{357A397B-7DC8-418F-BA89-0C6337DB4951}" type="presParOf" srcId="{8A21A70F-C639-4672-B31B-320F30AC5B0D}" destId="{BD447493-3814-4AD4-B7B2-C3A0FAA4486C}" srcOrd="0" destOrd="0" presId="urn:microsoft.com/office/officeart/2005/8/layout/hierarchy1"/>
    <dgm:cxn modelId="{2DAC6F23-EC6D-4510-A891-9D2D45C54D5E}" type="presParOf" srcId="{8A21A70F-C639-4672-B31B-320F30AC5B0D}" destId="{59E6BB63-5EDB-4021-B98E-B79DA4945B52}" srcOrd="1" destOrd="0" presId="urn:microsoft.com/office/officeart/2005/8/layout/hierarchy1"/>
    <dgm:cxn modelId="{263C417C-8B46-4E89-93D4-45B1FAE0E115}" type="presParOf" srcId="{D308D832-7913-4C3E-A59C-D6C34E92DC47}" destId="{29836BB8-DDF5-4032-8F9A-1867205B8F11}" srcOrd="1" destOrd="0" presId="urn:microsoft.com/office/officeart/2005/8/layout/hierarchy1"/>
    <dgm:cxn modelId="{0A865C24-535C-4D6E-BB40-999C77A88382}" type="presParOf" srcId="{EFDF755B-2362-44F8-8F7D-FDB451E8FA9B}" destId="{D5748E49-13E0-4D0C-A518-6777AB208C99}" srcOrd="1" destOrd="0" presId="urn:microsoft.com/office/officeart/2005/8/layout/hierarchy1"/>
    <dgm:cxn modelId="{43E4688D-C00B-4F19-A5AE-F99C5B2446F3}" type="presParOf" srcId="{D5748E49-13E0-4D0C-A518-6777AB208C99}" destId="{4D317F03-EC0B-4BEA-AA07-D2B8790B2AF3}" srcOrd="0" destOrd="0" presId="urn:microsoft.com/office/officeart/2005/8/layout/hierarchy1"/>
    <dgm:cxn modelId="{26CA0831-51F6-43DC-981F-B33BD4335104}" type="presParOf" srcId="{4D317F03-EC0B-4BEA-AA07-D2B8790B2AF3}" destId="{49D0FB8F-D935-4F1E-8B65-639997AE80CE}" srcOrd="0" destOrd="0" presId="urn:microsoft.com/office/officeart/2005/8/layout/hierarchy1"/>
    <dgm:cxn modelId="{3CE22B00-5296-4679-9FBA-066AABF57411}" type="presParOf" srcId="{4D317F03-EC0B-4BEA-AA07-D2B8790B2AF3}" destId="{8C62B7BF-6656-4759-A7D9-0E949815D74A}" srcOrd="1" destOrd="0" presId="urn:microsoft.com/office/officeart/2005/8/layout/hierarchy1"/>
    <dgm:cxn modelId="{E2391901-F1B8-4678-8E7E-C6154FA56ECD}" type="presParOf" srcId="{D5748E49-13E0-4D0C-A518-6777AB208C99}" destId="{8ADBB9DB-61FB-4E89-B532-BA77F4DBB9BC}" srcOrd="1" destOrd="0" presId="urn:microsoft.com/office/officeart/2005/8/layout/hierarchy1"/>
    <dgm:cxn modelId="{E268B95A-E589-4DD7-BCFA-D17F8717A03B}" type="presParOf" srcId="{EFDF755B-2362-44F8-8F7D-FDB451E8FA9B}" destId="{402904C6-E851-4039-A45B-C7358CC17738}" srcOrd="2" destOrd="0" presId="urn:microsoft.com/office/officeart/2005/8/layout/hierarchy1"/>
    <dgm:cxn modelId="{468836E6-2A8F-455E-917F-BDB67D0845DC}" type="presParOf" srcId="{402904C6-E851-4039-A45B-C7358CC17738}" destId="{859C5267-A17D-4ED9-8D73-C4AFDF6C6AB5}" srcOrd="0" destOrd="0" presId="urn:microsoft.com/office/officeart/2005/8/layout/hierarchy1"/>
    <dgm:cxn modelId="{00F17A88-34E0-4AD5-8947-1F00A965FC8D}" type="presParOf" srcId="{859C5267-A17D-4ED9-8D73-C4AFDF6C6AB5}" destId="{8885A939-D511-49C0-8FDA-DAAB161244DF}" srcOrd="0" destOrd="0" presId="urn:microsoft.com/office/officeart/2005/8/layout/hierarchy1"/>
    <dgm:cxn modelId="{16CC426D-B539-409F-9A3B-A51EAA2A2452}" type="presParOf" srcId="{859C5267-A17D-4ED9-8D73-C4AFDF6C6AB5}" destId="{74206BE8-08A6-44CA-A85E-4850DB1ED385}" srcOrd="1" destOrd="0" presId="urn:microsoft.com/office/officeart/2005/8/layout/hierarchy1"/>
    <dgm:cxn modelId="{08138018-E0DC-4218-8CB9-91825B4B2D1C}" type="presParOf" srcId="{402904C6-E851-4039-A45B-C7358CC17738}" destId="{D41B9DED-03C3-4B29-8979-4F54D1C29D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BB037F-E5B6-4047-BC3E-DBFEC5AE78D4}" type="doc">
      <dgm:prSet loTypeId="urn:microsoft.com/office/officeart/2005/8/layout/matrix2" loCatId="matrix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D86329-E262-44E7-B50F-5EA5A89F6BAD}">
      <dgm:prSet/>
      <dgm:spPr/>
      <dgm:t>
        <a:bodyPr/>
        <a:lstStyle/>
        <a:p>
          <a:r>
            <a:rPr lang="en-US"/>
            <a:t>End-to-end automation achieved</a:t>
          </a:r>
        </a:p>
      </dgm:t>
    </dgm:pt>
    <dgm:pt modelId="{5464A441-6366-4460-8FA2-A7538E85094F}" type="parTrans" cxnId="{8ECCA24F-3D3C-4157-BAFD-38AD4531B761}">
      <dgm:prSet/>
      <dgm:spPr/>
      <dgm:t>
        <a:bodyPr/>
        <a:lstStyle/>
        <a:p>
          <a:endParaRPr lang="en-US"/>
        </a:p>
      </dgm:t>
    </dgm:pt>
    <dgm:pt modelId="{DD2CCE8C-1DB3-4DC9-97E2-09CD3C3B7E27}" type="sibTrans" cxnId="{8ECCA24F-3D3C-4157-BAFD-38AD4531B761}">
      <dgm:prSet/>
      <dgm:spPr/>
      <dgm:t>
        <a:bodyPr/>
        <a:lstStyle/>
        <a:p>
          <a:endParaRPr lang="en-US"/>
        </a:p>
      </dgm:t>
    </dgm:pt>
    <dgm:pt modelId="{7AE3FCCD-9067-44FA-BDCF-1255B93417BB}">
      <dgm:prSet/>
      <dgm:spPr/>
      <dgm:t>
        <a:bodyPr/>
        <a:lstStyle/>
        <a:p>
          <a:r>
            <a:rPr lang="en-US"/>
            <a:t>Effective combination of NLP + Finance APIs</a:t>
          </a:r>
        </a:p>
      </dgm:t>
    </dgm:pt>
    <dgm:pt modelId="{732A99D0-30B6-4C3E-8ECC-FEDD367029C6}" type="parTrans" cxnId="{6BFB99F3-DAFE-4A23-B08A-48974671716E}">
      <dgm:prSet/>
      <dgm:spPr/>
      <dgm:t>
        <a:bodyPr/>
        <a:lstStyle/>
        <a:p>
          <a:endParaRPr lang="en-US"/>
        </a:p>
      </dgm:t>
    </dgm:pt>
    <dgm:pt modelId="{C68035B2-4644-4C5A-9C4C-5EB9FCE69545}" type="sibTrans" cxnId="{6BFB99F3-DAFE-4A23-B08A-48974671716E}">
      <dgm:prSet/>
      <dgm:spPr/>
      <dgm:t>
        <a:bodyPr/>
        <a:lstStyle/>
        <a:p>
          <a:endParaRPr lang="en-US"/>
        </a:p>
      </dgm:t>
    </dgm:pt>
    <dgm:pt modelId="{57398912-2659-4521-8A4F-032B236873A2}">
      <dgm:prSet/>
      <dgm:spPr/>
      <dgm:t>
        <a:bodyPr/>
        <a:lstStyle/>
        <a:p>
          <a:r>
            <a:rPr lang="en-US"/>
            <a:t>Regex + keyword filtering for stock symbols</a:t>
          </a:r>
        </a:p>
      </dgm:t>
    </dgm:pt>
    <dgm:pt modelId="{3B293107-29B4-438B-B327-EBAACC775CFF}" type="parTrans" cxnId="{2E33EEFE-104B-4AA7-89D8-357A0FAECBD7}">
      <dgm:prSet/>
      <dgm:spPr/>
      <dgm:t>
        <a:bodyPr/>
        <a:lstStyle/>
        <a:p>
          <a:endParaRPr lang="en-US"/>
        </a:p>
      </dgm:t>
    </dgm:pt>
    <dgm:pt modelId="{A9683E53-7E52-49F9-B999-0EBAF9E74EAF}" type="sibTrans" cxnId="{2E33EEFE-104B-4AA7-89D8-357A0FAECBD7}">
      <dgm:prSet/>
      <dgm:spPr/>
      <dgm:t>
        <a:bodyPr/>
        <a:lstStyle/>
        <a:p>
          <a:endParaRPr lang="en-US"/>
        </a:p>
      </dgm:t>
    </dgm:pt>
    <dgm:pt modelId="{184AA1F7-C958-4689-B723-1E991D0AAEF1}">
      <dgm:prSet/>
      <dgm:spPr/>
      <dgm:t>
        <a:bodyPr/>
        <a:lstStyle/>
        <a:p>
          <a:r>
            <a:rPr lang="en-US"/>
            <a:t>Future: Real-time tracking, other industries, sentiment analysis</a:t>
          </a:r>
        </a:p>
      </dgm:t>
    </dgm:pt>
    <dgm:pt modelId="{CA2A6E42-1305-4222-B928-9387945D3935}" type="parTrans" cxnId="{01BA18D4-A31F-4680-BBAE-F0E204FDBB23}">
      <dgm:prSet/>
      <dgm:spPr/>
      <dgm:t>
        <a:bodyPr/>
        <a:lstStyle/>
        <a:p>
          <a:endParaRPr lang="en-US"/>
        </a:p>
      </dgm:t>
    </dgm:pt>
    <dgm:pt modelId="{15AEE477-8FE6-43A3-91BE-292D9A995A41}" type="sibTrans" cxnId="{01BA18D4-A31F-4680-BBAE-F0E204FDBB23}">
      <dgm:prSet/>
      <dgm:spPr/>
      <dgm:t>
        <a:bodyPr/>
        <a:lstStyle/>
        <a:p>
          <a:endParaRPr lang="en-US"/>
        </a:p>
      </dgm:t>
    </dgm:pt>
    <dgm:pt modelId="{F8301F5F-D2D6-4819-B26B-46155799229B}" type="pres">
      <dgm:prSet presAssocID="{6CBB037F-E5B6-4047-BC3E-DBFEC5AE78D4}" presName="matrix" presStyleCnt="0">
        <dgm:presLayoutVars>
          <dgm:chMax val="1"/>
          <dgm:dir/>
          <dgm:resizeHandles val="exact"/>
        </dgm:presLayoutVars>
      </dgm:prSet>
      <dgm:spPr/>
    </dgm:pt>
    <dgm:pt modelId="{ABEACFF8-5C57-461A-B9F0-F04E17252F3C}" type="pres">
      <dgm:prSet presAssocID="{6CBB037F-E5B6-4047-BC3E-DBFEC5AE78D4}" presName="axisShape" presStyleLbl="bgShp" presStyleIdx="0" presStyleCnt="1"/>
      <dgm:spPr/>
    </dgm:pt>
    <dgm:pt modelId="{3010029F-F85A-435E-B5C6-798D39AA3C3D}" type="pres">
      <dgm:prSet presAssocID="{6CBB037F-E5B6-4047-BC3E-DBFEC5AE78D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F78A3D4-39E9-4AC9-9648-A31DE203C499}" type="pres">
      <dgm:prSet presAssocID="{6CBB037F-E5B6-4047-BC3E-DBFEC5AE78D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BA3323-E560-4BF6-9062-8AC01210AA63}" type="pres">
      <dgm:prSet presAssocID="{6CBB037F-E5B6-4047-BC3E-DBFEC5AE78D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04BF98-1930-4DB1-8768-1DB42CEDF6BD}" type="pres">
      <dgm:prSet presAssocID="{6CBB037F-E5B6-4047-BC3E-DBFEC5AE78D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5FE2617-2BB4-4E14-A4F0-E7369A817E77}" type="presOf" srcId="{7AE3FCCD-9067-44FA-BDCF-1255B93417BB}" destId="{6F78A3D4-39E9-4AC9-9648-A31DE203C499}" srcOrd="0" destOrd="0" presId="urn:microsoft.com/office/officeart/2005/8/layout/matrix2"/>
    <dgm:cxn modelId="{8ECCA24F-3D3C-4157-BAFD-38AD4531B761}" srcId="{6CBB037F-E5B6-4047-BC3E-DBFEC5AE78D4}" destId="{C1D86329-E262-44E7-B50F-5EA5A89F6BAD}" srcOrd="0" destOrd="0" parTransId="{5464A441-6366-4460-8FA2-A7538E85094F}" sibTransId="{DD2CCE8C-1DB3-4DC9-97E2-09CD3C3B7E27}"/>
    <dgm:cxn modelId="{1ED97289-B501-4200-8E01-EEC6C0F301C7}" type="presOf" srcId="{57398912-2659-4521-8A4F-032B236873A2}" destId="{56BA3323-E560-4BF6-9062-8AC01210AA63}" srcOrd="0" destOrd="0" presId="urn:microsoft.com/office/officeart/2005/8/layout/matrix2"/>
    <dgm:cxn modelId="{B57655BA-ED5C-4B74-922D-A25D4BFFA4F6}" type="presOf" srcId="{6CBB037F-E5B6-4047-BC3E-DBFEC5AE78D4}" destId="{F8301F5F-D2D6-4819-B26B-46155799229B}" srcOrd="0" destOrd="0" presId="urn:microsoft.com/office/officeart/2005/8/layout/matrix2"/>
    <dgm:cxn modelId="{8168B2C5-32B5-4676-8314-254B367B2B64}" type="presOf" srcId="{184AA1F7-C958-4689-B723-1E991D0AAEF1}" destId="{A204BF98-1930-4DB1-8768-1DB42CEDF6BD}" srcOrd="0" destOrd="0" presId="urn:microsoft.com/office/officeart/2005/8/layout/matrix2"/>
    <dgm:cxn modelId="{01BA18D4-A31F-4680-BBAE-F0E204FDBB23}" srcId="{6CBB037F-E5B6-4047-BC3E-DBFEC5AE78D4}" destId="{184AA1F7-C958-4689-B723-1E991D0AAEF1}" srcOrd="3" destOrd="0" parTransId="{CA2A6E42-1305-4222-B928-9387945D3935}" sibTransId="{15AEE477-8FE6-43A3-91BE-292D9A995A41}"/>
    <dgm:cxn modelId="{E23D96E9-4506-455C-B506-5A0A06A507CF}" type="presOf" srcId="{C1D86329-E262-44E7-B50F-5EA5A89F6BAD}" destId="{3010029F-F85A-435E-B5C6-798D39AA3C3D}" srcOrd="0" destOrd="0" presId="urn:microsoft.com/office/officeart/2005/8/layout/matrix2"/>
    <dgm:cxn modelId="{6BFB99F3-DAFE-4A23-B08A-48974671716E}" srcId="{6CBB037F-E5B6-4047-BC3E-DBFEC5AE78D4}" destId="{7AE3FCCD-9067-44FA-BDCF-1255B93417BB}" srcOrd="1" destOrd="0" parTransId="{732A99D0-30B6-4C3E-8ECC-FEDD367029C6}" sibTransId="{C68035B2-4644-4C5A-9C4C-5EB9FCE69545}"/>
    <dgm:cxn modelId="{2E33EEFE-104B-4AA7-89D8-357A0FAECBD7}" srcId="{6CBB037F-E5B6-4047-BC3E-DBFEC5AE78D4}" destId="{57398912-2659-4521-8A4F-032B236873A2}" srcOrd="2" destOrd="0" parTransId="{3B293107-29B4-438B-B327-EBAACC775CFF}" sibTransId="{A9683E53-7E52-49F9-B999-0EBAF9E74EAF}"/>
    <dgm:cxn modelId="{49B60241-32EB-4BDD-902A-279E3EF13C65}" type="presParOf" srcId="{F8301F5F-D2D6-4819-B26B-46155799229B}" destId="{ABEACFF8-5C57-461A-B9F0-F04E17252F3C}" srcOrd="0" destOrd="0" presId="urn:microsoft.com/office/officeart/2005/8/layout/matrix2"/>
    <dgm:cxn modelId="{C2940156-07D2-4145-9D15-8B2DF49E5C6A}" type="presParOf" srcId="{F8301F5F-D2D6-4819-B26B-46155799229B}" destId="{3010029F-F85A-435E-B5C6-798D39AA3C3D}" srcOrd="1" destOrd="0" presId="urn:microsoft.com/office/officeart/2005/8/layout/matrix2"/>
    <dgm:cxn modelId="{CD1840D2-6C47-4018-9C98-7575300FEFB2}" type="presParOf" srcId="{F8301F5F-D2D6-4819-B26B-46155799229B}" destId="{6F78A3D4-39E9-4AC9-9648-A31DE203C499}" srcOrd="2" destOrd="0" presId="urn:microsoft.com/office/officeart/2005/8/layout/matrix2"/>
    <dgm:cxn modelId="{58FDAF38-291A-4404-AA98-C4075B020A0B}" type="presParOf" srcId="{F8301F5F-D2D6-4819-B26B-46155799229B}" destId="{56BA3323-E560-4BF6-9062-8AC01210AA63}" srcOrd="3" destOrd="0" presId="urn:microsoft.com/office/officeart/2005/8/layout/matrix2"/>
    <dgm:cxn modelId="{3B736AD0-A040-49AA-98BF-1BA2203C2745}" type="presParOf" srcId="{F8301F5F-D2D6-4819-B26B-46155799229B}" destId="{A204BF98-1930-4DB1-8768-1DB42CEDF6B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1483F-3D46-407F-A4A7-1BC9B4B55A2F}">
      <dsp:nvSpPr>
        <dsp:cNvPr id="0" name=""/>
        <dsp:cNvSpPr/>
      </dsp:nvSpPr>
      <dsp:spPr>
        <a:xfrm>
          <a:off x="6659" y="701300"/>
          <a:ext cx="1606192" cy="48185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96" tIns="59496" rIns="59496" bIns="5949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Stage 1</a:t>
          </a:r>
        </a:p>
      </dsp:txBody>
      <dsp:txXfrm>
        <a:off x="151216" y="701300"/>
        <a:ext cx="1317078" cy="481857"/>
      </dsp:txXfrm>
    </dsp:sp>
    <dsp:sp modelId="{9D5EDB90-0930-49EE-808A-71DFFB47FFA8}">
      <dsp:nvSpPr>
        <dsp:cNvPr id="0" name=""/>
        <dsp:cNvSpPr/>
      </dsp:nvSpPr>
      <dsp:spPr>
        <a:xfrm>
          <a:off x="6659" y="1183157"/>
          <a:ext cx="1461634" cy="20644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5502" tIns="115502" rIns="115502" bIns="2310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Scrape PR Newswire (last 7-14 days)</a:t>
          </a:r>
        </a:p>
      </dsp:txBody>
      <dsp:txXfrm>
        <a:off x="6659" y="1183157"/>
        <a:ext cx="1461634" cy="2064418"/>
      </dsp:txXfrm>
    </dsp:sp>
    <dsp:sp modelId="{E17BEA2B-75A7-48B3-A0DF-202FC8158134}">
      <dsp:nvSpPr>
        <dsp:cNvPr id="0" name=""/>
        <dsp:cNvSpPr/>
      </dsp:nvSpPr>
      <dsp:spPr>
        <a:xfrm>
          <a:off x="1573456" y="701300"/>
          <a:ext cx="1606192" cy="48185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96" tIns="59496" rIns="59496" bIns="5949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Stage 2</a:t>
          </a:r>
        </a:p>
      </dsp:txBody>
      <dsp:txXfrm>
        <a:off x="1718013" y="701300"/>
        <a:ext cx="1317078" cy="481857"/>
      </dsp:txXfrm>
    </dsp:sp>
    <dsp:sp modelId="{22B875DF-2D95-4615-8F98-FB6891CFB444}">
      <dsp:nvSpPr>
        <dsp:cNvPr id="0" name=""/>
        <dsp:cNvSpPr/>
      </dsp:nvSpPr>
      <dsp:spPr>
        <a:xfrm>
          <a:off x="1573456" y="1183157"/>
          <a:ext cx="1461634" cy="2064418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5502" tIns="115502" rIns="115502" bIns="2310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 stock symbols from articles</a:t>
          </a:r>
        </a:p>
      </dsp:txBody>
      <dsp:txXfrm>
        <a:off x="1573456" y="1183157"/>
        <a:ext cx="1461634" cy="2064418"/>
      </dsp:txXfrm>
    </dsp:sp>
    <dsp:sp modelId="{6E68E08C-72A7-4963-84E6-8FC3EA2B0A9E}">
      <dsp:nvSpPr>
        <dsp:cNvPr id="0" name=""/>
        <dsp:cNvSpPr/>
      </dsp:nvSpPr>
      <dsp:spPr>
        <a:xfrm>
          <a:off x="3140253" y="701300"/>
          <a:ext cx="1606192" cy="48185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96" tIns="59496" rIns="59496" bIns="5949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Stage 3</a:t>
          </a:r>
        </a:p>
      </dsp:txBody>
      <dsp:txXfrm>
        <a:off x="3284810" y="701300"/>
        <a:ext cx="1317078" cy="481857"/>
      </dsp:txXfrm>
    </dsp:sp>
    <dsp:sp modelId="{A2D9BE0B-8104-495A-BE86-A37342888D4E}">
      <dsp:nvSpPr>
        <dsp:cNvPr id="0" name=""/>
        <dsp:cNvSpPr/>
      </dsp:nvSpPr>
      <dsp:spPr>
        <a:xfrm>
          <a:off x="3140253" y="1183157"/>
          <a:ext cx="1461634" cy="2064418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5502" tIns="115502" rIns="115502" bIns="2310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Focus on tech stocks: AAPL, NVDA, MSFT, AMZN</a:t>
          </a:r>
        </a:p>
      </dsp:txBody>
      <dsp:txXfrm>
        <a:off x="3140253" y="1183157"/>
        <a:ext cx="1461634" cy="2064418"/>
      </dsp:txXfrm>
    </dsp:sp>
    <dsp:sp modelId="{9E0E8ACA-48D7-4051-9B6C-3BC1E6908E1C}">
      <dsp:nvSpPr>
        <dsp:cNvPr id="0" name=""/>
        <dsp:cNvSpPr/>
      </dsp:nvSpPr>
      <dsp:spPr>
        <a:xfrm>
          <a:off x="4707051" y="701300"/>
          <a:ext cx="1606192" cy="48185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96" tIns="59496" rIns="59496" bIns="5949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Stage 4</a:t>
          </a:r>
        </a:p>
      </dsp:txBody>
      <dsp:txXfrm>
        <a:off x="4851608" y="701300"/>
        <a:ext cx="1317078" cy="481857"/>
      </dsp:txXfrm>
    </dsp:sp>
    <dsp:sp modelId="{72420EEE-3D58-4FCC-AEE2-B1392EF074D8}">
      <dsp:nvSpPr>
        <dsp:cNvPr id="0" name=""/>
        <dsp:cNvSpPr/>
      </dsp:nvSpPr>
      <dsp:spPr>
        <a:xfrm>
          <a:off x="4707051" y="1183157"/>
          <a:ext cx="1461634" cy="2064418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5502" tIns="115502" rIns="115502" bIns="2310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Fetch stock history using Yahoo Finance</a:t>
          </a:r>
        </a:p>
      </dsp:txBody>
      <dsp:txXfrm>
        <a:off x="4707051" y="1183157"/>
        <a:ext cx="1461634" cy="2064418"/>
      </dsp:txXfrm>
    </dsp:sp>
    <dsp:sp modelId="{0D6D68D6-022F-42FE-A461-2D1427C2187E}">
      <dsp:nvSpPr>
        <dsp:cNvPr id="0" name=""/>
        <dsp:cNvSpPr/>
      </dsp:nvSpPr>
      <dsp:spPr>
        <a:xfrm>
          <a:off x="6273848" y="701300"/>
          <a:ext cx="1606192" cy="481857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96" tIns="59496" rIns="59496" bIns="59496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Stage 5</a:t>
          </a:r>
        </a:p>
      </dsp:txBody>
      <dsp:txXfrm>
        <a:off x="6418405" y="701300"/>
        <a:ext cx="1317078" cy="481857"/>
      </dsp:txXfrm>
    </dsp:sp>
    <dsp:sp modelId="{B84AB4A2-C613-4E48-B4E5-959325D7FD4D}">
      <dsp:nvSpPr>
        <dsp:cNvPr id="0" name=""/>
        <dsp:cNvSpPr/>
      </dsp:nvSpPr>
      <dsp:spPr>
        <a:xfrm>
          <a:off x="6273848" y="1183157"/>
          <a:ext cx="1461634" cy="206441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5502" tIns="115502" rIns="115502" bIns="23100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 reports and graphs</a:t>
          </a:r>
        </a:p>
      </dsp:txBody>
      <dsp:txXfrm>
        <a:off x="6273848" y="1183157"/>
        <a:ext cx="1461634" cy="2064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47493-3814-4AD4-B7B2-C3A0FAA4486C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6BB63-5EDB-4021-B98E-B79DA4945B52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30-day data from Mar 17 – Apr 15, 2025</a:t>
          </a:r>
        </a:p>
      </dsp:txBody>
      <dsp:txXfrm>
        <a:off x="287713" y="1629733"/>
        <a:ext cx="2135626" cy="1326007"/>
      </dsp:txXfrm>
    </dsp:sp>
    <dsp:sp modelId="{49D0FB8F-D935-4F1E-8B65-639997AE80CE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62B7BF-6656-4759-A7D9-0E949815D74A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Symbols: AAPL, NVDA, MSFT</a:t>
          </a:r>
        </a:p>
      </dsp:txBody>
      <dsp:txXfrm>
        <a:off x="2998766" y="1629733"/>
        <a:ext cx="2135626" cy="1326007"/>
      </dsp:txXfrm>
    </dsp:sp>
    <dsp:sp modelId="{8885A939-D511-49C0-8FDA-DAAB161244DF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06BE8-08A6-44CA-A85E-4850DB1ED385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Metrics: Close Price, Volume, Daily % Change, 5-Day MA</a:t>
          </a:r>
        </a:p>
      </dsp:txBody>
      <dsp:txXfrm>
        <a:off x="5709819" y="1629733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ACFF8-5C57-461A-B9F0-F04E17252F3C}">
      <dsp:nvSpPr>
        <dsp:cNvPr id="0" name=""/>
        <dsp:cNvSpPr/>
      </dsp:nvSpPr>
      <dsp:spPr>
        <a:xfrm>
          <a:off x="0" y="416521"/>
          <a:ext cx="4727796" cy="472779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extrusionH="63500" prstMaterial="matte">
          <a:bevelT w="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0029F-F85A-435E-B5C6-798D39AA3C3D}">
      <dsp:nvSpPr>
        <dsp:cNvPr id="0" name=""/>
        <dsp:cNvSpPr/>
      </dsp:nvSpPr>
      <dsp:spPr>
        <a:xfrm>
          <a:off x="307306" y="723827"/>
          <a:ext cx="1891118" cy="189111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End-to-end automation achieved</a:t>
          </a:r>
        </a:p>
      </dsp:txBody>
      <dsp:txXfrm>
        <a:off x="399623" y="816144"/>
        <a:ext cx="1706484" cy="1706484"/>
      </dsp:txXfrm>
    </dsp:sp>
    <dsp:sp modelId="{6F78A3D4-39E9-4AC9-9648-A31DE203C499}">
      <dsp:nvSpPr>
        <dsp:cNvPr id="0" name=""/>
        <dsp:cNvSpPr/>
      </dsp:nvSpPr>
      <dsp:spPr>
        <a:xfrm>
          <a:off x="2529371" y="723827"/>
          <a:ext cx="1891118" cy="189111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Effective combination of NLP + Finance APIs</a:t>
          </a:r>
        </a:p>
      </dsp:txBody>
      <dsp:txXfrm>
        <a:off x="2621688" y="816144"/>
        <a:ext cx="1706484" cy="1706484"/>
      </dsp:txXfrm>
    </dsp:sp>
    <dsp:sp modelId="{56BA3323-E560-4BF6-9062-8AC01210AA63}">
      <dsp:nvSpPr>
        <dsp:cNvPr id="0" name=""/>
        <dsp:cNvSpPr/>
      </dsp:nvSpPr>
      <dsp:spPr>
        <a:xfrm>
          <a:off x="307306" y="2945892"/>
          <a:ext cx="1891118" cy="189111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Regex + keyword filtering for stock symbols</a:t>
          </a:r>
        </a:p>
      </dsp:txBody>
      <dsp:txXfrm>
        <a:off x="399623" y="3038209"/>
        <a:ext cx="1706484" cy="1706484"/>
      </dsp:txXfrm>
    </dsp:sp>
    <dsp:sp modelId="{A204BF98-1930-4DB1-8768-1DB42CEDF6BD}">
      <dsp:nvSpPr>
        <dsp:cNvPr id="0" name=""/>
        <dsp:cNvSpPr/>
      </dsp:nvSpPr>
      <dsp:spPr>
        <a:xfrm>
          <a:off x="2529371" y="2945892"/>
          <a:ext cx="1891118" cy="189111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Future: Real-time tracking, other industries, sentiment analysis</a:t>
          </a:r>
        </a:p>
      </dsp:txBody>
      <dsp:txXfrm>
        <a:off x="2621688" y="3038209"/>
        <a:ext cx="1706484" cy="1706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753" y="640080"/>
            <a:ext cx="2800511" cy="356616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/>
              <a:t>Stock News Parser &amp;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754" y="4636008"/>
            <a:ext cx="2800510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Rozy Patel (100952561)</a:t>
            </a:r>
          </a:p>
          <a:p>
            <a:pPr algn="l">
              <a:lnSpc>
                <a:spcPct val="9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VinayPasam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(100950765)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Anitha Babu(100944475)</a:t>
            </a:r>
          </a:p>
          <a:p>
            <a:pPr algn="l">
              <a:lnSpc>
                <a:spcPct val="90000"/>
              </a:lnSpc>
            </a:pPr>
            <a:r>
              <a:rPr lang="en-US" sz="1800" dirty="0">
                <a:latin typeface="Times New Roman"/>
                <a:cs typeface="Times New Roman"/>
              </a:rPr>
              <a:t>Arjun Aji (</a:t>
            </a:r>
            <a:r>
              <a:rPr lang="en-US" sz="1800" dirty="0">
                <a:ea typeface="+mn-lt"/>
                <a:cs typeface="+mn-lt"/>
              </a:rPr>
              <a:t>100944831</a:t>
            </a:r>
            <a:r>
              <a:rPr lang="en-US" sz="1800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Nihal Mansuri: 100956112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ncil on top of a paper with a printed line graph">
            <a:extLst>
              <a:ext uri="{FF2B5EF4-FFF2-40B4-BE49-F238E27FC236}">
                <a16:creationId xmlns:a16="http://schemas.microsoft.com/office/drawing/2014/main" id="{E84DACBA-C65C-FEAF-00EF-BBF2EAF7D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7" r="45518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9" name="Freeform: Shape 105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1" name="Freeform: Shape 106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16D0C-9CA5-B928-E33A-2E5F1A09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Visual Insights</a:t>
            </a:r>
            <a:br>
              <a:rPr lang="en-US" sz="2400" b="1" dirty="0">
                <a:ea typeface="Calibri"/>
                <a:cs typeface="Calibri"/>
              </a:rPr>
            </a:br>
            <a:r>
              <a:rPr lang="en-US" sz="2400" b="1" dirty="0">
                <a:ea typeface="Calibri"/>
                <a:cs typeface="Calibri"/>
              </a:rPr>
              <a:t>APPL</a:t>
            </a:r>
            <a:br>
              <a:rPr lang="en-US" sz="2400" b="1" dirty="0"/>
            </a:br>
            <a:endParaRPr lang="en-IN" sz="2400" b="1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32CF1-26A2-8C1B-84CF-1ADDE82C4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38382" y="1162259"/>
            <a:ext cx="5518077" cy="48913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" name="Picture 2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A3E937A4-03C7-8CC5-A41C-77BF36A9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9" y="2976624"/>
            <a:ext cx="3058761" cy="12709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955A51-FD90-C362-8E4E-65602F63F390}"/>
              </a:ext>
            </a:extLst>
          </p:cNvPr>
          <p:cNvSpPr txBox="1"/>
          <p:nvPr/>
        </p:nvSpPr>
        <p:spPr>
          <a:xfrm>
            <a:off x="281049" y="4368140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/>
              <a:t>Moderate volatility</a:t>
            </a:r>
            <a:r>
              <a:rPr lang="en-US" dirty="0"/>
              <a:t> with strong recovery signs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Volume stable, with slight rise during late dips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/>
              <a:t>AAPL shows </a:t>
            </a:r>
            <a:r>
              <a:rPr lang="en-US" b="1" dirty="0"/>
              <a:t>resilience</a:t>
            </a:r>
            <a:r>
              <a:rPr lang="en-US" dirty="0"/>
              <a:t> — suitable for </a:t>
            </a:r>
            <a:r>
              <a:rPr lang="en-US" b="1" dirty="0"/>
              <a:t>balanced-risk investors</a:t>
            </a: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5295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2583F-BBC2-757A-A34B-03B4AA24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17043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 dirty="0">
                <a:ea typeface="Calibri"/>
                <a:cs typeface="Calibri"/>
              </a:rPr>
              <a:t>Visual Insights</a:t>
            </a:r>
            <a:r>
              <a:rPr lang="en-US" sz="2600" dirty="0">
                <a:ea typeface="Calibri"/>
                <a:cs typeface="Calibri"/>
              </a:rPr>
              <a:t> </a:t>
            </a:r>
            <a:br>
              <a:rPr lang="en-US" sz="2600" dirty="0">
                <a:ea typeface="Calibri"/>
                <a:cs typeface="Calibri"/>
              </a:rPr>
            </a:br>
            <a:r>
              <a:rPr lang="en-US" sz="2600" dirty="0">
                <a:ea typeface="Calibri"/>
                <a:cs typeface="Calibri"/>
              </a:rPr>
              <a:t>NVDA</a:t>
            </a:r>
            <a:br>
              <a:rPr lang="en-US" sz="2600" dirty="0">
                <a:ea typeface="Calibri"/>
                <a:cs typeface="Calibri"/>
              </a:rPr>
            </a:br>
            <a:r>
              <a:rPr lang="en-US" sz="2600" dirty="0">
                <a:ea typeface="Calibri"/>
                <a:cs typeface="Calibri"/>
              </a:rPr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58AB827-050D-383B-4CD2-0771B0717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61" y="2651251"/>
            <a:ext cx="3624602" cy="1566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9A7A759F-C6B6-C897-176E-C137DF32A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733" y="1715029"/>
            <a:ext cx="4443555" cy="3821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7E7748-1AB1-C3D3-0FC1-51EA4A469430}"/>
              </a:ext>
            </a:extLst>
          </p:cNvPr>
          <p:cNvSpPr txBox="1"/>
          <p:nvPr/>
        </p:nvSpPr>
        <p:spPr>
          <a:xfrm>
            <a:off x="765959" y="4387933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/>
              <a:t>Highly volatile</a:t>
            </a:r>
            <a:r>
              <a:rPr lang="en-US" dirty="0"/>
              <a:t>, with sharp price shifts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Very high volume</a:t>
            </a:r>
            <a:r>
              <a:rPr lang="en-US" dirty="0"/>
              <a:t> reflects active trading interest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/>
              <a:t>Best for </a:t>
            </a:r>
            <a:r>
              <a:rPr lang="en-US" b="1" dirty="0"/>
              <a:t>opportunistic short-term trades</a:t>
            </a:r>
            <a:r>
              <a:rPr lang="en-US" dirty="0"/>
              <a:t>, not long-term holds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00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538AD-730D-E646-4A88-D9051FF57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4" y="859536"/>
            <a:ext cx="3624602" cy="1243584"/>
          </a:xfrm>
        </p:spPr>
        <p:txBody>
          <a:bodyPr>
            <a:normAutofit fontScale="90000"/>
          </a:bodyPr>
          <a:lstStyle/>
          <a:p>
            <a:r>
              <a:rPr lang="en-US" sz="2600" b="1" dirty="0">
                <a:ea typeface="Calibri"/>
                <a:cs typeface="Calibri"/>
              </a:rPr>
              <a:t>Visual Insights</a:t>
            </a:r>
            <a:r>
              <a:rPr lang="en-US" sz="2600" dirty="0">
                <a:ea typeface="Calibri"/>
                <a:cs typeface="Calibri"/>
              </a:rPr>
              <a:t> </a:t>
            </a:r>
            <a:br>
              <a:rPr lang="en-US" sz="2600" dirty="0">
                <a:ea typeface="Calibri"/>
                <a:cs typeface="Calibri"/>
              </a:rPr>
            </a:br>
            <a:r>
              <a:rPr lang="en-US" sz="2600" dirty="0">
                <a:ea typeface="Calibri"/>
                <a:cs typeface="Calibri"/>
              </a:rPr>
              <a:t>MSFT</a:t>
            </a:r>
            <a:br>
              <a:rPr lang="en-US" sz="2600" dirty="0">
                <a:ea typeface="Calibri"/>
                <a:cs typeface="Calibri"/>
              </a:rPr>
            </a:br>
            <a:endParaRPr lang="en-US" sz="2600" dirty="0">
              <a:ea typeface="Calibri"/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185062"/>
            <a:ext cx="373761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46575029-2DAD-553F-5FC3-3A459C2B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729" y="2727323"/>
            <a:ext cx="3624602" cy="1414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C8580264-11EB-1043-7790-9AA8FAF3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71" y="1287624"/>
            <a:ext cx="4483563" cy="3814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B30D9C-13FA-EDFA-32C7-3ED861A462EB}"/>
              </a:ext>
            </a:extLst>
          </p:cNvPr>
          <p:cNvSpPr txBox="1"/>
          <p:nvPr/>
        </p:nvSpPr>
        <p:spPr>
          <a:xfrm>
            <a:off x="765958" y="4298868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dirty="0"/>
              <a:t>Stable trend with </a:t>
            </a:r>
            <a:r>
              <a:rPr lang="en-US" b="1" dirty="0"/>
              <a:t>low volatility</a:t>
            </a:r>
          </a:p>
          <a:p>
            <a:pPr marL="228600" indent="-228600">
              <a:buFont typeface=""/>
              <a:buChar char="•"/>
            </a:pPr>
            <a:r>
              <a:rPr lang="en-US" dirty="0"/>
              <a:t>Moderate trading volume shows </a:t>
            </a:r>
            <a:r>
              <a:rPr lang="en-US" b="1" dirty="0"/>
              <a:t>consistent investor confidence</a:t>
            </a:r>
            <a:endParaRPr lang="en-US" b="1" dirty="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/>
              <a:t>Ideal for </a:t>
            </a:r>
            <a:r>
              <a:rPr lang="en-US" b="1" dirty="0"/>
              <a:t>long-term, low-risk investors</a:t>
            </a:r>
            <a:endParaRPr lang="en-U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27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7" name="Rectangle 207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EBE969AB-3FD0-8F76-706C-96B8E40F5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442" y="3431270"/>
            <a:ext cx="3135456" cy="12464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0" name="Picture 2" descr="A graph of a stock market&#10;&#10;AI-generated content may be incorrect.">
            <a:extLst>
              <a:ext uri="{FF2B5EF4-FFF2-40B4-BE49-F238E27FC236}">
                <a16:creationId xmlns:a16="http://schemas.microsoft.com/office/drawing/2014/main" id="{D6CB49B8-DBDB-C15F-AC82-6215C9C4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362" y="1263907"/>
            <a:ext cx="4830318" cy="42748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C3676C-6DE6-C3A4-01AF-2BF3F9B38F74}"/>
              </a:ext>
            </a:extLst>
          </p:cNvPr>
          <p:cNvSpPr txBox="1"/>
          <p:nvPr/>
        </p:nvSpPr>
        <p:spPr>
          <a:xfrm>
            <a:off x="855023" y="91440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Visual Insights</a:t>
            </a:r>
            <a:r>
              <a:rPr lang="en-US" sz="2400" dirty="0">
                <a:ea typeface="Calibri"/>
                <a:cs typeface="Calibri"/>
              </a:rPr>
              <a:t>​</a:t>
            </a:r>
            <a:br>
              <a:rPr lang="en-US" sz="2400" dirty="0">
                <a:ea typeface="Calibri"/>
                <a:cs typeface="Calibri"/>
              </a:rPr>
            </a:br>
            <a:r>
              <a:rPr lang="en-US" sz="2400" dirty="0">
                <a:ea typeface="Calibri"/>
                <a:cs typeface="Calibri"/>
              </a:rPr>
              <a:t>TSLA</a:t>
            </a:r>
            <a:br>
              <a:rPr lang="en-US" sz="2400" dirty="0">
                <a:ea typeface="Calibri"/>
                <a:cs typeface="Calibri"/>
              </a:rPr>
            </a:br>
            <a:r>
              <a:rPr lang="en-US" sz="2400" dirty="0">
                <a:ea typeface="Calibri"/>
                <a:cs typeface="Calibri"/>
              </a:rPr>
              <a:t>​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E590B-0227-F01B-1D6A-2BF43D56D377}"/>
              </a:ext>
            </a:extLst>
          </p:cNvPr>
          <p:cNvSpPr txBox="1"/>
          <p:nvPr/>
        </p:nvSpPr>
        <p:spPr>
          <a:xfrm>
            <a:off x="726374" y="4932218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/>
              <a:t>High trading volume</a:t>
            </a:r>
            <a:r>
              <a:rPr lang="en-US"/>
              <a:t> shows strong market interest</a:t>
            </a:r>
          </a:p>
          <a:p>
            <a:pPr marL="228600" indent="-228600">
              <a:buFont typeface=""/>
              <a:buChar char="•"/>
            </a:pPr>
            <a:r>
              <a:rPr lang="en-US"/>
              <a:t>Best for </a:t>
            </a:r>
            <a:r>
              <a:rPr lang="en-US" b="1"/>
              <a:t>high-risk, short-term traders</a:t>
            </a:r>
          </a:p>
        </p:txBody>
      </p:sp>
    </p:spTree>
    <p:extLst>
      <p:ext uri="{BB962C8B-B14F-4D97-AF65-F5344CB8AC3E}">
        <p14:creationId xmlns:p14="http://schemas.microsoft.com/office/powerpoint/2010/main" val="1771917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1" name="Rectangle 311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CDE5F-AAB9-C61E-59C4-E45EE85C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043193"/>
            <a:ext cx="2611780" cy="27489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Daily closing price and daily trading volume for the stocks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12" name="Rectangle 31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0" name="Rectangle 31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78C2C9F-2474-26CF-307F-9B1141EB8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7002" y="148855"/>
            <a:ext cx="5134772" cy="439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7C631D-3860-ABC1-AD75-9FE192AB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6" y="4545960"/>
            <a:ext cx="5483927" cy="224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01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058C5-D8E0-B1E8-5D9F-000CD0E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300">
                <a:ea typeface="Calibri"/>
                <a:cs typeface="Calibri"/>
              </a:rPr>
              <a:t>Insight: Daily Closing Price &amp; Trading Volume (Last 30 Days)</a:t>
            </a:r>
          </a:p>
          <a:p>
            <a:pPr>
              <a:lnSpc>
                <a:spcPct val="90000"/>
              </a:lnSpc>
            </a:pPr>
            <a:endParaRPr lang="en-US" sz="4300">
              <a:ea typeface="Calibri"/>
              <a:cs typeface="Calibri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D10D-B505-2C84-574A-121E5E89C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NVDA and TSLA exhibited the most volatility in daily percentage price changes, with TSLA reaching a peak gain of ~22% and a sharp dip around -15%.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AAPL and MSFT remained relatively stable, with narrower fluctuation ranges and steadier performance.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In terms of volume, TSLA consistently had the highest trading activity, indicating strong investor interest or speculative trading.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NVDA's volume spiked sharply during the first week of April, aligning with a rapid price rebound—possibly due to impactful news or investor sentiment.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MSFT and AAPL show high stability and liquidity, suitable for conservative investors seeking less risk.</a:t>
            </a:r>
            <a:endParaRPr lang="en-US" sz="1900"/>
          </a:p>
          <a:p>
            <a:endParaRPr lang="en-US" sz="19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83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225C8-2145-9214-0578-5D13189A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NVDA 30-Day Trend Visualization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1AB7B-B78B-A500-219D-9D988687D631}"/>
              </a:ext>
            </a:extLst>
          </p:cNvPr>
          <p:cNvSpPr txBox="1"/>
          <p:nvPr/>
        </p:nvSpPr>
        <p:spPr>
          <a:xfrm>
            <a:off x="3490721" y="502920"/>
            <a:ext cx="5170932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NVDA showed a </a:t>
            </a:r>
            <a:r>
              <a:rPr lang="en-US" sz="1300" b="1"/>
              <a:t>consistent downward trend</a:t>
            </a:r>
            <a:r>
              <a:rPr lang="en-US" sz="1300"/>
              <a:t> starting late March.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The </a:t>
            </a:r>
            <a:r>
              <a:rPr lang="en-US" sz="1300" b="1"/>
              <a:t>7-day moving average</a:t>
            </a:r>
            <a:r>
              <a:rPr lang="en-US" sz="1300"/>
              <a:t> stayed below the price line most of the time, signaling </a:t>
            </a:r>
            <a:r>
              <a:rPr lang="en-US" sz="1300" b="1"/>
              <a:t>weak momentum</a:t>
            </a:r>
            <a:r>
              <a:rPr lang="en-US" sz="1300"/>
              <a:t>.</a:t>
            </a: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Despite occasional rebounds, the trend remains </a:t>
            </a:r>
            <a:r>
              <a:rPr lang="en-US" sz="1300" b="1"/>
              <a:t>volatile and bearish</a:t>
            </a:r>
            <a:r>
              <a:rPr lang="en-US" sz="130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Recommendation: DO NOT BUY STOCK!</a:t>
            </a:r>
            <a:br>
              <a:rPr lang="en-US" sz="1300"/>
            </a:br>
            <a:r>
              <a:rPr lang="en-US" sz="1300"/>
              <a:t>(Wait for a more stable upward pattern before entering.)</a:t>
            </a:r>
          </a:p>
        </p:txBody>
      </p:sp>
      <p:pic>
        <p:nvPicPr>
          <p:cNvPr id="4" name="Content Placeholder 3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BDCDCA7F-ACC1-E8D4-F422-CF869F2C9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574" y="2290936"/>
            <a:ext cx="7577707" cy="3959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25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63A65-20E6-1087-CABF-B114D28B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ea typeface="Calibri"/>
                <a:cs typeface="Calibri"/>
              </a:rPr>
              <a:t>Recommendation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0211-08C1-C5F4-FC31-65D5BB5A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886" y="158858"/>
            <a:ext cx="5179868" cy="601810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>
                <a:ea typeface="+mn-lt"/>
                <a:cs typeface="+mn-lt"/>
              </a:rPr>
              <a:t>NVDA has shown a downward + inconsistent trend.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>
                <a:ea typeface="Calibri"/>
                <a:cs typeface="Calibri"/>
              </a:rPr>
              <a:t> Large early April drop followed by partial recovery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>
                <a:ea typeface="Calibri"/>
                <a:cs typeface="Calibri"/>
              </a:rPr>
              <a:t> 7-day moving average still trending downward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>
                <a:ea typeface="Calibri"/>
                <a:cs typeface="Calibri"/>
              </a:rPr>
              <a:t> Volume is high but trend is volatile</a:t>
            </a:r>
          </a:p>
          <a:p>
            <a:pPr marL="0" indent="0">
              <a:buNone/>
            </a:pPr>
            <a:endParaRPr lang="en-US" sz="2000" dirty="0">
              <a:latin typeface="Arial"/>
              <a:ea typeface="Calibri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•</a:t>
            </a:r>
            <a:r>
              <a:rPr lang="en-US" sz="2000" dirty="0">
                <a:ea typeface="+mn-lt"/>
                <a:cs typeface="+mn-lt"/>
              </a:rPr>
              <a:t> Final Verdict: WAIT BEFORE BUYING STOCK!</a:t>
            </a:r>
            <a:endParaRPr lang="en-US" sz="2000" dirty="0">
              <a:ea typeface="Calibri"/>
              <a:cs typeface="Calibri"/>
            </a:endParaRPr>
          </a:p>
          <a:p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545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EB853-F8A9-93F3-E469-CCC1CA29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>
                <a:ea typeface="Calibri"/>
                <a:cs typeface="Calibri"/>
              </a:rPr>
              <a:t>To Sum Up</a:t>
            </a:r>
            <a:endParaRPr lang="en-US" sz="47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C52A-C8BA-9654-43D4-C29E01C46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Among the four tech stocks analyzed  NVDA, AAPL, MSFT, and TSLA and all demonstrated varying levels of volatility, trading volume, and price trends over the past 30 days.</a:t>
            </a: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MSFT showed the most stable performance, with low volatility and consistent volume, making it ideal for long-term investors.</a:t>
            </a: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TSLA and NVDA exhibited high volatility with sharp gains and drops, reflecting strong market activity and speculative behavior — best suited for short-term trading.</a:t>
            </a: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AAPL remained moderately volatile but demonstrated strong recovery and investor confidence, making it a balanced option for medium-risk investors.</a:t>
            </a: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>
                <a:ea typeface="+mn-lt"/>
                <a:cs typeface="+mn-lt"/>
              </a:rPr>
              <a:t>Recommendation Summary:</a:t>
            </a:r>
            <a:endParaRPr lang="en-US" sz="18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>
                <a:ea typeface="+mn-lt"/>
                <a:cs typeface="+mn-lt"/>
              </a:rPr>
              <a:t>MSFT –  Buy/Hold (Stable growth)</a:t>
            </a:r>
            <a:endParaRPr lang="en-US" sz="18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>
                <a:ea typeface="+mn-lt"/>
                <a:cs typeface="+mn-lt"/>
              </a:rPr>
              <a:t>AAPL – ️ Buy cautiously (Resilient but slightly volatile)</a:t>
            </a:r>
            <a:endParaRPr lang="en-US" sz="18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>
                <a:ea typeface="+mn-lt"/>
                <a:cs typeface="+mn-lt"/>
              </a:rPr>
              <a:t>NVDA –  Wait (Inconsistent trend)</a:t>
            </a:r>
            <a:endParaRPr lang="en-US" sz="1800">
              <a:ea typeface="Calibri"/>
              <a:cs typeface="Calibri"/>
            </a:endParaRPr>
          </a:p>
          <a:p>
            <a:pPr lvl="1">
              <a:lnSpc>
                <a:spcPct val="90000"/>
              </a:lnSpc>
              <a:buFont typeface="Courier New"/>
              <a:buChar char="o"/>
            </a:pPr>
            <a:r>
              <a:rPr lang="en-US" sz="1800">
                <a:ea typeface="+mn-lt"/>
                <a:cs typeface="+mn-lt"/>
              </a:rPr>
              <a:t>TSLA –  Avoid or trade short-term only (High risk)</a:t>
            </a:r>
            <a:endParaRPr lang="en-US" sz="18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168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919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180222" y="1348064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rgbClr val="FFFFFF"/>
                </a:solidFill>
              </a:rPr>
              <a:t>Conclusion &amp; Future Enhancements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7C84E09-B5AC-A59E-651A-D2C92CCB7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354225"/>
              </p:ext>
            </p:extLst>
          </p:nvPr>
        </p:nvGraphicFramePr>
        <p:xfrm>
          <a:off x="3927763" y="653693"/>
          <a:ext cx="4727797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Workflow Summary</a:t>
            </a:r>
            <a:endParaRPr lang="en-US" dirty="0"/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2E954F99-BF4B-A703-2ACC-458F43E40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472457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6571" y="1247775"/>
            <a:ext cx="6858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59CA-7D4E-64C8-CC3A-38E8781BC376}"/>
              </a:ext>
            </a:extLst>
          </p:cNvPr>
          <p:cNvSpPr txBox="1"/>
          <p:nvPr/>
        </p:nvSpPr>
        <p:spPr>
          <a:xfrm>
            <a:off x="1353741" y="1442172"/>
            <a:ext cx="6436518" cy="217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lvl="1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analysis helps investors align their choices with their risk appetite and strategy, backed by data-driven insights and visual trends.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5904" y="3912322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F0AB-B6E4-6FE4-BE29-AD8BFF73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241" y="3962400"/>
            <a:ext cx="5293518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376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3252A0-C256-9494-C0F6-7E44D893FBFD}"/>
              </a:ext>
            </a:extLst>
          </p:cNvPr>
          <p:cNvSpPr>
            <a:spLocks noGrp="1"/>
          </p:cNvSpPr>
          <p:nvPr/>
        </p:nvSpPr>
        <p:spPr>
          <a:xfrm>
            <a:off x="473202" y="640823"/>
            <a:ext cx="2564892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700">
                <a:ea typeface="Calibri"/>
                <a:cs typeface="Calibri"/>
              </a:rPr>
              <a:t>Library</a:t>
            </a:r>
            <a:endParaRPr lang="en-US" sz="470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0A30EE2-D798-C900-DA1B-92B6D8F5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019" y="2104745"/>
            <a:ext cx="5170932" cy="20163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867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221673"/>
            <a:ext cx="6288577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AC6D5-DC12-0647-A4C5-278D7882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40" y="310896"/>
            <a:ext cx="5987034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News Scraper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121140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7B8170-89FA-EB6D-B07B-C071DAB03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287" r="32779" b="1"/>
          <a:stretch/>
        </p:blipFill>
        <p:spPr>
          <a:xfrm>
            <a:off x="4677046" y="2293997"/>
            <a:ext cx="4183380" cy="40832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854EC94-AD71-38FA-F83D-5DC55E83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057" b="-1"/>
          <a:stretch/>
        </p:blipFill>
        <p:spPr>
          <a:xfrm>
            <a:off x="294618" y="2294019"/>
            <a:ext cx="4183380" cy="408660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8515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News Scraper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IN"/>
          </a:p>
          <a:p>
            <a:pPr>
              <a:lnSpc>
                <a:spcPct val="90000"/>
              </a:lnSpc>
            </a:pPr>
            <a:r>
              <a:t>Scraped 98 articles between April 8–15, 2025</a:t>
            </a:r>
            <a:endParaRPr lang="en-IN"/>
          </a:p>
          <a:p>
            <a:pPr>
              <a:lnSpc>
                <a:spcPct val="90000"/>
              </a:lnSpc>
            </a:pPr>
            <a:r>
              <a:t>Example title: 'RKLB Investors Opportunity...'</a:t>
            </a:r>
            <a:endParaRPr lang="en-IN"/>
          </a:p>
          <a:p>
            <a:pPr>
              <a:lnSpc>
                <a:spcPct val="90000"/>
              </a:lnSpc>
            </a:pPr>
            <a:r>
              <a:t>Symbols Found: NASDAQ:RKLB</a:t>
            </a:r>
            <a:endParaRPr lang="en-IN"/>
          </a:p>
          <a:p>
            <a:pPr>
              <a:lnSpc>
                <a:spcPct val="90000"/>
              </a:lnSpc>
            </a:pPr>
            <a:r>
              <a:t>Saved to: scraped_data/prnewswire_articles_20250408_to_20250415.csv</a:t>
            </a:r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Symbol Extraction Matrix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59089"/>
              </p:ext>
            </p:extLst>
          </p:nvPr>
        </p:nvGraphicFramePr>
        <p:xfrm>
          <a:off x="4060767" y="1137397"/>
          <a:ext cx="4806628" cy="443195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765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9785">
                <a:tc>
                  <a:txBody>
                    <a:bodyPr/>
                    <a:lstStyle/>
                    <a:p>
                      <a:r>
                        <a:rPr lang="en-US" sz="2800" cap="all" spc="150" dirty="0">
                          <a:solidFill>
                            <a:srgbClr val="FFFFFF"/>
                          </a:solidFill>
                        </a:rPr>
                        <a:t>Symbol</a:t>
                      </a:r>
                    </a:p>
                  </a:txBody>
                  <a:tcPr marL="241921" marR="241921" marT="241921" marB="241921"/>
                </a:tc>
                <a:tc>
                  <a:txBody>
                    <a:bodyPr/>
                    <a:lstStyle/>
                    <a:p>
                      <a:r>
                        <a:rPr lang="en-US" sz="2800" cap="all" spc="150" dirty="0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 marL="241921" marR="241921" marT="241921" marB="241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54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WHY:ROSEN</a:t>
                      </a:r>
                    </a:p>
                  </a:txBody>
                  <a:tcPr marL="241921" marR="241921" marT="241921" marB="241921"/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241921" marR="241921" marT="241921" marB="241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54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CHING:KESSL</a:t>
                      </a:r>
                    </a:p>
                  </a:txBody>
                  <a:tcPr marL="241921" marR="241921" marT="241921" marB="241921"/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 marL="241921" marR="241921" marT="241921" marB="241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54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NASDAQ:SSNC</a:t>
                      </a:r>
                    </a:p>
                  </a:txBody>
                  <a:tcPr marL="241921" marR="241921" marT="241921" marB="241921"/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241921" marR="241921" marT="241921" marB="241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0543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MAAKT:GOVER</a:t>
                      </a:r>
                    </a:p>
                  </a:txBody>
                  <a:tcPr marL="241921" marR="241921" marT="241921" marB="241921"/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 marL="241921" marR="241921" marT="241921" marB="2419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Focused Symbol Tracking (Tech Giants)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225637"/>
              </p:ext>
            </p:extLst>
          </p:nvPr>
        </p:nvGraphicFramePr>
        <p:xfrm>
          <a:off x="4195701" y="1585534"/>
          <a:ext cx="4536758" cy="3535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31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7136">
                <a:tc>
                  <a:txBody>
                    <a:bodyPr/>
                    <a:lstStyle/>
                    <a:p>
                      <a:r>
                        <a:rPr lang="en-IN" sz="3300"/>
                        <a:t>Company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Mentions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/>
                        <a:t>AAPL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/>
                        <a:t>NVDA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/>
                        <a:t>MSFT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2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r>
                        <a:rPr lang="en-IN" sz="3300"/>
                        <a:t>AMZN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/>
                        <a:t>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500"/>
              <a:t>Historical Data Collection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EA537BF-317E-3230-9DFF-714D4248D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89894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Report Matrix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787050"/>
              </p:ext>
            </p:extLst>
          </p:nvPr>
        </p:nvGraphicFramePr>
        <p:xfrm>
          <a:off x="240030" y="3369760"/>
          <a:ext cx="8661658" cy="21137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9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3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61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61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8911"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Symbol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Start Price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End Price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Change %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30D High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30D Low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 dirty="0" err="1">
                          <a:solidFill>
                            <a:srgbClr val="000000"/>
                          </a:solidFill>
                        </a:rPr>
                        <a:t>Avg</a:t>
                      </a:r>
                      <a:r>
                        <a:rPr lang="en-IN" sz="1900" cap="none" spc="0" dirty="0">
                          <a:solidFill>
                            <a:srgbClr val="000000"/>
                          </a:solidFill>
                        </a:rPr>
                        <a:t> Volume</a:t>
                      </a:r>
                    </a:p>
                  </a:txBody>
                  <a:tcPr marL="75999" marR="55603" marT="21714" marB="162854" anchor="b"/>
                </a:tc>
                <a:tc>
                  <a:txBody>
                    <a:bodyPr/>
                    <a:lstStyle/>
                    <a:p>
                      <a:r>
                        <a:rPr lang="en-IN" sz="1900" cap="none" spc="0">
                          <a:solidFill>
                            <a:srgbClr val="000000"/>
                          </a:solidFill>
                        </a:rPr>
                        <a:t>Latest Volume</a:t>
                      </a:r>
                    </a:p>
                  </a:txBody>
                  <a:tcPr marL="75999" marR="55603" marT="21714" marB="16285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56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NASDAQ:AAPL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$214.00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$202.14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-5.54%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$225.62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$169.21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75,986,237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50,304,417</a:t>
                      </a:r>
                    </a:p>
                  </a:txBody>
                  <a:tcPr marL="75999" marR="55603" marT="21714" marB="16285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56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NASDAQ:NVDA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$119.53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$112.20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-6.13%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$122.89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$86.62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320,033,641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211,050,923</a:t>
                      </a:r>
                    </a:p>
                  </a:txBody>
                  <a:tcPr marL="75999" marR="55603" marT="21714" marB="16285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56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NYSE:MSFT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$388.70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$385.73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-0.76%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$396.36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$344.79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26,938,069</a:t>
                      </a:r>
                    </a:p>
                  </a:txBody>
                  <a:tcPr marL="75999" marR="55603" marT="21714" marB="162854"/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rgbClr val="000000"/>
                          </a:solidFill>
                        </a:rPr>
                        <a:t>17,074,637</a:t>
                      </a:r>
                    </a:p>
                  </a:txBody>
                  <a:tcPr marL="75999" marR="55603" marT="21714" marB="16285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799</Words>
  <Application>Microsoft Office PowerPoint</Application>
  <PresentationFormat>On-screen Show (4:3)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Courier New</vt:lpstr>
      <vt:lpstr>Times New Roman</vt:lpstr>
      <vt:lpstr>Office Theme</vt:lpstr>
      <vt:lpstr>Stock News Parser &amp; Analysis Project</vt:lpstr>
      <vt:lpstr>Workflow Summary</vt:lpstr>
      <vt:lpstr>PowerPoint Presentation</vt:lpstr>
      <vt:lpstr>News Scraper</vt:lpstr>
      <vt:lpstr>News Scraper</vt:lpstr>
      <vt:lpstr>Symbol Extraction Matrix</vt:lpstr>
      <vt:lpstr>Focused Symbol Tracking (Tech Giants)</vt:lpstr>
      <vt:lpstr>Historical Data Collection</vt:lpstr>
      <vt:lpstr>Stock Report Matrix</vt:lpstr>
      <vt:lpstr>Visual Insights APPL </vt:lpstr>
      <vt:lpstr>Visual Insights  NVDA  </vt:lpstr>
      <vt:lpstr>Visual Insights  MSFT </vt:lpstr>
      <vt:lpstr>PowerPoint Presentation</vt:lpstr>
      <vt:lpstr>Daily closing price and daily trading volume for the stocks </vt:lpstr>
      <vt:lpstr>Insight: Daily Closing Price &amp; Trading Volume (Last 30 Days) </vt:lpstr>
      <vt:lpstr>NVDA 30-Day Trend Visualization</vt:lpstr>
      <vt:lpstr>Recommendation</vt:lpstr>
      <vt:lpstr>To Sum Up</vt:lpstr>
      <vt:lpstr>Conclusion &amp; Future Enhancements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rozy patel</dc:creator>
  <cp:keywords/>
  <dc:description>generated using python-pptx</dc:description>
  <cp:lastModifiedBy>rozy patel</cp:lastModifiedBy>
  <cp:revision>216</cp:revision>
  <dcterms:created xsi:type="dcterms:W3CDTF">2013-01-27T09:14:16Z</dcterms:created>
  <dcterms:modified xsi:type="dcterms:W3CDTF">2025-04-16T01:56:41Z</dcterms:modified>
  <cp:category/>
</cp:coreProperties>
</file>