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(null)" ContentType="image/x-em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9"/>
  </p:notesMasterIdLst>
  <p:handoutMasterIdLst>
    <p:handoutMasterId r:id="rId30"/>
  </p:handoutMasterIdLst>
  <p:sldIdLst>
    <p:sldId id="976" r:id="rId2"/>
    <p:sldId id="1050" r:id="rId3"/>
    <p:sldId id="1058" r:id="rId4"/>
    <p:sldId id="1040" r:id="rId5"/>
    <p:sldId id="1036" r:id="rId6"/>
    <p:sldId id="1059" r:id="rId7"/>
    <p:sldId id="1030" r:id="rId8"/>
    <p:sldId id="1017" r:id="rId9"/>
    <p:sldId id="1041" r:id="rId10"/>
    <p:sldId id="1025" r:id="rId11"/>
    <p:sldId id="1051" r:id="rId12"/>
    <p:sldId id="1052" r:id="rId13"/>
    <p:sldId id="1053" r:id="rId14"/>
    <p:sldId id="1054" r:id="rId15"/>
    <p:sldId id="1055" r:id="rId16"/>
    <p:sldId id="1057" r:id="rId17"/>
    <p:sldId id="1043" r:id="rId18"/>
    <p:sldId id="1038" r:id="rId19"/>
    <p:sldId id="1033" r:id="rId20"/>
    <p:sldId id="1037" r:id="rId21"/>
    <p:sldId id="1034" r:id="rId22"/>
    <p:sldId id="1035" r:id="rId23"/>
    <p:sldId id="1061" r:id="rId24"/>
    <p:sldId id="1048" r:id="rId25"/>
    <p:sldId id="1049" r:id="rId26"/>
    <p:sldId id="1060" r:id="rId27"/>
    <p:sldId id="1018" r:id="rId2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33" autoAdjust="0"/>
    <p:restoredTop sz="75221" autoAdjust="0"/>
  </p:normalViewPr>
  <p:slideViewPr>
    <p:cSldViewPr>
      <p:cViewPr varScale="1">
        <p:scale>
          <a:sx n="71" d="100"/>
          <a:sy n="71" d="100"/>
        </p:scale>
        <p:origin x="176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1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9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22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59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71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75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2CF7154E-FE2C-4094-9169-5F6DACF2D87A}" type="slidenum">
              <a:rPr lang="en-US" smtClean="0"/>
              <a:pPr defTabSz="963613"/>
              <a:t>18</a:t>
            </a:fld>
            <a:endParaRPr lang="en-US"/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pPr marL="171450" indent="-171450" eaLnBrk="1" hangingPunct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35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2CF7154E-FE2C-4094-9169-5F6DACF2D87A}" type="slidenum">
              <a:rPr lang="en-US" smtClean="0"/>
              <a:pPr defTabSz="963613"/>
              <a:t>19</a:t>
            </a:fld>
            <a:endParaRPr lang="en-US"/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CA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246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2CF7154E-FE2C-4094-9169-5F6DACF2D87A}" type="slidenum">
              <a:rPr lang="en-US" smtClean="0"/>
              <a:pPr defTabSz="963613"/>
              <a:t>20</a:t>
            </a:fld>
            <a:endParaRPr lang="en-US"/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11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2CF7154E-FE2C-4094-9169-5F6DACF2D87A}" type="slidenum">
              <a:rPr lang="en-US" smtClean="0"/>
              <a:pPr defTabSz="963613"/>
              <a:t>21</a:t>
            </a:fld>
            <a:endParaRPr lang="en-US"/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95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2CF7154E-FE2C-4094-9169-5F6DACF2D87A}" type="slidenum">
              <a:rPr lang="en-US" smtClean="0"/>
              <a:pPr defTabSz="963613"/>
              <a:t>22</a:t>
            </a:fld>
            <a:endParaRPr lang="en-US"/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pPr marL="171450" indent="-171450" eaLnBrk="1" hangingPunct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63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2CF7154E-FE2C-4094-9169-5F6DACF2D87A}" type="slidenum">
              <a:rPr lang="en-US" smtClean="0"/>
              <a:pPr defTabSz="963613"/>
              <a:t>23</a:t>
            </a:fld>
            <a:endParaRPr lang="en-US"/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71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2CF7154E-FE2C-4094-9169-5F6DACF2D87A}" type="slidenum">
              <a:rPr lang="en-US" smtClean="0"/>
              <a:pPr defTabSz="963613"/>
              <a:t>24</a:t>
            </a:fld>
            <a:endParaRPr lang="en-US"/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50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41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2CF7154E-FE2C-4094-9169-5F6DACF2D87A}" type="slidenum">
              <a:rPr lang="en-US" smtClean="0"/>
              <a:pPr defTabSz="963613"/>
              <a:t>25</a:t>
            </a:fld>
            <a:endParaRPr lang="en-US"/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16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2CF7154E-FE2C-4094-9169-5F6DACF2D87A}" type="slidenum">
              <a:rPr lang="en-US" smtClean="0"/>
              <a:pPr defTabSz="963613"/>
              <a:t>26</a:t>
            </a:fld>
            <a:endParaRPr lang="en-US"/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43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45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75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2CF7154E-FE2C-4094-9169-5F6DACF2D87A}" type="slidenum">
              <a:rPr lang="en-US" smtClean="0"/>
              <a:pPr defTabSz="963613"/>
              <a:t>4</a:t>
            </a:fld>
            <a:endParaRPr lang="en-US"/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pPr marL="171450" indent="-171450" eaLnBrk="1" hangingPunct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21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2CF7154E-FE2C-4094-9169-5F6DACF2D87A}" type="slidenum">
              <a:rPr lang="en-US" smtClean="0"/>
              <a:pPr defTabSz="963613"/>
              <a:t>5</a:t>
            </a:fld>
            <a:endParaRPr lang="en-US"/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96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2CF7154E-FE2C-4094-9169-5F6DACF2D87A}" type="slidenum">
              <a:rPr lang="en-US" smtClean="0"/>
              <a:pPr defTabSz="963613"/>
              <a:t>6</a:t>
            </a:fld>
            <a:endParaRPr lang="en-US"/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pPr eaLnBrk="1" hangingPunct="1"/>
            <a:r>
              <a:rPr lang="en-US" dirty="0"/>
              <a:t>Researchers started focusing on the most important component of the pipeline</a:t>
            </a:r>
          </a:p>
        </p:txBody>
      </p:sp>
    </p:spTree>
    <p:extLst>
      <p:ext uri="{BB962C8B-B14F-4D97-AF65-F5344CB8AC3E}">
        <p14:creationId xmlns:p14="http://schemas.microsoft.com/office/powerpoint/2010/main" val="150635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2CF7154E-FE2C-4094-9169-5F6DACF2D87A}" type="slidenum">
              <a:rPr lang="en-US" smtClean="0"/>
              <a:pPr defTabSz="963613"/>
              <a:t>7</a:t>
            </a:fld>
            <a:endParaRPr lang="en-US"/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57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2CF7154E-FE2C-4094-9169-5F6DACF2D87A}" type="slidenum">
              <a:rPr lang="en-US" smtClean="0"/>
              <a:pPr defTabSz="963613"/>
              <a:t>10</a:t>
            </a:fld>
            <a:endParaRPr lang="en-US"/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pPr marL="171450" indent="-171450" eaLnBrk="1" hangingPunct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15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3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5219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17776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865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(null)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iversityOfWaterloo_logo_horiz_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064" y="0"/>
            <a:ext cx="4393936" cy="1761759"/>
          </a:xfrm>
          <a:prstGeom prst="rect">
            <a:avLst/>
          </a:prstGeom>
        </p:spPr>
      </p:pic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76200" y="2057399"/>
            <a:ext cx="8991600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3600" dirty="0">
                <a:solidFill>
                  <a:schemeClr val="bg2"/>
                </a:solidFill>
                <a:latin typeface="Gill Sans"/>
                <a:cs typeface="Gill Sans"/>
              </a:rPr>
              <a:t>LAI-CNNs for Question Answering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76200" y="4572000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>
                <a:solidFill>
                  <a:schemeClr val="bg2"/>
                </a:solidFill>
                <a:latin typeface="Gill Sans"/>
                <a:cs typeface="Gill Sans"/>
              </a:rPr>
              <a:t>Royal </a:t>
            </a:r>
            <a:r>
              <a:rPr lang="en-US" sz="2400" b="0" dirty="0" err="1">
                <a:solidFill>
                  <a:schemeClr val="bg2"/>
                </a:solidFill>
                <a:latin typeface="Gill Sans"/>
                <a:cs typeface="Gill Sans"/>
              </a:rPr>
              <a:t>Sequeira</a:t>
            </a:r>
            <a:endParaRPr lang="en-US" sz="2400" b="0" dirty="0">
              <a:solidFill>
                <a:schemeClr val="bg2"/>
              </a:solidFill>
              <a:latin typeface="Gill Sans"/>
              <a:cs typeface="Gill Sans"/>
            </a:endParaRPr>
          </a:p>
          <a:p>
            <a:pPr algn="ctr" eaLnBrk="1" hangingPunct="1"/>
            <a:r>
              <a:rPr lang="en-US" sz="2000" b="0" dirty="0">
                <a:solidFill>
                  <a:schemeClr val="bg2"/>
                </a:solidFill>
                <a:latin typeface="Gill Sans"/>
                <a:cs typeface="Gill Sans"/>
              </a:rPr>
              <a:t>David R. Cheriton School of Computer Science</a:t>
            </a:r>
          </a:p>
          <a:p>
            <a:pPr algn="ctr" eaLnBrk="1" hangingPunct="1"/>
            <a:r>
              <a:rPr lang="en-US" sz="2000" b="0" dirty="0">
                <a:solidFill>
                  <a:schemeClr val="bg2"/>
                </a:solidFill>
                <a:latin typeface="Gill Sans"/>
                <a:cs typeface="Gill Sans"/>
              </a:rPr>
              <a:t>University of Waterloo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6200" y="3352801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>
                <a:solidFill>
                  <a:schemeClr val="bg2"/>
                </a:solidFill>
                <a:latin typeface="Gill Sans"/>
                <a:cs typeface="Gill Sans"/>
              </a:rPr>
              <a:t>August 3, 2018</a:t>
            </a:r>
          </a:p>
        </p:txBody>
      </p:sp>
    </p:spTree>
    <p:extLst>
      <p:ext uri="{BB962C8B-B14F-4D97-AF65-F5344CB8AC3E}">
        <p14:creationId xmlns:p14="http://schemas.microsoft.com/office/powerpoint/2010/main" val="333134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SM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200"/>
            <a:ext cx="9144000" cy="466302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6DF87B45-26DC-8D4C-9B7E-8EEA44F33E67}"/>
              </a:ext>
            </a:extLst>
          </p:cNvPr>
          <p:cNvSpPr/>
          <p:nvPr/>
        </p:nvSpPr>
        <p:spPr bwMode="auto">
          <a:xfrm rot="16200000">
            <a:off x="3048000" y="2133599"/>
            <a:ext cx="457201" cy="2133601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071F27B4-BE35-5A47-9C12-6E6824B5FF13}"/>
              </a:ext>
            </a:extLst>
          </p:cNvPr>
          <p:cNvSpPr/>
          <p:nvPr/>
        </p:nvSpPr>
        <p:spPr bwMode="auto">
          <a:xfrm rot="16200000">
            <a:off x="3048000" y="4114799"/>
            <a:ext cx="457201" cy="2133601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D62EF-0807-AB49-AD60-B1B2C2A91E0A}"/>
              </a:ext>
            </a:extLst>
          </p:cNvPr>
          <p:cNvSpPr txBox="1"/>
          <p:nvPr/>
        </p:nvSpPr>
        <p:spPr>
          <a:xfrm>
            <a:off x="2133600" y="3352800"/>
            <a:ext cx="2438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E29717-4F54-5442-9941-6F82E75F69D5}"/>
              </a:ext>
            </a:extLst>
          </p:cNvPr>
          <p:cNvSpPr txBox="1"/>
          <p:nvPr/>
        </p:nvSpPr>
        <p:spPr>
          <a:xfrm>
            <a:off x="2057400" y="5300246"/>
            <a:ext cx="2438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features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D33074-D84A-2441-B8E8-ECAC81B82950}"/>
              </a:ext>
            </a:extLst>
          </p:cNvPr>
          <p:cNvSpPr/>
          <p:nvPr/>
        </p:nvSpPr>
        <p:spPr bwMode="auto">
          <a:xfrm>
            <a:off x="4572001" y="1066800"/>
            <a:ext cx="761999" cy="59436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noFill/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94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88141"/>
            <a:ext cx="4568730" cy="4177554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45720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err="1">
                <a:solidFill>
                  <a:srgbClr val="000000"/>
                </a:solidFill>
                <a:latin typeface="Gill Sans"/>
                <a:cs typeface="Gill Sans"/>
              </a:rPr>
              <a:t>TrecQA</a:t>
            </a: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: State of the 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4430EF-D5E0-1C49-ADD3-A07F5F7B32AD}"/>
              </a:ext>
            </a:extLst>
          </p:cNvPr>
          <p:cNvSpPr/>
          <p:nvPr/>
        </p:nvSpPr>
        <p:spPr bwMode="auto">
          <a:xfrm>
            <a:off x="308070" y="1447800"/>
            <a:ext cx="4568730" cy="3016625"/>
          </a:xfrm>
          <a:prstGeom prst="rect">
            <a:avLst/>
          </a:prstGeom>
          <a:solidFill>
            <a:schemeClr val="accent3">
              <a:alpha val="7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FE644-1901-1C4E-8405-87CCDED54DD4}"/>
              </a:ext>
            </a:extLst>
          </p:cNvPr>
          <p:cNvSpPr/>
          <p:nvPr/>
        </p:nvSpPr>
        <p:spPr bwMode="auto">
          <a:xfrm>
            <a:off x="308070" y="4744319"/>
            <a:ext cx="4568730" cy="921376"/>
          </a:xfrm>
          <a:prstGeom prst="rect">
            <a:avLst/>
          </a:prstGeom>
          <a:solidFill>
            <a:schemeClr val="accent3">
              <a:alpha val="6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7AC14B-F653-1E4E-9595-B80DC45A4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30" y="2321980"/>
            <a:ext cx="4113351" cy="209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7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88141"/>
            <a:ext cx="4568730" cy="4177554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45720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err="1">
                <a:solidFill>
                  <a:srgbClr val="000000"/>
                </a:solidFill>
                <a:latin typeface="Gill Sans"/>
                <a:cs typeface="Gill Sans"/>
              </a:rPr>
              <a:t>TrecQA</a:t>
            </a: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: State of the 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4430EF-D5E0-1C49-ADD3-A07F5F7B32AD}"/>
              </a:ext>
            </a:extLst>
          </p:cNvPr>
          <p:cNvSpPr/>
          <p:nvPr/>
        </p:nvSpPr>
        <p:spPr bwMode="auto">
          <a:xfrm>
            <a:off x="308070" y="1488141"/>
            <a:ext cx="4568730" cy="3236259"/>
          </a:xfrm>
          <a:prstGeom prst="rect">
            <a:avLst/>
          </a:prstGeom>
          <a:solidFill>
            <a:schemeClr val="accent3">
              <a:alpha val="7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FE644-1901-1C4E-8405-87CCDED54DD4}"/>
              </a:ext>
            </a:extLst>
          </p:cNvPr>
          <p:cNvSpPr/>
          <p:nvPr/>
        </p:nvSpPr>
        <p:spPr bwMode="auto">
          <a:xfrm>
            <a:off x="308070" y="4952999"/>
            <a:ext cx="4568730" cy="712695"/>
          </a:xfrm>
          <a:prstGeom prst="rect">
            <a:avLst/>
          </a:prstGeom>
          <a:solidFill>
            <a:schemeClr val="accent3">
              <a:alpha val="6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4CED56-BC04-2746-B75A-F4C2CF9AF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590800"/>
            <a:ext cx="4191000" cy="218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6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88141"/>
            <a:ext cx="4568730" cy="4177554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45720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err="1">
                <a:solidFill>
                  <a:srgbClr val="000000"/>
                </a:solidFill>
                <a:latin typeface="Gill Sans"/>
                <a:cs typeface="Gill Sans"/>
              </a:rPr>
              <a:t>TrecQA</a:t>
            </a: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: State of the 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4430EF-D5E0-1C49-ADD3-A07F5F7B32AD}"/>
              </a:ext>
            </a:extLst>
          </p:cNvPr>
          <p:cNvSpPr/>
          <p:nvPr/>
        </p:nvSpPr>
        <p:spPr bwMode="auto">
          <a:xfrm>
            <a:off x="308070" y="1447800"/>
            <a:ext cx="4568730" cy="3505200"/>
          </a:xfrm>
          <a:prstGeom prst="rect">
            <a:avLst/>
          </a:prstGeom>
          <a:solidFill>
            <a:schemeClr val="accent3">
              <a:alpha val="7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FE644-1901-1C4E-8405-87CCDED54DD4}"/>
              </a:ext>
            </a:extLst>
          </p:cNvPr>
          <p:cNvSpPr/>
          <p:nvPr/>
        </p:nvSpPr>
        <p:spPr bwMode="auto">
          <a:xfrm>
            <a:off x="308070" y="5181599"/>
            <a:ext cx="4568730" cy="484095"/>
          </a:xfrm>
          <a:prstGeom prst="rect">
            <a:avLst/>
          </a:prstGeom>
          <a:solidFill>
            <a:schemeClr val="accent3">
              <a:alpha val="6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6642B1-B0DF-4546-A788-26965D211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362200"/>
            <a:ext cx="4038600" cy="232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88141"/>
            <a:ext cx="4568730" cy="4177554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45720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err="1">
                <a:solidFill>
                  <a:srgbClr val="000000"/>
                </a:solidFill>
                <a:latin typeface="Gill Sans"/>
                <a:cs typeface="Gill Sans"/>
              </a:rPr>
              <a:t>TrecQA</a:t>
            </a: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: State of the 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4430EF-D5E0-1C49-ADD3-A07F5F7B32AD}"/>
              </a:ext>
            </a:extLst>
          </p:cNvPr>
          <p:cNvSpPr/>
          <p:nvPr/>
        </p:nvSpPr>
        <p:spPr bwMode="auto">
          <a:xfrm>
            <a:off x="308070" y="1447800"/>
            <a:ext cx="4568730" cy="3733800"/>
          </a:xfrm>
          <a:prstGeom prst="rect">
            <a:avLst/>
          </a:prstGeom>
          <a:solidFill>
            <a:schemeClr val="accent3">
              <a:alpha val="7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FE644-1901-1C4E-8405-87CCDED54DD4}"/>
              </a:ext>
            </a:extLst>
          </p:cNvPr>
          <p:cNvSpPr/>
          <p:nvPr/>
        </p:nvSpPr>
        <p:spPr bwMode="auto">
          <a:xfrm>
            <a:off x="308070" y="5410199"/>
            <a:ext cx="4568730" cy="255495"/>
          </a:xfrm>
          <a:prstGeom prst="rect">
            <a:avLst/>
          </a:prstGeom>
          <a:solidFill>
            <a:schemeClr val="accent3">
              <a:alpha val="6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E7C0A5-B9FB-F54D-9816-3F8A7FA9D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413794"/>
            <a:ext cx="2362200" cy="430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1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88141"/>
            <a:ext cx="4568730" cy="4177554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45720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err="1">
                <a:solidFill>
                  <a:srgbClr val="000000"/>
                </a:solidFill>
                <a:latin typeface="Gill Sans"/>
                <a:cs typeface="Gill Sans"/>
              </a:rPr>
              <a:t>TrecQA</a:t>
            </a: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: State of the 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4430EF-D5E0-1C49-ADD3-A07F5F7B32AD}"/>
              </a:ext>
            </a:extLst>
          </p:cNvPr>
          <p:cNvSpPr/>
          <p:nvPr/>
        </p:nvSpPr>
        <p:spPr bwMode="auto">
          <a:xfrm>
            <a:off x="308070" y="1447800"/>
            <a:ext cx="4568730" cy="3962400"/>
          </a:xfrm>
          <a:prstGeom prst="rect">
            <a:avLst/>
          </a:prstGeom>
          <a:solidFill>
            <a:schemeClr val="accent3">
              <a:alpha val="7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7AC14B-F653-1E4E-9595-B80DC45A4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428" y="2667000"/>
            <a:ext cx="431074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3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5428-3E47-4141-B88F-1CBDE8D4D6F5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NLP from Scratch?!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05E8B-482F-C147-BB00-4C01A7265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08051"/>
            <a:ext cx="7924800" cy="5749949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A24D2F-D954-C94C-81FE-A45767973329}"/>
              </a:ext>
            </a:extLst>
          </p:cNvPr>
          <p:cNvCxnSpPr>
            <a:cxnSpLocks/>
          </p:cNvCxnSpPr>
          <p:nvPr/>
        </p:nvCxnSpPr>
        <p:spPr bwMode="auto">
          <a:xfrm>
            <a:off x="2743200" y="5943600"/>
            <a:ext cx="2514600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77352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B4C57D-851E-BD40-9520-C458BFD78DA9}"/>
              </a:ext>
            </a:extLst>
          </p:cNvPr>
          <p:cNvSpPr/>
          <p:nvPr/>
        </p:nvSpPr>
        <p:spPr bwMode="auto">
          <a:xfrm>
            <a:off x="685800" y="3810000"/>
            <a:ext cx="7696200" cy="457200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6F68C-6B0A-C343-BC1A-03B211D61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040"/>
            <a:ext cx="9144000" cy="594791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AE1EFA-6857-4F40-A654-4AD01C2FD172}"/>
              </a:ext>
            </a:extLst>
          </p:cNvPr>
          <p:cNvCxnSpPr>
            <a:cxnSpLocks/>
          </p:cNvCxnSpPr>
          <p:nvPr/>
        </p:nvCxnSpPr>
        <p:spPr bwMode="auto">
          <a:xfrm>
            <a:off x="228600" y="4267200"/>
            <a:ext cx="8153400" cy="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39814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LAI-CNNs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35FFA-3774-CE45-984A-F18ED1BDFD46}"/>
              </a:ext>
            </a:extLst>
          </p:cNvPr>
          <p:cNvSpPr txBox="1"/>
          <p:nvPr/>
        </p:nvSpPr>
        <p:spPr>
          <a:xfrm>
            <a:off x="0" y="454693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POS tagger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Named Entity Recognizer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Dependency Parser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0815D0-4202-184A-8381-8C3033B0D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1905000"/>
            <a:ext cx="4113351" cy="20976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81896F-15E2-334F-BFA9-BED155A170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r="41667"/>
          <a:stretch/>
        </p:blipFill>
        <p:spPr>
          <a:xfrm>
            <a:off x="4419600" y="1905000"/>
            <a:ext cx="4648200" cy="234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3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Part-of-Speech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5C3362-90F6-A44C-A8DE-D7E7D5F001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/>
          <a:stretch/>
        </p:blipFill>
        <p:spPr>
          <a:xfrm>
            <a:off x="1905000" y="1524000"/>
            <a:ext cx="5867401" cy="2756259"/>
          </a:xfrm>
          <a:prstGeom prst="rect">
            <a:avLst/>
          </a:prstGeom>
        </p:spPr>
      </p:pic>
      <p:sp>
        <p:nvSpPr>
          <p:cNvPr id="27" name="Text Box 7">
            <a:extLst>
              <a:ext uri="{FF2B5EF4-FFF2-40B4-BE49-F238E27FC236}">
                <a16:creationId xmlns:a16="http://schemas.microsoft.com/office/drawing/2014/main" id="{E5CCE0ED-AE95-D347-8AC3-70867FABB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702314"/>
            <a:ext cx="838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sv-SE" altLang="en-US" sz="2000" i="0" dirty="0">
                <a:solidFill>
                  <a:srgbClr val="0000FF"/>
                </a:solidFill>
                <a:latin typeface="Arial" panose="020B0604020202020204" pitchFamily="34" charset="0"/>
              </a:rPr>
              <a:t>DET</a:t>
            </a:r>
            <a:br>
              <a:rPr lang="sv-SE" altLang="en-US" sz="2000" i="0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sv-SE" altLang="en-US" sz="2000" b="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a</a:t>
            </a:r>
            <a:endParaRPr lang="sv-SE" altLang="en-US" b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8" name="Text Box 8">
            <a:extLst>
              <a:ext uri="{FF2B5EF4-FFF2-40B4-BE49-F238E27FC236}">
                <a16:creationId xmlns:a16="http://schemas.microsoft.com/office/drawing/2014/main" id="{F9822CFD-CC59-C34E-9D74-91F29AECD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702314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sv-SE" altLang="en-US" sz="2000" i="0" dirty="0">
                <a:solidFill>
                  <a:srgbClr val="0000FF"/>
                </a:solidFill>
                <a:latin typeface="Arial" panose="020B0604020202020204" pitchFamily="34" charset="0"/>
              </a:rPr>
              <a:t>NOUN</a:t>
            </a:r>
            <a:br>
              <a:rPr lang="sv-SE" altLang="en-US" sz="2000" i="0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sv-SE" altLang="en-US" sz="2000" b="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dog</a:t>
            </a:r>
            <a:endParaRPr lang="sv-SE" altLang="en-US" b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9" name="Text Box 9">
            <a:extLst>
              <a:ext uri="{FF2B5EF4-FFF2-40B4-BE49-F238E27FC236}">
                <a16:creationId xmlns:a16="http://schemas.microsoft.com/office/drawing/2014/main" id="{B28A31C0-349C-0F45-A28E-1DD1CB89F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686439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sv-SE" altLang="en-US" sz="2000" i="0" dirty="0">
                <a:solidFill>
                  <a:srgbClr val="0000FF"/>
                </a:solidFill>
                <a:latin typeface="Arial" panose="020B0604020202020204" pitchFamily="34" charset="0"/>
              </a:rPr>
              <a:t>VERB</a:t>
            </a:r>
            <a:br>
              <a:rPr lang="sv-SE" altLang="en-US" sz="2000" i="0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sv-SE" altLang="en-US" sz="2000" b="0" dirty="0" err="1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runs</a:t>
            </a:r>
            <a:endParaRPr lang="sv-SE" altLang="en-US" b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cxnSp>
        <p:nvCxnSpPr>
          <p:cNvPr id="30" name="AutoShape 24">
            <a:extLst>
              <a:ext uri="{FF2B5EF4-FFF2-40B4-BE49-F238E27FC236}">
                <a16:creationId xmlns:a16="http://schemas.microsoft.com/office/drawing/2014/main" id="{9A8699FF-1F82-4A43-8A1C-54B80848CD6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 flipV="1">
            <a:off x="4075906" y="4245908"/>
            <a:ext cx="1588" cy="914400"/>
          </a:xfrm>
          <a:prstGeom prst="curvedConnector3">
            <a:avLst>
              <a:gd name="adj1" fmla="val -20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26">
            <a:extLst>
              <a:ext uri="{FF2B5EF4-FFF2-40B4-BE49-F238E27FC236}">
                <a16:creationId xmlns:a16="http://schemas.microsoft.com/office/drawing/2014/main" id="{1395C8CA-DDF9-B54C-B02F-ABABB124525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 flipV="1">
            <a:off x="5021262" y="4199077"/>
            <a:ext cx="15875" cy="990600"/>
          </a:xfrm>
          <a:prstGeom prst="curvedConnector3">
            <a:avLst>
              <a:gd name="adj1" fmla="val -182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5240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BA4109-F4A6-6E4B-9B51-D164EA10A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05000"/>
            <a:ext cx="8369877" cy="245516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3861B90-AEF4-7A42-9E51-ABDB66251C21}"/>
              </a:ext>
            </a:extLst>
          </p:cNvPr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Ante 2013: Feature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781A59-9373-D24C-9899-948E5EE8F71C}"/>
              </a:ext>
            </a:extLst>
          </p:cNvPr>
          <p:cNvSpPr txBox="1"/>
          <p:nvPr/>
        </p:nvSpPr>
        <p:spPr>
          <a:xfrm>
            <a:off x="0" y="57720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Curse of dimensionality!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12B91-D8ED-0143-A378-DD67178A858E}"/>
              </a:ext>
            </a:extLst>
          </p:cNvPr>
          <p:cNvSpPr txBox="1"/>
          <p:nvPr/>
        </p:nvSpPr>
        <p:spPr>
          <a:xfrm>
            <a:off x="0" y="50292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Handpicked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C5E401-695D-1A4B-A43F-C15FAE2644FA}"/>
              </a:ext>
            </a:extLst>
          </p:cNvPr>
          <p:cNvSpPr txBox="1"/>
          <p:nvPr/>
        </p:nvSpPr>
        <p:spPr>
          <a:xfrm>
            <a:off x="0" y="53910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Domain knowledge</a:t>
            </a:r>
          </a:p>
        </p:txBody>
      </p:sp>
    </p:spTree>
    <p:extLst>
      <p:ext uri="{BB962C8B-B14F-4D97-AF65-F5344CB8AC3E}">
        <p14:creationId xmlns:p14="http://schemas.microsoft.com/office/powerpoint/2010/main" val="1942597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Parts-of-Speech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AAE61-234C-F64F-A005-F3F2C527AA93}"/>
              </a:ext>
            </a:extLst>
          </p:cNvPr>
          <p:cNvSpPr txBox="1"/>
          <p:nvPr/>
        </p:nvSpPr>
        <p:spPr>
          <a:xfrm>
            <a:off x="0" y="17334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Captures ADJ-NOUN like relations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247C9-417C-3C40-B9A2-3B4662B63C52}"/>
              </a:ext>
            </a:extLst>
          </p:cNvPr>
          <p:cNvSpPr txBox="1"/>
          <p:nvPr/>
        </p:nvSpPr>
        <p:spPr>
          <a:xfrm>
            <a:off x="0" y="21906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Q: What is the   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longest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   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river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  in the world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0C26B2-15F4-6E4B-B36C-2DD0D1FFD5B4}"/>
              </a:ext>
            </a:extLst>
          </p:cNvPr>
          <p:cNvSpPr txBox="1"/>
          <p:nvPr/>
        </p:nvSpPr>
        <p:spPr>
          <a:xfrm>
            <a:off x="0" y="25716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i="1" kern="0" dirty="0">
                <a:solidFill>
                  <a:srgbClr val="0070C0"/>
                </a:solidFill>
                <a:latin typeface="Gill Sans"/>
                <a:cs typeface="Gill Sans"/>
              </a:rPr>
              <a:t>     </a:t>
            </a:r>
            <a:r>
              <a:rPr lang="en-US" sz="2000" kern="0" dirty="0">
                <a:solidFill>
                  <a:srgbClr val="00B050"/>
                </a:solidFill>
                <a:latin typeface="Gill Sans"/>
                <a:cs typeface="Gill Sans"/>
              </a:rPr>
              <a:t>ADJ </a:t>
            </a:r>
            <a:r>
              <a:rPr lang="en-US" sz="2000" b="0" kern="0" dirty="0">
                <a:solidFill>
                  <a:srgbClr val="00B050"/>
                </a:solidFill>
                <a:latin typeface="Gill Sans"/>
                <a:cs typeface="Gill Sans"/>
              </a:rPr>
              <a:t>  </a:t>
            </a:r>
            <a:r>
              <a:rPr lang="en-US" sz="2000" kern="0" dirty="0">
                <a:solidFill>
                  <a:srgbClr val="00B050"/>
                </a:solidFill>
                <a:latin typeface="Gill Sans"/>
                <a:cs typeface="Gill Sans"/>
              </a:rPr>
              <a:t>NOUN</a:t>
            </a:r>
            <a:endParaRPr lang="en-US" sz="2000" b="0" kern="0" dirty="0">
              <a:solidFill>
                <a:srgbClr val="00B050"/>
              </a:solidFill>
              <a:latin typeface="Gill Sans"/>
              <a:cs typeface="Gill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A1A70-EEDE-FD4C-B9C7-23876B734E30}"/>
              </a:ext>
            </a:extLst>
          </p:cNvPr>
          <p:cNvSpPr txBox="1"/>
          <p:nvPr/>
        </p:nvSpPr>
        <p:spPr>
          <a:xfrm>
            <a:off x="0" y="41148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One-hot vector representation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7495-35D0-C947-B02E-47D9559254F9}"/>
              </a:ext>
            </a:extLst>
          </p:cNvPr>
          <p:cNvSpPr txBox="1"/>
          <p:nvPr/>
        </p:nvSpPr>
        <p:spPr>
          <a:xfrm>
            <a:off x="0" y="44958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ADJ</a:t>
            </a:r>
            <a:r>
              <a:rPr lang="en-US" sz="2000" b="0" kern="0" dirty="0">
                <a:solidFill>
                  <a:srgbClr val="00B050"/>
                </a:solidFill>
                <a:latin typeface="Gill Sans"/>
                <a:cs typeface="Gill Sans"/>
              </a:rPr>
              <a:t> [0, </a:t>
            </a:r>
            <a:r>
              <a:rPr lang="en-US" sz="2000" b="0" kern="0" dirty="0">
                <a:solidFill>
                  <a:srgbClr val="C00000"/>
                </a:solidFill>
                <a:latin typeface="Gill Sans"/>
                <a:cs typeface="Gill Sans"/>
              </a:rPr>
              <a:t>1</a:t>
            </a:r>
            <a:r>
              <a:rPr lang="en-US" sz="2000" b="0" kern="0" dirty="0">
                <a:solidFill>
                  <a:srgbClr val="00B050"/>
                </a:solidFill>
                <a:latin typeface="Gill Sans"/>
                <a:cs typeface="Gill Sans"/>
              </a:rPr>
              <a:t>, 0, 0, 0, 0, 0, 0, 0, 0, 0, 0, 0, 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984E7-8006-0040-A9CB-94F1CBD2F216}"/>
              </a:ext>
            </a:extLst>
          </p:cNvPr>
          <p:cNvSpPr txBox="1"/>
          <p:nvPr/>
        </p:nvSpPr>
        <p:spPr>
          <a:xfrm>
            <a:off x="0" y="48576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NOUN</a:t>
            </a:r>
            <a:r>
              <a:rPr lang="en-US" sz="2000" b="0" kern="0" dirty="0">
                <a:solidFill>
                  <a:srgbClr val="00B050"/>
                </a:solidFill>
                <a:latin typeface="Gill Sans"/>
                <a:cs typeface="Gill Sans"/>
              </a:rPr>
              <a:t> [0, 0, 0, 0, 0, 0, 0, </a:t>
            </a:r>
            <a:r>
              <a:rPr lang="en-US" sz="2000" b="0" kern="0" dirty="0">
                <a:solidFill>
                  <a:srgbClr val="C00000"/>
                </a:solidFill>
                <a:latin typeface="Gill Sans"/>
                <a:cs typeface="Gill Sans"/>
              </a:rPr>
              <a:t>1</a:t>
            </a:r>
            <a:r>
              <a:rPr lang="en-US" sz="2000" b="0" kern="0" dirty="0">
                <a:solidFill>
                  <a:srgbClr val="00B050"/>
                </a:solidFill>
                <a:latin typeface="Gill Sans"/>
                <a:cs typeface="Gill Sans"/>
              </a:rPr>
              <a:t>, 0, 0, 0, 0, 0, 0] </a:t>
            </a:r>
          </a:p>
        </p:txBody>
      </p:sp>
    </p:spTree>
    <p:extLst>
      <p:ext uri="{BB962C8B-B14F-4D97-AF65-F5344CB8AC3E}">
        <p14:creationId xmlns:p14="http://schemas.microsoft.com/office/powerpoint/2010/main" val="23817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8" grpId="0"/>
      <p:bldP spid="8" grpId="1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D7BFDD-B54F-6246-9169-ABA0C6D8B197}"/>
              </a:ext>
            </a:extLst>
          </p:cNvPr>
          <p:cNvSpPr/>
          <p:nvPr/>
        </p:nvSpPr>
        <p:spPr bwMode="auto">
          <a:xfrm>
            <a:off x="4267200" y="5086290"/>
            <a:ext cx="1524000" cy="32391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Named Entity Recognizer</a:t>
            </a:r>
          </a:p>
        </p:txBody>
      </p:sp>
      <p:grpSp>
        <p:nvGrpSpPr>
          <p:cNvPr id="7" name="Group 17">
            <a:extLst>
              <a:ext uri="{FF2B5EF4-FFF2-40B4-BE49-F238E27FC236}">
                <a16:creationId xmlns:a16="http://schemas.microsoft.com/office/drawing/2014/main" id="{42B6F612-CB6D-1C4E-B7B8-56BE4E63DF05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881188"/>
            <a:ext cx="5357813" cy="1706563"/>
            <a:chOff x="722" y="1152"/>
            <a:chExt cx="3375" cy="1075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D0BCFC99-5B9A-3943-AF3D-0D7C17604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1434"/>
              <a:ext cx="1840" cy="240"/>
            </a:xfrm>
            <a:prstGeom prst="rect">
              <a:avLst/>
            </a:prstGeom>
            <a:solidFill>
              <a:srgbClr val="B7FFC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47C35268-1D12-F44D-8A3A-AA8C3BAC8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1710"/>
              <a:ext cx="2117" cy="240"/>
            </a:xfrm>
            <a:prstGeom prst="rect">
              <a:avLst/>
            </a:prstGeom>
            <a:solidFill>
              <a:srgbClr val="95A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238A2513-A958-034D-B720-56CAD243A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" y="1987"/>
              <a:ext cx="1375" cy="240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849065E0-7826-6F43-B19D-224F00AEF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" y="1152"/>
              <a:ext cx="1061" cy="240"/>
            </a:xfrm>
            <a:prstGeom prst="rect">
              <a:avLst/>
            </a:prstGeom>
            <a:solidFill>
              <a:srgbClr val="FFB6D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6664B5EF-3F30-CF43-BE5F-1E4EA336FBFC}"/>
              </a:ext>
            </a:extLst>
          </p:cNvPr>
          <p:cNvSpPr txBox="1">
            <a:spLocks noChangeArrowheads="1"/>
          </p:cNvSpPr>
          <p:nvPr/>
        </p:nvSpPr>
        <p:spPr>
          <a:xfrm>
            <a:off x="1429871" y="1828800"/>
            <a:ext cx="6952129" cy="2490788"/>
          </a:xfrm>
          <a:prstGeom prst="rect">
            <a:avLst/>
          </a:prstGeom>
        </p:spPr>
        <p:txBody>
          <a:bodyPr/>
          <a:lstStyle>
            <a:lvl1pPr marL="342848" indent="-342848" algn="l" rtl="0" eaLnBrk="0" fontAlgn="base" hangingPunct="0"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Wingdings" charset="2"/>
              <a:buChar char="¢"/>
              <a:defRPr sz="2400" baseline="0">
                <a:solidFill>
                  <a:schemeClr val="bg1"/>
                </a:solidFill>
                <a:latin typeface="Gill Sans"/>
                <a:ea typeface="+mn-ea"/>
                <a:cs typeface="Gill Sans"/>
              </a:defRPr>
            </a:lvl1pPr>
            <a:lvl2pPr marL="742836" indent="-285707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5675A9"/>
              </a:buClr>
              <a:buSzPct val="75000"/>
              <a:buFont typeface="Wingdings" charset="2"/>
              <a:buChar char="l"/>
              <a:defRPr sz="2000" baseline="0">
                <a:solidFill>
                  <a:schemeClr val="bg1"/>
                </a:solidFill>
                <a:latin typeface="Gill Sans"/>
                <a:cs typeface="Gill Sans"/>
              </a:defRPr>
            </a:lvl2pPr>
            <a:lvl3pPr marL="1142824" indent="-22856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675A9"/>
              </a:buClr>
              <a:buChar char="•"/>
              <a:defRPr sz="1800" baseline="0">
                <a:solidFill>
                  <a:schemeClr val="bg1"/>
                </a:solidFill>
                <a:latin typeface="Gill Sans"/>
                <a:cs typeface="Gill Sans"/>
              </a:defRPr>
            </a:lvl3pPr>
            <a:lvl4pPr marL="1599954" indent="-22856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675A9"/>
              </a:buClr>
              <a:buChar char="•"/>
              <a:defRPr sz="1600" baseline="0">
                <a:solidFill>
                  <a:schemeClr val="bg1"/>
                </a:solidFill>
                <a:latin typeface="Gill Sans"/>
                <a:cs typeface="Gill Sans"/>
              </a:defRPr>
            </a:lvl4pPr>
            <a:lvl5pPr marL="2057085" indent="-22856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675A9"/>
              </a:buClr>
              <a:buChar char="•"/>
              <a:defRPr sz="1600" baseline="0">
                <a:solidFill>
                  <a:schemeClr val="bg1"/>
                </a:solidFill>
                <a:latin typeface="Gill Sans"/>
                <a:cs typeface="Gill Sans"/>
              </a:defRPr>
            </a:lvl5pPr>
            <a:lvl6pPr marL="2514215" indent="-228564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6pPr>
            <a:lvl7pPr marL="2971344" indent="-228564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7pPr>
            <a:lvl8pPr marL="3428475" indent="-228564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8pPr>
            <a:lvl9pPr marL="3885603" indent="-228564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3200" b="0" kern="0" dirty="0"/>
              <a:t>	Germany’s representative to the European Union’s veterinary committee Werner </a:t>
            </a:r>
            <a:r>
              <a:rPr lang="en-US" altLang="en-US" sz="3200" b="0" kern="0" dirty="0" err="1"/>
              <a:t>Zwingman</a:t>
            </a:r>
            <a:r>
              <a:rPr lang="en-US" altLang="en-US" sz="3200" b="0" kern="0" dirty="0"/>
              <a:t> said on Wednesday consumers should 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22ABB-A3C9-234D-B5F5-DE22A95F132A}"/>
              </a:ext>
            </a:extLst>
          </p:cNvPr>
          <p:cNvSpPr txBox="1"/>
          <p:nvPr/>
        </p:nvSpPr>
        <p:spPr>
          <a:xfrm>
            <a:off x="0" y="462313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   Helps recognize entities like person, location, organization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32107-A8E7-4F43-9CC5-4418EBC56084}"/>
              </a:ext>
            </a:extLst>
          </p:cNvPr>
          <p:cNvSpPr txBox="1"/>
          <p:nvPr/>
        </p:nvSpPr>
        <p:spPr>
          <a:xfrm>
            <a:off x="76200" y="50292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Q: When was Albert Einstein born ?</a:t>
            </a:r>
          </a:p>
        </p:txBody>
      </p:sp>
    </p:spTree>
    <p:extLst>
      <p:ext uri="{BB962C8B-B14F-4D97-AF65-F5344CB8AC3E}">
        <p14:creationId xmlns:p14="http://schemas.microsoft.com/office/powerpoint/2010/main" val="260100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build="p" autoUpdateAnimBg="0" advAuto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Dependency Information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45EFBF59-E1BA-AA4E-864C-4F3BDAB22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422525"/>
            <a:ext cx="838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sv-SE" altLang="en-US" sz="2000" i="0" dirty="0">
                <a:solidFill>
                  <a:srgbClr val="0000FF"/>
                </a:solidFill>
                <a:latin typeface="Arial" panose="020B0604020202020204" pitchFamily="34" charset="0"/>
              </a:rPr>
              <a:t>DET</a:t>
            </a:r>
            <a:br>
              <a:rPr lang="sv-SE" altLang="en-US" sz="2000" i="0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sv-SE" altLang="en-US" sz="2000" b="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a</a:t>
            </a:r>
            <a:endParaRPr lang="sv-SE" altLang="en-US" b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BD980300-DC5A-124D-A51F-F6C3BE4E5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422525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sv-SE" altLang="en-US" sz="2000" i="0" dirty="0">
                <a:solidFill>
                  <a:srgbClr val="0000FF"/>
                </a:solidFill>
                <a:latin typeface="Arial" panose="020B0604020202020204" pitchFamily="34" charset="0"/>
              </a:rPr>
              <a:t>NN</a:t>
            </a:r>
            <a:br>
              <a:rPr lang="sv-SE" altLang="en-US" sz="2000" i="0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sv-SE" altLang="en-US" sz="2000" b="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dog</a:t>
            </a:r>
            <a:endParaRPr lang="sv-SE" altLang="en-US" b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8337CAFE-6E5E-8F40-8F8D-2C4438AC6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406650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sv-SE" altLang="en-US" sz="2000" i="0" dirty="0">
                <a:solidFill>
                  <a:srgbClr val="0000FF"/>
                </a:solidFill>
                <a:latin typeface="Arial" panose="020B0604020202020204" pitchFamily="34" charset="0"/>
              </a:rPr>
              <a:t>VERB</a:t>
            </a:r>
            <a:br>
              <a:rPr lang="sv-SE" altLang="en-US" sz="2000" i="0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sv-SE" altLang="en-US" sz="2000" b="0" dirty="0" err="1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runs</a:t>
            </a:r>
            <a:endParaRPr lang="sv-SE" altLang="en-US" b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A37116B5-4840-8344-9AD2-F119B8A9F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8288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sv-SE" altLang="en-US" sz="1600" i="0" dirty="0">
                <a:solidFill>
                  <a:srgbClr val="009900"/>
                </a:solidFill>
                <a:latin typeface="Arial" panose="020B0604020202020204" pitchFamily="34" charset="0"/>
              </a:rPr>
              <a:t>SUBJ</a:t>
            </a:r>
            <a:endParaRPr lang="en-US" altLang="en-US" sz="1600" i="0" dirty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4A259ABC-3D9D-6F49-B26A-81DD1433F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8288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sv-SE" altLang="en-US" sz="1600" i="0">
                <a:solidFill>
                  <a:srgbClr val="009900"/>
                </a:solidFill>
                <a:latin typeface="Arial" panose="020B0604020202020204" pitchFamily="34" charset="0"/>
              </a:rPr>
              <a:t>DET</a:t>
            </a:r>
            <a:endParaRPr lang="en-US" altLang="en-US" sz="1600" i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cxnSp>
        <p:nvCxnSpPr>
          <p:cNvPr id="10" name="AutoShape 24">
            <a:extLst>
              <a:ext uri="{FF2B5EF4-FFF2-40B4-BE49-F238E27FC236}">
                <a16:creationId xmlns:a16="http://schemas.microsoft.com/office/drawing/2014/main" id="{A22952D2-5C50-1746-A6A5-5CAFD7CB888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 flipV="1">
            <a:off x="4075906" y="1966119"/>
            <a:ext cx="1588" cy="914400"/>
          </a:xfrm>
          <a:prstGeom prst="curvedConnector3">
            <a:avLst>
              <a:gd name="adj1" fmla="val -20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26">
            <a:extLst>
              <a:ext uri="{FF2B5EF4-FFF2-40B4-BE49-F238E27FC236}">
                <a16:creationId xmlns:a16="http://schemas.microsoft.com/office/drawing/2014/main" id="{C92F4F71-0F46-9C4E-B3E4-5A65B3A4948D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 flipV="1">
            <a:off x="5021262" y="1919288"/>
            <a:ext cx="15875" cy="990600"/>
          </a:xfrm>
          <a:prstGeom prst="curvedConnector3">
            <a:avLst>
              <a:gd name="adj1" fmla="val -182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24">
            <a:extLst>
              <a:ext uri="{FF2B5EF4-FFF2-40B4-BE49-F238E27FC236}">
                <a16:creationId xmlns:a16="http://schemas.microsoft.com/office/drawing/2014/main" id="{89424216-7AE0-5349-B22B-760DB100A14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 flipV="1">
            <a:off x="4037806" y="1980406"/>
            <a:ext cx="1588" cy="914400"/>
          </a:xfrm>
          <a:prstGeom prst="curvedConnector3">
            <a:avLst>
              <a:gd name="adj1" fmla="val -20200005"/>
            </a:avLst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26">
            <a:extLst>
              <a:ext uri="{FF2B5EF4-FFF2-40B4-BE49-F238E27FC236}">
                <a16:creationId xmlns:a16="http://schemas.microsoft.com/office/drawing/2014/main" id="{2B606E12-5DEA-1046-B87F-0AA54726314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 flipV="1">
            <a:off x="5021262" y="1935162"/>
            <a:ext cx="15875" cy="990600"/>
          </a:xfrm>
          <a:prstGeom prst="curvedConnector3">
            <a:avLst>
              <a:gd name="adj1" fmla="val -1820005"/>
            </a:avLst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A1C0FA-31E7-1748-B3A8-AE7696D4996E}"/>
              </a:ext>
            </a:extLst>
          </p:cNvPr>
          <p:cNvCxnSpPr>
            <a:cxnSpLocks/>
          </p:cNvCxnSpPr>
          <p:nvPr/>
        </p:nvCxnSpPr>
        <p:spPr bwMode="auto">
          <a:xfrm>
            <a:off x="5562600" y="1844040"/>
            <a:ext cx="0" cy="5943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 Box 19">
            <a:extLst>
              <a:ext uri="{FF2B5EF4-FFF2-40B4-BE49-F238E27FC236}">
                <a16:creationId xmlns:a16="http://schemas.microsoft.com/office/drawing/2014/main" id="{1B6076F0-0C76-BE4B-B55E-6704828DF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5240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sv-SE" altLang="en-US" sz="1600" i="0" dirty="0">
                <a:solidFill>
                  <a:srgbClr val="009900"/>
                </a:solidFill>
                <a:latin typeface="Arial" panose="020B0604020202020204" pitchFamily="34" charset="0"/>
              </a:rPr>
              <a:t>ROOT</a:t>
            </a:r>
            <a:endParaRPr lang="en-US" altLang="en-US" sz="1600" i="0" dirty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45B47F4-3E06-494F-91BC-DC64194B7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7" y="3429000"/>
            <a:ext cx="8138313" cy="251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LAI-CNNs</a:t>
            </a:r>
          </a:p>
          <a:p>
            <a:pPr lvl="0" algn="ctr">
              <a:defRPr/>
            </a:pP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72580-7452-3B4F-AFCF-10A7AB28A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2362"/>
            <a:ext cx="8559437" cy="312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7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Evaluation: </a:t>
            </a:r>
            <a:r>
              <a:rPr lang="en-US" sz="3600" b="0" kern="0" dirty="0" err="1">
                <a:solidFill>
                  <a:srgbClr val="000000"/>
                </a:solidFill>
                <a:latin typeface="Gill Sans"/>
                <a:cs typeface="Gill Sans"/>
              </a:rPr>
              <a:t>TrecQA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B18DF1-EB2E-A448-BD80-99618E7A5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046339"/>
              </p:ext>
            </p:extLst>
          </p:nvPr>
        </p:nvGraphicFramePr>
        <p:xfrm>
          <a:off x="685800" y="1447800"/>
          <a:ext cx="7848600" cy="39776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299913151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845647478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349663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24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SM Model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0.768 [0.766, 0.769]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0.821 [0.811, 0.827]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1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408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Linguistic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48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0.774 [0.768, 0.778]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0.832 [0.816, 0.848]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23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0.776 [0.768, 0.786]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0.837 [0.832, 0.840]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37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Headword + Dep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0.777 [0.775, 0.781]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0.837 [0.825, 0.848]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91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Cumulative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56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 + 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0.779 [0.777, 0.785]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0.846 [0.840, 0.853]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18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 + NER + Headword + Dep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0.781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[0.776, </a:t>
                      </a:r>
                      <a:r>
                        <a:rPr lang="en-CA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0.793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0.843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[0.831, </a:t>
                      </a:r>
                      <a:r>
                        <a:rPr lang="en-CA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0.854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9203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A3F74D4-BB60-C942-9C13-756F15A5BAD6}"/>
              </a:ext>
            </a:extLst>
          </p:cNvPr>
          <p:cNvSpPr txBox="1"/>
          <p:nvPr/>
        </p:nvSpPr>
        <p:spPr>
          <a:xfrm>
            <a:off x="0" y="58482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Result format: </a:t>
            </a: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avg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[min, max]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6CC80A-C41A-0F42-B071-B71F68A06E56}"/>
              </a:ext>
            </a:extLst>
          </p:cNvPr>
          <p:cNvCxnSpPr>
            <a:cxnSpLocks/>
          </p:cNvCxnSpPr>
          <p:nvPr/>
        </p:nvCxnSpPr>
        <p:spPr bwMode="auto">
          <a:xfrm>
            <a:off x="7391400" y="3276600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4B92AC-2FC0-0C4D-8933-5C5CCAD0924E}"/>
              </a:ext>
            </a:extLst>
          </p:cNvPr>
          <p:cNvCxnSpPr>
            <a:cxnSpLocks/>
          </p:cNvCxnSpPr>
          <p:nvPr/>
        </p:nvCxnSpPr>
        <p:spPr bwMode="auto">
          <a:xfrm>
            <a:off x="7391400" y="3657600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9B93F5-5845-F941-A5DE-F55E84DD6154}"/>
              </a:ext>
            </a:extLst>
          </p:cNvPr>
          <p:cNvCxnSpPr>
            <a:cxnSpLocks/>
          </p:cNvCxnSpPr>
          <p:nvPr/>
        </p:nvCxnSpPr>
        <p:spPr bwMode="auto">
          <a:xfrm>
            <a:off x="7391400" y="3962400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80DD11-4E4E-5E46-AA40-7137784FD7E5}"/>
              </a:ext>
            </a:extLst>
          </p:cNvPr>
          <p:cNvCxnSpPr>
            <a:cxnSpLocks/>
          </p:cNvCxnSpPr>
          <p:nvPr/>
        </p:nvCxnSpPr>
        <p:spPr bwMode="auto">
          <a:xfrm>
            <a:off x="4800600" y="3657600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32E671-6453-9C46-897E-FA354A311E26}"/>
              </a:ext>
            </a:extLst>
          </p:cNvPr>
          <p:cNvCxnSpPr>
            <a:cxnSpLocks/>
          </p:cNvCxnSpPr>
          <p:nvPr/>
        </p:nvCxnSpPr>
        <p:spPr bwMode="auto">
          <a:xfrm>
            <a:off x="5943600" y="4724400"/>
            <a:ext cx="2133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1BD93A-86C2-C14D-89CA-16CD66DBAA01}"/>
              </a:ext>
            </a:extLst>
          </p:cNvPr>
          <p:cNvCxnSpPr>
            <a:cxnSpLocks/>
          </p:cNvCxnSpPr>
          <p:nvPr/>
        </p:nvCxnSpPr>
        <p:spPr bwMode="auto">
          <a:xfrm>
            <a:off x="4724400" y="47244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F1963C8-4F7C-0544-802F-8E013F0B9081}"/>
              </a:ext>
            </a:extLst>
          </p:cNvPr>
          <p:cNvSpPr/>
          <p:nvPr/>
        </p:nvSpPr>
        <p:spPr bwMode="auto">
          <a:xfrm>
            <a:off x="685800" y="4057709"/>
            <a:ext cx="7848600" cy="1581091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294395-41DD-D14C-821E-896D7EEE4AA7}"/>
              </a:ext>
            </a:extLst>
          </p:cNvPr>
          <p:cNvSpPr/>
          <p:nvPr/>
        </p:nvSpPr>
        <p:spPr bwMode="auto">
          <a:xfrm>
            <a:off x="685800" y="2575559"/>
            <a:ext cx="7848600" cy="148214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48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Evaluation: </a:t>
            </a:r>
            <a:r>
              <a:rPr lang="en-US" sz="3600" b="0" kern="0" dirty="0" err="1">
                <a:solidFill>
                  <a:srgbClr val="000000"/>
                </a:solidFill>
                <a:latin typeface="Gill Sans"/>
                <a:cs typeface="Gill Sans"/>
              </a:rPr>
              <a:t>WikiQA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B18DF1-EB2E-A448-BD80-99618E7A5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251344"/>
              </p:ext>
            </p:extLst>
          </p:nvPr>
        </p:nvGraphicFramePr>
        <p:xfrm>
          <a:off x="685800" y="1447800"/>
          <a:ext cx="7848600" cy="39776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299913151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845647478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349663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24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SM Model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0.688 [0.682, 0.692]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0.709 [0.706, 0.711]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1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Linguistic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48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0.701 [0.695, 0.704]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0.721 [0.715, 0.725]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23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 [0.688, 0.704]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0.716 [0.706, 0.726]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37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Headword + Dep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 [0.689, 0.707]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0.712 [0.702, 0.723]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91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Cumulative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56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 + 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0.700 [0.696, 0.705]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0.718 [0.712, 0.723]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18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 + NER + Headword + Dep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0.704 [0.698, 0.711]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 [0.710, 0.731]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9203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1E08FD-4969-8C4A-8B40-BB724478985D}"/>
              </a:ext>
            </a:extLst>
          </p:cNvPr>
          <p:cNvSpPr txBox="1"/>
          <p:nvPr/>
        </p:nvSpPr>
        <p:spPr>
          <a:xfrm>
            <a:off x="0" y="58674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Result format: </a:t>
            </a: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avg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[min, max]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005CCA-4950-254D-9E06-DB03C9CEE0CD}"/>
              </a:ext>
            </a:extLst>
          </p:cNvPr>
          <p:cNvSpPr/>
          <p:nvPr/>
        </p:nvSpPr>
        <p:spPr bwMode="auto">
          <a:xfrm>
            <a:off x="685800" y="4038600"/>
            <a:ext cx="7848600" cy="138684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CD96DA-2121-CD49-8305-C000D0F9E3DA}"/>
              </a:ext>
            </a:extLst>
          </p:cNvPr>
          <p:cNvSpPr/>
          <p:nvPr/>
        </p:nvSpPr>
        <p:spPr bwMode="auto">
          <a:xfrm>
            <a:off x="685800" y="2514600"/>
            <a:ext cx="7848600" cy="1524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15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E08FD-4969-8C4A-8B40-BB724478985D}"/>
              </a:ext>
            </a:extLst>
          </p:cNvPr>
          <p:cNvSpPr txBox="1"/>
          <p:nvPr/>
        </p:nvSpPr>
        <p:spPr>
          <a:xfrm>
            <a:off x="685800" y="1578114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We propose LAI-CNNs for QA, a hybrid between feature engineering and DL techniques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005CCA-4950-254D-9E06-DB03C9CEE0CD}"/>
              </a:ext>
            </a:extLst>
          </p:cNvPr>
          <p:cNvSpPr/>
          <p:nvPr/>
        </p:nvSpPr>
        <p:spPr bwMode="auto">
          <a:xfrm>
            <a:off x="685800" y="4038600"/>
            <a:ext cx="7848600" cy="138684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AF566A-B5DD-E34D-ABB2-D0C95BADC279}"/>
              </a:ext>
            </a:extLst>
          </p:cNvPr>
          <p:cNvSpPr txBox="1"/>
          <p:nvPr/>
        </p:nvSpPr>
        <p:spPr>
          <a:xfrm>
            <a:off x="0" y="28956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We used the following simple features: POS, NER, Dependency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8EC2DE-66F6-0148-84F7-37A0298BE974}"/>
              </a:ext>
            </a:extLst>
          </p:cNvPr>
          <p:cNvSpPr txBox="1"/>
          <p:nvPr/>
        </p:nvSpPr>
        <p:spPr>
          <a:xfrm>
            <a:off x="0" y="38670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We achieve STOA just by adding one of the linguistic features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37D026-4610-424C-9B3D-5AC2F566ED28}"/>
              </a:ext>
            </a:extLst>
          </p:cNvPr>
          <p:cNvSpPr txBox="1"/>
          <p:nvPr/>
        </p:nvSpPr>
        <p:spPr>
          <a:xfrm>
            <a:off x="0" y="47244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 better balance between sophisticate NNs and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01441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1"/>
      <p:bldP spid="10" grpId="1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4FA2C4-C2F4-984A-BFA5-A420F11BE0D6}"/>
              </a:ext>
            </a:extLst>
          </p:cNvPr>
          <p:cNvSpPr txBox="1">
            <a:spLocks/>
          </p:cNvSpPr>
          <p:nvPr/>
        </p:nvSpPr>
        <p:spPr>
          <a:xfrm>
            <a:off x="0" y="266700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7792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861B90-AEF4-7A42-9E51-ABDB66251C21}"/>
              </a:ext>
            </a:extLst>
          </p:cNvPr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Ante 2013: SOTA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0BB77F-AC74-7F40-9169-463E4DD0D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917700"/>
            <a:ext cx="72136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1197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Circa 2013: Enters Deep Learning</a:t>
            </a:r>
          </a:p>
          <a:p>
            <a:pPr lvl="0" algn="ctr">
              <a:defRPr/>
            </a:pP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DFB1E-4B65-744C-B8D3-0A2E563BBF90}"/>
              </a:ext>
            </a:extLst>
          </p:cNvPr>
          <p:cNvSpPr txBox="1"/>
          <p:nvPr/>
        </p:nvSpPr>
        <p:spPr>
          <a:xfrm>
            <a:off x="1752600" y="11430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1" dirty="0">
                <a:solidFill>
                  <a:srgbClr val="0070C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“A word is known by the company it keeps”</a:t>
            </a:r>
            <a:r>
              <a:rPr lang="en-US" b="0" dirty="0">
                <a:solidFill>
                  <a:srgbClr val="0070C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F1AD2E-DDC5-8348-A52A-33104A4A1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9144000" cy="320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0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Task: Factoid QA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1D078-1D35-8E4B-A6BD-F39F2F073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1256852"/>
            <a:ext cx="72771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1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Task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572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Answer selection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03829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Given a pair of question and answers, recognize the relevant answers</a:t>
            </a:r>
          </a:p>
          <a:p>
            <a:pPr lvl="0" algn="ctr">
              <a:defRPr/>
            </a:pPr>
            <a:endParaRPr lang="en-US" sz="2000" b="0" kern="0" dirty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200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A ranking problem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657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Q: question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A: {a</a:t>
            </a:r>
            <a:r>
              <a:rPr lang="en-US" sz="2000" b="0" kern="0" baseline="-25000" dirty="0">
                <a:solidFill>
                  <a:srgbClr val="0070C0"/>
                </a:solidFill>
                <a:latin typeface="Gill Sans"/>
                <a:cs typeface="Gill Sans"/>
              </a:rPr>
              <a:t>1,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a</a:t>
            </a:r>
            <a:r>
              <a:rPr lang="en-US" sz="2000" b="0" kern="0" baseline="-25000" dirty="0">
                <a:solidFill>
                  <a:srgbClr val="0070C0"/>
                </a:solidFill>
                <a:latin typeface="Gill Sans"/>
                <a:cs typeface="Gill Sans"/>
              </a:rPr>
              <a:t>2,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</a:t>
            </a:r>
            <a:r>
              <a:rPr lang="mr-IN" sz="2000" b="0" kern="0" dirty="0">
                <a:solidFill>
                  <a:srgbClr val="0070C0"/>
                </a:solidFill>
                <a:latin typeface="Gill Sans"/>
                <a:cs typeface="Gill Sans"/>
              </a:rPr>
              <a:t>…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, a</a:t>
            </a:r>
            <a:r>
              <a:rPr lang="en-US" sz="2000" b="0" kern="0" baseline="-25000" dirty="0">
                <a:solidFill>
                  <a:srgbClr val="0070C0"/>
                </a:solidFill>
                <a:latin typeface="Gill Sans"/>
                <a:cs typeface="Gill Sans"/>
              </a:rPr>
              <a:t>m 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} answers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Rank A such that most relevant answers appear at the top of the ranked list</a:t>
            </a:r>
          </a:p>
        </p:txBody>
      </p:sp>
    </p:spTree>
    <p:extLst>
      <p:ext uri="{BB962C8B-B14F-4D97-AF65-F5344CB8AC3E}">
        <p14:creationId xmlns:p14="http://schemas.microsoft.com/office/powerpoint/2010/main" val="21349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Evaluation Metrics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572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Mean Average Precision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0382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Quantifies the quality of a ranked list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4766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Mean Reciprocal Rank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8576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How well the first relevant answer is placed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7A086A-AFC1-8941-BA71-4F1B95294E98}"/>
              </a:ext>
            </a:extLst>
          </p:cNvPr>
          <p:cNvSpPr txBox="1"/>
          <p:nvPr/>
        </p:nvSpPr>
        <p:spPr>
          <a:xfrm>
            <a:off x="0" y="24192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0" dirty="0">
                <a:solidFill>
                  <a:srgbClr val="0070C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[1, 0, 0, 1, 1, 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A0A21B-112B-B048-8EA8-F18B99A6F6CB}"/>
              </a:ext>
            </a:extLst>
          </p:cNvPr>
          <p:cNvSpPr txBox="1"/>
          <p:nvPr/>
        </p:nvSpPr>
        <p:spPr>
          <a:xfrm>
            <a:off x="0" y="278564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0" dirty="0">
                <a:solidFill>
                  <a:srgbClr val="0070C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[1/1, 0, 0, 2/4, 3/5, 4/6]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A9E419-69E3-EE4A-B652-614D3494BAF0}"/>
              </a:ext>
            </a:extLst>
          </p:cNvPr>
          <p:cNvSpPr txBox="1"/>
          <p:nvPr/>
        </p:nvSpPr>
        <p:spPr>
          <a:xfrm>
            <a:off x="0" y="31242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0" dirty="0">
                <a:solidFill>
                  <a:srgbClr val="0070C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AP: 0.6917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194A5-FD95-B543-9605-B39A194FA7EA}"/>
              </a:ext>
            </a:extLst>
          </p:cNvPr>
          <p:cNvSpPr txBox="1"/>
          <p:nvPr/>
        </p:nvSpPr>
        <p:spPr>
          <a:xfrm>
            <a:off x="0" y="522404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0" dirty="0">
                <a:solidFill>
                  <a:srgbClr val="0070C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[0, 0, 0, 1, 1, 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CF4732-7C89-EB4E-8160-8E8FA9C02801}"/>
              </a:ext>
            </a:extLst>
          </p:cNvPr>
          <p:cNvSpPr txBox="1"/>
          <p:nvPr/>
        </p:nvSpPr>
        <p:spPr>
          <a:xfrm>
            <a:off x="0" y="55626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0" dirty="0">
                <a:solidFill>
                  <a:srgbClr val="0070C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[0, 0, 0, 1/4, .., ..]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5176F-297E-774F-9003-1A54B46ABFE7}"/>
              </a:ext>
            </a:extLst>
          </p:cNvPr>
          <p:cNvSpPr txBox="1"/>
          <p:nvPr/>
        </p:nvSpPr>
        <p:spPr>
          <a:xfrm>
            <a:off x="0" y="58482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MRR: 0.25</a:t>
            </a:r>
          </a:p>
        </p:txBody>
      </p:sp>
    </p:spTree>
    <p:extLst>
      <p:ext uri="{BB962C8B-B14F-4D97-AF65-F5344CB8AC3E}">
        <p14:creationId xmlns:p14="http://schemas.microsoft.com/office/powerpoint/2010/main" val="149203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9" grpId="0"/>
      <p:bldP spid="10" grpId="0"/>
      <p:bldP spid="14" grpId="0"/>
      <p:bldP spid="15" grpId="0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43000"/>
            <a:ext cx="6096000" cy="5574059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45720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err="1">
                <a:solidFill>
                  <a:srgbClr val="000000"/>
                </a:solidFill>
                <a:latin typeface="Gill Sans"/>
                <a:cs typeface="Gill Sans"/>
              </a:rPr>
              <a:t>TrecQA</a:t>
            </a: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: State of the Art</a:t>
            </a:r>
          </a:p>
        </p:txBody>
      </p:sp>
    </p:spTree>
    <p:extLst>
      <p:ext uri="{BB962C8B-B14F-4D97-AF65-F5344CB8AC3E}">
        <p14:creationId xmlns:p14="http://schemas.microsoft.com/office/powerpoint/2010/main" val="162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43000"/>
            <a:ext cx="6096000" cy="5574059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45720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err="1">
                <a:solidFill>
                  <a:srgbClr val="000000"/>
                </a:solidFill>
                <a:latin typeface="Gill Sans"/>
                <a:cs typeface="Gill Sans"/>
              </a:rPr>
              <a:t>TrecQA</a:t>
            </a: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: State of the 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4430EF-D5E0-1C49-ADD3-A07F5F7B32AD}"/>
              </a:ext>
            </a:extLst>
          </p:cNvPr>
          <p:cNvSpPr/>
          <p:nvPr/>
        </p:nvSpPr>
        <p:spPr bwMode="auto">
          <a:xfrm>
            <a:off x="1600200" y="1143000"/>
            <a:ext cx="6096000" cy="4038600"/>
          </a:xfrm>
          <a:prstGeom prst="rect">
            <a:avLst/>
          </a:prstGeom>
          <a:solidFill>
            <a:schemeClr val="accent3">
              <a:alpha val="7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FE644-1901-1C4E-8405-87CCDED54DD4}"/>
              </a:ext>
            </a:extLst>
          </p:cNvPr>
          <p:cNvSpPr/>
          <p:nvPr/>
        </p:nvSpPr>
        <p:spPr bwMode="auto">
          <a:xfrm>
            <a:off x="1600200" y="5486399"/>
            <a:ext cx="6096000" cy="1230659"/>
          </a:xfrm>
          <a:prstGeom prst="rect">
            <a:avLst/>
          </a:prstGeom>
          <a:solidFill>
            <a:schemeClr val="accent3">
              <a:alpha val="6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13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59140</TotalTime>
  <Words>664</Words>
  <Application>Microsoft Macintosh PowerPoint</Application>
  <PresentationFormat>On-screen Show (4:3)</PresentationFormat>
  <Paragraphs>152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Black</vt:lpstr>
      <vt:lpstr>Gill Sans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University of Waterloo</Company>
  <LinksUpToDate>false</LinksUpToDate>
  <SharedDoc>false</SharedDoc>
  <HyperlinkBase/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Infrastructure</dc:title>
  <dc:subject/>
  <dc:creator>Jimmy Lin</dc:creator>
  <cp:keywords/>
  <dc:description/>
  <cp:lastModifiedBy>Microsoft Office User</cp:lastModifiedBy>
  <cp:revision>8821</cp:revision>
  <cp:lastPrinted>2018-08-03T13:40:03Z</cp:lastPrinted>
  <dcterms:created xsi:type="dcterms:W3CDTF">2012-08-31T06:36:49Z</dcterms:created>
  <dcterms:modified xsi:type="dcterms:W3CDTF">2018-08-06T23:34:36Z</dcterms:modified>
  <cp:category/>
</cp:coreProperties>
</file>