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82" r:id="rId4"/>
    <p:sldId id="271" r:id="rId5"/>
    <p:sldId id="259" r:id="rId6"/>
    <p:sldId id="278" r:id="rId7"/>
    <p:sldId id="279" r:id="rId8"/>
    <p:sldId id="265" r:id="rId9"/>
    <p:sldId id="277" r:id="rId10"/>
    <p:sldId id="281" r:id="rId11"/>
    <p:sldId id="266" r:id="rId12"/>
    <p:sldId id="273" r:id="rId13"/>
    <p:sldId id="280" r:id="rId14"/>
    <p:sldId id="262" r:id="rId15"/>
    <p:sldId id="263" r:id="rId16"/>
    <p:sldId id="276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-52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9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9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0120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98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07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7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75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7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2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5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9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0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7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7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3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Quick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1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/>
              <a:t>Common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649" y="1930400"/>
            <a:ext cx="7438767" cy="4543994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Use the HTML </a:t>
            </a:r>
            <a:r>
              <a:rPr lang="en-US" b="1" dirty="0"/>
              <a:t>&lt;a&gt;</a:t>
            </a:r>
            <a:r>
              <a:rPr lang="en-US" dirty="0"/>
              <a:t> </a:t>
            </a:r>
            <a:r>
              <a:rPr lang="en-US" dirty="0" smtClean="0"/>
              <a:t> along with </a:t>
            </a:r>
            <a:r>
              <a:rPr lang="en-US" dirty="0"/>
              <a:t> </a:t>
            </a:r>
            <a:r>
              <a:rPr lang="en-US" b="1" dirty="0" err="1"/>
              <a:t>href</a:t>
            </a:r>
            <a:r>
              <a:rPr lang="en-US" dirty="0"/>
              <a:t> attribute to define the link </a:t>
            </a:r>
            <a:r>
              <a:rPr lang="en-US" dirty="0" smtClean="0"/>
              <a:t>address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&lt;a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/>
              <a:t>=“http://www.gcsu.edu”&gt; Georgia College &lt;/a&gt;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the HTML </a:t>
            </a: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&gt;</a:t>
            </a:r>
            <a:r>
              <a:rPr lang="en-US" dirty="0"/>
              <a:t> element (inside &lt;a&gt;) to use an image as a </a:t>
            </a:r>
            <a:r>
              <a:rPr lang="en-US" dirty="0" smtClean="0"/>
              <a:t>link</a:t>
            </a:r>
          </a:p>
          <a:p>
            <a:pPr marL="0" indent="0">
              <a:buNone/>
            </a:pPr>
            <a:r>
              <a:rPr lang="en-US" dirty="0" smtClean="0"/>
              <a:t>      &lt;</a:t>
            </a:r>
            <a:r>
              <a:rPr lang="en-US" dirty="0"/>
              <a:t>a 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/>
              <a:t>=“http</a:t>
            </a:r>
            <a:r>
              <a:rPr lang="en-US" dirty="0"/>
              <a:t>://</a:t>
            </a:r>
            <a:r>
              <a:rPr lang="en-US" dirty="0" smtClean="0"/>
              <a:t>www.cnn.com/"&gt; 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/>
              <a:t>="smiley.gif" </a:t>
            </a:r>
            <a:r>
              <a:rPr lang="en-US" dirty="0" smtClean="0"/>
              <a:t>&gt;&lt;/</a:t>
            </a:r>
            <a:r>
              <a:rPr lang="en-US" dirty="0"/>
              <a:t>a&gt;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Bookmark a location in your page using the </a:t>
            </a:r>
            <a:r>
              <a:rPr lang="en-US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 attribute and then use the HTML&lt;a&gt; along with </a:t>
            </a:r>
            <a:r>
              <a:rPr lang="en-US" dirty="0" err="1" smtClean="0"/>
              <a:t>href</a:t>
            </a:r>
            <a:r>
              <a:rPr lang="en-US" dirty="0" smtClean="0"/>
              <a:t> to link to the book mark.</a:t>
            </a:r>
          </a:p>
          <a:p>
            <a:pPr lvl="1"/>
            <a:r>
              <a:rPr lang="en-US" dirty="0" smtClean="0"/>
              <a:t>Use the HTML </a:t>
            </a:r>
            <a:r>
              <a:rPr lang="en-US" b="1" dirty="0" smtClean="0"/>
              <a:t>id</a:t>
            </a:r>
            <a:r>
              <a:rPr lang="en-US" dirty="0" smtClean="0"/>
              <a:t> attribute (</a:t>
            </a:r>
            <a:r>
              <a:rPr lang="en-US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="</a:t>
            </a:r>
            <a:r>
              <a:rPr lang="en-US" i="1" dirty="0" smtClean="0"/>
              <a:t>value</a:t>
            </a:r>
            <a:r>
              <a:rPr lang="en-US" dirty="0" smtClean="0"/>
              <a:t>") to define bookmarks in a page</a:t>
            </a:r>
          </a:p>
          <a:p>
            <a:pPr lvl="1"/>
            <a:r>
              <a:rPr lang="en-US" dirty="0" smtClean="0"/>
              <a:t>Use the HTML </a:t>
            </a:r>
            <a:r>
              <a:rPr lang="en-US" b="1" dirty="0" err="1" smtClean="0"/>
              <a:t>href</a:t>
            </a:r>
            <a:r>
              <a:rPr lang="en-US" b="1" dirty="0" smtClean="0"/>
              <a:t> </a:t>
            </a:r>
            <a:r>
              <a:rPr lang="en-US" dirty="0" smtClean="0"/>
              <a:t>attribute (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/>
              <a:t>="#</a:t>
            </a:r>
            <a:r>
              <a:rPr lang="en-US" i="1" dirty="0" smtClean="0"/>
              <a:t>value</a:t>
            </a:r>
            <a:r>
              <a:rPr lang="en-US" dirty="0" smtClean="0"/>
              <a:t>") to link to the bookmark</a:t>
            </a:r>
          </a:p>
          <a:p>
            <a:pPr lvl="1"/>
            <a:r>
              <a:rPr lang="en-US" dirty="0" smtClean="0"/>
              <a:t>Remember to include # before value!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900" y="4164227"/>
            <a:ext cx="2990335" cy="902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855" y="1396313"/>
            <a:ext cx="5301048" cy="546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endParaRPr lang="en-US" sz="2000" dirty="0" smtClean="0"/>
          </a:p>
          <a:p>
            <a:pPr lvl="1"/>
            <a:r>
              <a:rPr lang="en-US" sz="1800" dirty="0" smtClean="0"/>
              <a:t>&lt;!-- comment </a:t>
            </a:r>
            <a:r>
              <a:rPr lang="en-US" sz="1800" dirty="0" smtClean="0">
                <a:sym typeface="Wingdings" panose="05000000000000000000" pitchFamily="2" charset="2"/>
              </a:rPr>
              <a:t>--&gt;</a:t>
            </a:r>
            <a:endParaRPr lang="en-US" sz="1800" dirty="0" smtClean="0"/>
          </a:p>
          <a:p>
            <a:pPr lvl="1"/>
            <a:r>
              <a:rPr lang="en-US" sz="1800" dirty="0" smtClean="0"/>
              <a:t>&lt;p&gt;: paragraph</a:t>
            </a:r>
          </a:p>
          <a:p>
            <a:pPr lvl="1"/>
            <a:r>
              <a:rPr lang="en-US" sz="1800" dirty="0" smtClean="0"/>
              <a:t>&lt;h1&gt; -- &lt;h6&gt;: header styles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br</a:t>
            </a:r>
            <a:r>
              <a:rPr lang="en-US" sz="1800" dirty="0" smtClean="0"/>
              <a:t> /&gt;: line break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ul</a:t>
            </a:r>
            <a:r>
              <a:rPr lang="en-US" sz="1800" dirty="0" smtClean="0"/>
              <a:t>&gt;: unordered list</a:t>
            </a:r>
          </a:p>
          <a:p>
            <a:pPr lvl="1"/>
            <a:r>
              <a:rPr lang="en-US" sz="1800" dirty="0" smtClean="0"/>
              <a:t>&lt;li&gt;: list item</a:t>
            </a:r>
          </a:p>
          <a:p>
            <a:pPr lvl="1"/>
            <a:r>
              <a:rPr lang="en-US" sz="1800" dirty="0" smtClean="0"/>
              <a:t>&lt;a&gt; : anchor 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img</a:t>
            </a:r>
            <a:r>
              <a:rPr lang="en-US" sz="1800" dirty="0" smtClean="0"/>
              <a:t>&gt; :image </a:t>
            </a:r>
          </a:p>
          <a:p>
            <a:pPr lvl="1"/>
            <a:r>
              <a:rPr lang="en-US" sz="1800" dirty="0" smtClean="0"/>
              <a:t>&lt;input /&gt;</a:t>
            </a:r>
          </a:p>
          <a:p>
            <a:pPr lvl="1"/>
            <a:r>
              <a:rPr lang="en-US" sz="1800" dirty="0" smtClean="0"/>
              <a:t>&lt;button&gt;</a:t>
            </a:r>
          </a:p>
          <a:p>
            <a:pPr lvl="1"/>
            <a:r>
              <a:rPr lang="en-US" sz="1800" dirty="0" smtClean="0"/>
              <a:t>&lt;div&gt;: block style divider</a:t>
            </a:r>
          </a:p>
          <a:p>
            <a:pPr lvl="1"/>
            <a:r>
              <a:rPr lang="en-US" sz="1800" dirty="0" smtClean="0"/>
              <a:t>&lt;span&gt;: inline style divider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609600"/>
            <a:ext cx="1039072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HTML Common Tags: </a:t>
            </a:r>
            <a:r>
              <a:rPr lang="en-US" smtClean="0">
                <a:solidFill>
                  <a:schemeClr val="tx1"/>
                </a:solidFill>
              </a:rPr>
              <a:t>hypertext links and images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9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Bookmarks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42" y="1270000"/>
            <a:ext cx="7869452" cy="525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486" y="164757"/>
            <a:ext cx="870787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Form Virtual Keyboards: Text inputs with different keyboards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6734" y="5011856"/>
            <a:ext cx="2990335" cy="4621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855" y="1396313"/>
            <a:ext cx="5301048" cy="546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Common Tags</a:t>
            </a:r>
          </a:p>
          <a:p>
            <a:pPr lvl="1"/>
            <a:r>
              <a:rPr lang="en-US" sz="1800" dirty="0" smtClean="0"/>
              <a:t>&lt;!-- comment </a:t>
            </a:r>
            <a:r>
              <a:rPr lang="en-US" sz="1800" dirty="0" smtClean="0">
                <a:sym typeface="Wingdings" panose="05000000000000000000" pitchFamily="2" charset="2"/>
              </a:rPr>
              <a:t>--&gt;</a:t>
            </a:r>
            <a:endParaRPr lang="en-US" sz="1800" dirty="0" smtClean="0"/>
          </a:p>
          <a:p>
            <a:pPr lvl="1"/>
            <a:r>
              <a:rPr lang="en-US" sz="1800" dirty="0" smtClean="0"/>
              <a:t>&lt;p&gt;: paragraph</a:t>
            </a:r>
          </a:p>
          <a:p>
            <a:pPr lvl="1"/>
            <a:r>
              <a:rPr lang="en-US" sz="1800" dirty="0" smtClean="0"/>
              <a:t>&lt;h1&gt; -- &lt;h6&gt;: header styles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br</a:t>
            </a:r>
            <a:r>
              <a:rPr lang="en-US" sz="1800" dirty="0" smtClean="0"/>
              <a:t> /&gt;: line break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ul</a:t>
            </a:r>
            <a:r>
              <a:rPr lang="en-US" sz="1800" dirty="0" smtClean="0"/>
              <a:t>&gt;: unordered list</a:t>
            </a:r>
          </a:p>
          <a:p>
            <a:pPr lvl="1"/>
            <a:r>
              <a:rPr lang="en-US" sz="1800" dirty="0" smtClean="0"/>
              <a:t>&lt;li&gt;: list item</a:t>
            </a:r>
          </a:p>
          <a:p>
            <a:pPr lvl="1"/>
            <a:r>
              <a:rPr lang="en-US" sz="1800" dirty="0" smtClean="0"/>
              <a:t>&lt;a&gt; : anchor 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img</a:t>
            </a:r>
            <a:r>
              <a:rPr lang="en-US" sz="1800" dirty="0" smtClean="0"/>
              <a:t>&gt; :image </a:t>
            </a:r>
          </a:p>
          <a:p>
            <a:pPr lvl="1"/>
            <a:r>
              <a:rPr lang="en-US" sz="1800" dirty="0" smtClean="0"/>
              <a:t>&lt;input /&gt;</a:t>
            </a:r>
          </a:p>
          <a:p>
            <a:pPr lvl="1"/>
            <a:r>
              <a:rPr lang="en-US" sz="1800" dirty="0" smtClean="0"/>
              <a:t>&lt;button&gt;: button</a:t>
            </a:r>
          </a:p>
          <a:p>
            <a:pPr lvl="1"/>
            <a:r>
              <a:rPr lang="en-US" sz="1800" dirty="0" smtClean="0"/>
              <a:t>&lt;div&gt;: block style divider</a:t>
            </a:r>
          </a:p>
          <a:p>
            <a:pPr lvl="1"/>
            <a:r>
              <a:rPr lang="en-US" sz="1800" dirty="0" smtClean="0"/>
              <a:t>&lt;span&gt;: inline style divider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9424" y="1248031"/>
            <a:ext cx="43539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&lt;label </a:t>
            </a: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/>
              <a:t>=“name”&gt;Name&lt;/label&gt;</a:t>
            </a:r>
          </a:p>
          <a:p>
            <a:r>
              <a:rPr lang="en-US" dirty="0" smtClean="0"/>
              <a:t>&lt;input </a:t>
            </a:r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text</a:t>
            </a:r>
            <a:r>
              <a:rPr lang="en-US" dirty="0" smtClean="0"/>
              <a:t>”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d</a:t>
            </a:r>
            <a:r>
              <a:rPr lang="en-US" dirty="0" smtClean="0"/>
              <a:t>=“name” /&gt;</a:t>
            </a:r>
          </a:p>
          <a:p>
            <a:endParaRPr lang="en-US" dirty="0"/>
          </a:p>
          <a:p>
            <a:r>
              <a:rPr lang="en-US" dirty="0" smtClean="0"/>
              <a:t>&lt;label </a:t>
            </a: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/>
              <a:t>=“email”&gt; Email&lt;/label&gt;</a:t>
            </a:r>
          </a:p>
          <a:p>
            <a:r>
              <a:rPr lang="en-US" dirty="0" smtClean="0"/>
              <a:t>&lt;input </a:t>
            </a:r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email</a:t>
            </a:r>
            <a:r>
              <a:rPr lang="en-US" dirty="0" smtClean="0"/>
              <a:t>” </a:t>
            </a:r>
            <a:r>
              <a:rPr lang="en-US" dirty="0" smtClean="0">
                <a:solidFill>
                  <a:srgbClr val="0000FF"/>
                </a:solidFill>
              </a:rPr>
              <a:t>id</a:t>
            </a:r>
            <a:r>
              <a:rPr lang="en-US" dirty="0" smtClean="0"/>
              <a:t>=“email” /&gt;</a:t>
            </a:r>
          </a:p>
          <a:p>
            <a:endParaRPr lang="en-US" dirty="0"/>
          </a:p>
          <a:p>
            <a:r>
              <a:rPr lang="en-US" dirty="0" smtClean="0"/>
              <a:t>&lt;label </a:t>
            </a: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/>
              <a:t>=“phone”&gt;Phone&lt;/label&gt;</a:t>
            </a:r>
          </a:p>
          <a:p>
            <a:r>
              <a:rPr lang="en-US" dirty="0" smtClean="0"/>
              <a:t>&lt;input </a:t>
            </a:r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err="1" smtClean="0">
                <a:solidFill>
                  <a:srgbClr val="FF0000"/>
                </a:solidFill>
              </a:rPr>
              <a:t>tel</a:t>
            </a:r>
            <a:r>
              <a:rPr lang="en-US" dirty="0" smtClean="0"/>
              <a:t>” </a:t>
            </a:r>
            <a:r>
              <a:rPr lang="en-US" dirty="0" smtClean="0">
                <a:solidFill>
                  <a:srgbClr val="0000FF"/>
                </a:solidFill>
              </a:rPr>
              <a:t>id</a:t>
            </a:r>
            <a:r>
              <a:rPr lang="en-US" dirty="0" smtClean="0"/>
              <a:t>=“phone” /&gt;</a:t>
            </a:r>
          </a:p>
          <a:p>
            <a:endParaRPr lang="en-US" dirty="0"/>
          </a:p>
          <a:p>
            <a:r>
              <a:rPr lang="en-US" dirty="0" smtClean="0"/>
              <a:t>&lt;label </a:t>
            </a: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/>
              <a:t>=“count”&gt;Count&lt;/label&gt;</a:t>
            </a:r>
          </a:p>
          <a:p>
            <a:r>
              <a:rPr lang="en-US" dirty="0" smtClean="0"/>
              <a:t>&lt;input </a:t>
            </a:r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” </a:t>
            </a:r>
            <a:r>
              <a:rPr lang="en-US" dirty="0" smtClean="0">
                <a:solidFill>
                  <a:srgbClr val="0000FF"/>
                </a:solidFill>
              </a:rPr>
              <a:t>id</a:t>
            </a:r>
            <a:r>
              <a:rPr lang="en-US" dirty="0" smtClean="0"/>
              <a:t>=“count” /&gt;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64749"/>
          <a:stretch/>
        </p:blipFill>
        <p:spPr>
          <a:xfrm>
            <a:off x="9376991" y="4664351"/>
            <a:ext cx="2815009" cy="17645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64831"/>
          <a:stretch/>
        </p:blipFill>
        <p:spPr>
          <a:xfrm>
            <a:off x="9346086" y="2464849"/>
            <a:ext cx="2841797" cy="17772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59423" y="4489467"/>
            <a:ext cx="3892379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0000FF"/>
                </a:solidFill>
              </a:rPr>
              <a:t>type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of input specified determines the virtual keyboard that appears. Types include: </a:t>
            </a:r>
            <a:r>
              <a:rPr lang="en-US" dirty="0" smtClean="0">
                <a:solidFill>
                  <a:srgbClr val="FF0000"/>
                </a:solidFill>
              </a:rPr>
              <a:t>color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date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datetime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search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url</a:t>
            </a:r>
            <a:r>
              <a:rPr lang="en-US" dirty="0" smtClean="0"/>
              <a:t>  + more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/>
              <a:t> attribute in label is used to bind the label with input element.  It is </a:t>
            </a:r>
            <a:r>
              <a:rPr lang="en-US" u="sng" dirty="0" smtClean="0"/>
              <a:t>not</a:t>
            </a:r>
            <a:r>
              <a:rPr lang="en-US" dirty="0" smtClean="0"/>
              <a:t> required.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4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486" y="164757"/>
            <a:ext cx="870787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HTML Clickable Button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6734" y="5456699"/>
            <a:ext cx="2990335" cy="4621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855" y="1396313"/>
            <a:ext cx="5301048" cy="546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Common Tags</a:t>
            </a:r>
          </a:p>
          <a:p>
            <a:pPr lvl="1"/>
            <a:r>
              <a:rPr lang="en-US" sz="1800" dirty="0" smtClean="0"/>
              <a:t>&lt;!-- comment </a:t>
            </a:r>
            <a:r>
              <a:rPr lang="en-US" sz="1800" dirty="0" smtClean="0">
                <a:sym typeface="Wingdings" panose="05000000000000000000" pitchFamily="2" charset="2"/>
              </a:rPr>
              <a:t>--&gt;</a:t>
            </a:r>
            <a:endParaRPr lang="en-US" sz="1800" dirty="0" smtClean="0"/>
          </a:p>
          <a:p>
            <a:pPr lvl="1"/>
            <a:r>
              <a:rPr lang="en-US" sz="1800" dirty="0" smtClean="0"/>
              <a:t>&lt;p&gt;: paragraph</a:t>
            </a:r>
          </a:p>
          <a:p>
            <a:pPr lvl="1"/>
            <a:r>
              <a:rPr lang="en-US" sz="1800" dirty="0" smtClean="0"/>
              <a:t>&lt;h1&gt; -- &lt;h6&gt;: header styles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br</a:t>
            </a:r>
            <a:r>
              <a:rPr lang="en-US" sz="1800" dirty="0" smtClean="0"/>
              <a:t> /&gt;: line break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ul</a:t>
            </a:r>
            <a:r>
              <a:rPr lang="en-US" sz="1800" dirty="0" smtClean="0"/>
              <a:t>&gt;: unordered list</a:t>
            </a:r>
          </a:p>
          <a:p>
            <a:pPr lvl="1"/>
            <a:r>
              <a:rPr lang="en-US" sz="1800" dirty="0" smtClean="0"/>
              <a:t>&lt;li&gt;: list item</a:t>
            </a:r>
          </a:p>
          <a:p>
            <a:pPr lvl="1"/>
            <a:r>
              <a:rPr lang="en-US" sz="1800" dirty="0" smtClean="0"/>
              <a:t>&lt;a&gt; : anchor 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img</a:t>
            </a:r>
            <a:r>
              <a:rPr lang="en-US" sz="1800" dirty="0" smtClean="0"/>
              <a:t>&gt; :image </a:t>
            </a:r>
          </a:p>
          <a:p>
            <a:pPr lvl="1"/>
            <a:r>
              <a:rPr lang="en-US" sz="1800" dirty="0" smtClean="0"/>
              <a:t>&lt;input /&gt;</a:t>
            </a:r>
          </a:p>
          <a:p>
            <a:pPr lvl="1"/>
            <a:r>
              <a:rPr lang="en-US" sz="1800" dirty="0" smtClean="0"/>
              <a:t>&lt;button&gt;: button</a:t>
            </a:r>
          </a:p>
          <a:p>
            <a:pPr lvl="1"/>
            <a:r>
              <a:rPr lang="en-US" sz="1800" dirty="0" smtClean="0"/>
              <a:t>&lt;div&gt;: block style divider</a:t>
            </a:r>
          </a:p>
          <a:p>
            <a:pPr lvl="1"/>
            <a:r>
              <a:rPr lang="en-US" sz="1800" dirty="0" smtClean="0"/>
              <a:t>&lt;span&gt;: inline style divider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8292"/>
          <a:stretch/>
        </p:blipFill>
        <p:spPr>
          <a:xfrm>
            <a:off x="3859426" y="799108"/>
            <a:ext cx="8033308" cy="213977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3894500" y="3233340"/>
            <a:ext cx="8065552" cy="31393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&lt;button&gt; tag defines a clickable button.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Note: The </a:t>
            </a:r>
            <a:r>
              <a:rPr lang="en-US" dirty="0" err="1" smtClean="0">
                <a:solidFill>
                  <a:srgbClr val="FF0000"/>
                </a:solidFill>
                <a:latin typeface="Verdana" panose="020B0604030504040204" pitchFamily="34" charset="0"/>
              </a:rPr>
              <a:t>onclick</a:t>
            </a:r>
            <a:r>
              <a:rPr lang="en-US" dirty="0" smtClean="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attribute specifies the JavaScript code that will execute when the button is clicked.</a:t>
            </a:r>
          </a:p>
          <a:p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In most of our examples, we call a user defined JavaScript function when the button is pressed: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&lt;button </a:t>
            </a:r>
            <a:r>
              <a:rPr lang="en-US" dirty="0" smtClean="0">
                <a:solidFill>
                  <a:srgbClr val="FF0000"/>
                </a:solidFill>
                <a:latin typeface="Verdana" panose="020B0604030504040204" pitchFamily="34" charset="0"/>
              </a:rPr>
              <a:t>id</a:t>
            </a:r>
            <a:r>
              <a:rPr lang="en-US" dirty="0" smtClean="0">
                <a:solidFill>
                  <a:srgbClr val="0070C0"/>
                </a:solidFill>
                <a:latin typeface="Verdana" panose="020B0604030504040204" pitchFamily="34" charset="0"/>
              </a:rPr>
              <a:t>=“</a:t>
            </a:r>
            <a:r>
              <a:rPr lang="en-US" dirty="0" err="1" smtClean="0">
                <a:solidFill>
                  <a:srgbClr val="0070C0"/>
                </a:solidFill>
                <a:latin typeface="Verdana" panose="020B0604030504040204" pitchFamily="34" charset="0"/>
              </a:rPr>
              <a:t>btnOne</a:t>
            </a:r>
            <a:r>
              <a:rPr lang="en-US" dirty="0" smtClean="0">
                <a:solidFill>
                  <a:srgbClr val="0070C0"/>
                </a:solidFill>
                <a:latin typeface="Verdana" panose="020B0604030504040204" pitchFamily="34" charset="0"/>
              </a:rPr>
              <a:t>” </a:t>
            </a:r>
            <a:r>
              <a:rPr lang="en-US" dirty="0" err="1" smtClean="0">
                <a:solidFill>
                  <a:srgbClr val="FF0000"/>
                </a:solidFill>
                <a:latin typeface="Verdana" panose="020B0604030504040204" pitchFamily="34" charset="0"/>
              </a:rPr>
              <a:t>onclick</a:t>
            </a:r>
            <a:r>
              <a:rPr lang="en-US" dirty="0" smtClean="0">
                <a:solidFill>
                  <a:srgbClr val="0070C0"/>
                </a:solidFill>
                <a:latin typeface="Verdana" panose="020B0604030504040204" pitchFamily="34" charset="0"/>
              </a:rPr>
              <a:t>=“display(id)”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&gt; Click Me! &lt;/button&gt;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In this example, when the button is clicked, the </a:t>
            </a:r>
            <a:r>
              <a:rPr lang="en-US" dirty="0" smtClean="0">
                <a:solidFill>
                  <a:srgbClr val="FF0000"/>
                </a:solidFill>
                <a:latin typeface="Verdana" panose="020B0604030504040204" pitchFamily="34" charset="0"/>
              </a:rPr>
              <a:t>id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of this tag is passed as an argument to the user defined display function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5689" y="135322"/>
            <a:ext cx="53058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http://www.w3schools.com/tags/tag_button.asp</a:t>
            </a:r>
          </a:p>
        </p:txBody>
      </p:sp>
    </p:spTree>
    <p:extLst>
      <p:ext uri="{BB962C8B-B14F-4D97-AF65-F5344CB8AC3E}">
        <p14:creationId xmlns:p14="http://schemas.microsoft.com/office/powerpoint/2010/main" val="2640971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475" y="484095"/>
            <a:ext cx="7556313" cy="177487"/>
          </a:xfrm>
        </p:spPr>
        <p:txBody>
          <a:bodyPr>
            <a:normAutofit fontScale="90000"/>
          </a:bodyPr>
          <a:lstStyle/>
          <a:p>
            <a:r>
              <a:rPr lang="en-US" dirty="0"/>
              <a:t>HTML Block and Inline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184" y="1131138"/>
            <a:ext cx="8822724" cy="549208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Block-level Elements</a:t>
            </a:r>
          </a:p>
          <a:p>
            <a:pPr marL="2286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A block-level element always starts on a new line and takes up the full width available (stretches out to the left and right as far as it can).</a:t>
            </a:r>
            <a:br>
              <a:rPr lang="en-US" sz="1800" dirty="0"/>
            </a:br>
            <a:r>
              <a:rPr lang="en-US" sz="1800" dirty="0" smtClean="0"/>
              <a:t>Examples </a:t>
            </a:r>
            <a:r>
              <a:rPr lang="en-US" sz="1800" dirty="0"/>
              <a:t>of block-level elements:</a:t>
            </a:r>
          </a:p>
          <a:p>
            <a:pPr marL="685800" lvl="3" indent="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&lt;div&gt;</a:t>
            </a:r>
          </a:p>
          <a:p>
            <a:pPr marL="685800" lvl="3" indent="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&lt;h1&gt; - &lt;h6&gt;</a:t>
            </a:r>
          </a:p>
          <a:p>
            <a:pPr marL="685800" lvl="3" indent="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&lt;p&gt;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Inline </a:t>
            </a:r>
            <a:r>
              <a:rPr lang="en-US" sz="2000" dirty="0"/>
              <a:t>Elements</a:t>
            </a:r>
          </a:p>
          <a:p>
            <a:pPr marL="228600" lvl="1" indent="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An inline element does not start on a new line and only takes up as much width as necessary.</a:t>
            </a:r>
            <a:br>
              <a:rPr lang="en-US" sz="1800" dirty="0"/>
            </a:br>
            <a:r>
              <a:rPr lang="en-US" sz="1800" dirty="0" smtClean="0"/>
              <a:t>Examples </a:t>
            </a:r>
            <a:r>
              <a:rPr lang="en-US" sz="1800" dirty="0"/>
              <a:t>of inline elements:</a:t>
            </a:r>
          </a:p>
          <a:p>
            <a:pPr marL="685800" lvl="3" indent="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&lt;span&gt;</a:t>
            </a:r>
          </a:p>
          <a:p>
            <a:pPr marL="685800" lvl="3" indent="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&lt;a&gt;</a:t>
            </a:r>
          </a:p>
          <a:p>
            <a:pPr marL="685800" lvl="3" indent="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 smtClean="0"/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755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475" y="484095"/>
            <a:ext cx="7556313" cy="177487"/>
          </a:xfrm>
        </p:spPr>
        <p:txBody>
          <a:bodyPr>
            <a:normAutofit fontScale="90000"/>
          </a:bodyPr>
          <a:lstStyle/>
          <a:p>
            <a:r>
              <a:rPr lang="en-US" dirty="0"/>
              <a:t>HTML Block and Inline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901" y="1127898"/>
            <a:ext cx="7339913" cy="546168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&lt;</a:t>
            </a:r>
            <a:r>
              <a:rPr lang="en-US" sz="2400" dirty="0"/>
              <a:t>div&gt; and &lt;span&gt; elements are often used as a container for other HTML elements.</a:t>
            </a:r>
          </a:p>
          <a:p>
            <a:pPr marL="228600" lvl="1" indent="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They have no required attributes, but style and class are common. </a:t>
            </a:r>
          </a:p>
          <a:p>
            <a:pPr marL="228600" lvl="1" indent="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The &lt;div&gt; element can be used to style </a:t>
            </a:r>
            <a:r>
              <a:rPr lang="en-US" sz="1800" i="1" dirty="0"/>
              <a:t>blocks</a:t>
            </a:r>
            <a:r>
              <a:rPr lang="en-US" sz="1800" dirty="0"/>
              <a:t> of content: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>
                <a:solidFill>
                  <a:srgbClr val="00B050"/>
                </a:solidFill>
              </a:rPr>
              <a:t>div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style</a:t>
            </a:r>
            <a:r>
              <a:rPr lang="en-US" sz="1800" dirty="0"/>
              <a:t>="</a:t>
            </a:r>
            <a:r>
              <a:rPr lang="en-US" sz="1800" dirty="0" err="1">
                <a:solidFill>
                  <a:srgbClr val="FF0000"/>
                </a:solidFill>
              </a:rPr>
              <a:t>background-color:black</a:t>
            </a:r>
            <a:r>
              <a:rPr lang="en-US" sz="1800" dirty="0">
                <a:solidFill>
                  <a:srgbClr val="FF0000"/>
                </a:solidFill>
              </a:rPr>
              <a:t>; </a:t>
            </a:r>
            <a:r>
              <a:rPr lang="en-US" sz="1800" dirty="0" err="1">
                <a:solidFill>
                  <a:srgbClr val="FF0000"/>
                </a:solidFill>
              </a:rPr>
              <a:t>color:white</a:t>
            </a:r>
            <a:r>
              <a:rPr lang="en-US" sz="1800" dirty="0">
                <a:solidFill>
                  <a:srgbClr val="FF0000"/>
                </a:solidFill>
              </a:rPr>
              <a:t>; padding:20px;</a:t>
            </a:r>
            <a:r>
              <a:rPr lang="en-US" sz="1800" dirty="0"/>
              <a:t>"&gt;</a:t>
            </a:r>
            <a:br>
              <a:rPr lang="en-US" sz="1800" dirty="0"/>
            </a:b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&lt;h2&gt;</a:t>
            </a:r>
            <a:r>
              <a:rPr lang="en-US" sz="1800" dirty="0" smtClean="0"/>
              <a:t>London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&lt;/h2&gt;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&lt;p&gt;</a:t>
            </a:r>
            <a:r>
              <a:rPr lang="en-US" sz="1800" dirty="0"/>
              <a:t>London is the capital city of England. It is the most populous city in the United Kingdom, with a metropolitan area of over 13 million inhabitants.&lt;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/p&gt;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smtClean="0">
                <a:solidFill>
                  <a:srgbClr val="00B050"/>
                </a:solidFill>
              </a:rPr>
              <a:t>div</a:t>
            </a:r>
            <a:r>
              <a:rPr lang="en-US" sz="1800" dirty="0" smtClean="0"/>
              <a:t>&gt;</a:t>
            </a:r>
            <a:endParaRPr lang="en-US" sz="1800" dirty="0"/>
          </a:p>
          <a:p>
            <a:pPr marL="228600" lvl="1" indent="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&lt;span&gt; element can be used to style </a:t>
            </a:r>
            <a:r>
              <a:rPr lang="en-US" sz="1800" b="1" dirty="0"/>
              <a:t>parts of the text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Example: &lt;</a:t>
            </a:r>
            <a:r>
              <a:rPr lang="en-US" sz="1800" dirty="0">
                <a:solidFill>
                  <a:srgbClr val="00B050"/>
                </a:solidFill>
              </a:rPr>
              <a:t>h1</a:t>
            </a:r>
            <a:r>
              <a:rPr lang="en-US" sz="1800" dirty="0" smtClean="0"/>
              <a:t>&gt; My </a:t>
            </a:r>
            <a:r>
              <a:rPr lang="en-US" sz="1800" dirty="0"/>
              <a:t>&lt;</a:t>
            </a:r>
            <a:r>
              <a:rPr lang="en-US" sz="1800" dirty="0">
                <a:solidFill>
                  <a:srgbClr val="00B050"/>
                </a:solidFill>
              </a:rPr>
              <a:t>span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style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rgbClr val="FF0000"/>
                </a:solidFill>
              </a:rPr>
              <a:t>"</a:t>
            </a:r>
            <a:r>
              <a:rPr lang="en-US" sz="1800" dirty="0" err="1" smtClean="0">
                <a:solidFill>
                  <a:srgbClr val="FF0000"/>
                </a:solidFill>
              </a:rPr>
              <a:t>color:red</a:t>
            </a:r>
            <a:r>
              <a:rPr lang="en-US" sz="1800" dirty="0" smtClean="0"/>
              <a:t>"&gt;</a:t>
            </a:r>
            <a:r>
              <a:rPr lang="en-US" sz="1800" dirty="0"/>
              <a:t>Important&lt;/</a:t>
            </a:r>
            <a:r>
              <a:rPr lang="en-US" sz="1800" dirty="0">
                <a:solidFill>
                  <a:srgbClr val="00B050"/>
                </a:solidFill>
              </a:rPr>
              <a:t>span</a:t>
            </a:r>
            <a:r>
              <a:rPr lang="en-US" sz="1800" dirty="0"/>
              <a:t>&gt; Heading&lt;/h1&gt;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27307" y="5580267"/>
            <a:ext cx="3513352" cy="902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855" y="1168210"/>
            <a:ext cx="5301048" cy="546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Common Tags</a:t>
            </a:r>
          </a:p>
          <a:p>
            <a:pPr lvl="1"/>
            <a:r>
              <a:rPr lang="en-US" sz="1800" dirty="0" smtClean="0"/>
              <a:t>&lt;!-- comment </a:t>
            </a:r>
            <a:r>
              <a:rPr lang="en-US" sz="1800" dirty="0" smtClean="0">
                <a:sym typeface="Wingdings" panose="05000000000000000000" pitchFamily="2" charset="2"/>
              </a:rPr>
              <a:t>--&gt;</a:t>
            </a:r>
            <a:endParaRPr lang="en-US" sz="1800" dirty="0" smtClean="0"/>
          </a:p>
          <a:p>
            <a:pPr lvl="1"/>
            <a:r>
              <a:rPr lang="en-US" sz="1800" dirty="0" smtClean="0"/>
              <a:t>&lt;p&gt;: paragraph</a:t>
            </a:r>
          </a:p>
          <a:p>
            <a:pPr lvl="1"/>
            <a:r>
              <a:rPr lang="en-US" sz="1800" dirty="0" smtClean="0"/>
              <a:t>&lt;h1&gt; -- &lt;h6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br</a:t>
            </a:r>
            <a:r>
              <a:rPr lang="en-US" sz="1800" dirty="0" smtClean="0"/>
              <a:t> /&gt;: line break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ul</a:t>
            </a:r>
            <a:r>
              <a:rPr lang="en-US" sz="1800" dirty="0" smtClean="0"/>
              <a:t>&gt;: unordered list</a:t>
            </a:r>
          </a:p>
          <a:p>
            <a:pPr lvl="1"/>
            <a:r>
              <a:rPr lang="en-US" sz="1800" dirty="0" smtClean="0"/>
              <a:t>&lt;li&gt;: list item</a:t>
            </a:r>
          </a:p>
          <a:p>
            <a:pPr lvl="1"/>
            <a:r>
              <a:rPr lang="en-US" sz="1800" dirty="0" smtClean="0"/>
              <a:t>&lt;a&gt; : anchor 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img</a:t>
            </a:r>
            <a:r>
              <a:rPr lang="en-US" sz="1800" dirty="0" smtClean="0"/>
              <a:t>&gt; :image </a:t>
            </a:r>
          </a:p>
          <a:p>
            <a:pPr lvl="1"/>
            <a:r>
              <a:rPr lang="en-US" sz="1800" dirty="0" smtClean="0"/>
              <a:t>&lt;input /&gt;</a:t>
            </a:r>
          </a:p>
          <a:p>
            <a:pPr lvl="1"/>
            <a:r>
              <a:rPr lang="en-US" sz="1800" dirty="0" smtClean="0"/>
              <a:t>&lt;button&gt;: button</a:t>
            </a:r>
          </a:p>
          <a:p>
            <a:pPr lvl="1"/>
            <a:r>
              <a:rPr lang="en-US" sz="1800" dirty="0" smtClean="0"/>
              <a:t>&lt;div&gt;: block style divider</a:t>
            </a:r>
          </a:p>
          <a:p>
            <a:pPr lvl="1"/>
            <a:r>
              <a:rPr lang="en-US" sz="1800" dirty="0" smtClean="0"/>
              <a:t>&lt;span&gt;: inline style divider</a:t>
            </a:r>
          </a:p>
        </p:txBody>
      </p:sp>
    </p:spTree>
    <p:extLst>
      <p:ext uri="{BB962C8B-B14F-4D97-AF65-F5344CB8AC3E}">
        <p14:creationId xmlns:p14="http://schemas.microsoft.com/office/powerpoint/2010/main" val="217046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Styles Using </a:t>
            </a:r>
            <a:r>
              <a:rPr lang="en-US" dirty="0" smtClean="0"/>
              <a:t>id </a:t>
            </a:r>
            <a:r>
              <a:rPr lang="en-US" dirty="0" smtClean="0"/>
              <a:t>and 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5805"/>
            <a:ext cx="8596668" cy="4385557"/>
          </a:xfrm>
        </p:spPr>
        <p:txBody>
          <a:bodyPr/>
          <a:lstStyle/>
          <a:p>
            <a:r>
              <a:rPr lang="en-US" dirty="0" smtClean="0"/>
              <a:t>Elements can have both id and class attributes</a:t>
            </a:r>
          </a:p>
          <a:p>
            <a:endParaRPr lang="en-US" dirty="0" smtClean="0"/>
          </a:p>
          <a:p>
            <a:r>
              <a:rPr lang="en-US" dirty="0" smtClean="0"/>
              <a:t>id : short for fragment identifier.</a:t>
            </a:r>
          </a:p>
          <a:p>
            <a:pPr lvl="1"/>
            <a:r>
              <a:rPr lang="en-US" dirty="0" smtClean="0"/>
              <a:t>Must be unique - use an id name only once in any html document</a:t>
            </a:r>
          </a:p>
          <a:p>
            <a:pPr lvl="1"/>
            <a:r>
              <a:rPr lang="en-US" dirty="0" smtClean="0"/>
              <a:t>Duplicate id tags will cause errors</a:t>
            </a:r>
          </a:p>
          <a:p>
            <a:pPr lvl="1"/>
            <a:r>
              <a:rPr lang="en-US" dirty="0" smtClean="0"/>
              <a:t>Commonly, </a:t>
            </a:r>
            <a:r>
              <a:rPr lang="en-US" dirty="0"/>
              <a:t>u</a:t>
            </a:r>
            <a:r>
              <a:rPr lang="en-US" dirty="0" smtClean="0"/>
              <a:t>sed to identify a specific element in JavaScript</a:t>
            </a:r>
          </a:p>
          <a:p>
            <a:r>
              <a:rPr lang="en-US" dirty="0"/>
              <a:t>c</a:t>
            </a:r>
            <a:r>
              <a:rPr lang="en-US" dirty="0" smtClean="0"/>
              <a:t>lass</a:t>
            </a:r>
          </a:p>
          <a:p>
            <a:pPr lvl="1"/>
            <a:r>
              <a:rPr lang="en-US" dirty="0" smtClean="0"/>
              <a:t>Can be used multiple times in the same HTML document</a:t>
            </a:r>
          </a:p>
          <a:p>
            <a:pPr lvl="1"/>
            <a:r>
              <a:rPr lang="en-US" dirty="0" smtClean="0"/>
              <a:t>Commonly, used to apply styling to a specific element in CSS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26378"/>
              </p:ext>
            </p:extLst>
          </p:nvPr>
        </p:nvGraphicFramePr>
        <p:xfrm>
          <a:off x="960109" y="5325043"/>
          <a:ext cx="8847438" cy="957649"/>
        </p:xfrm>
        <a:graphic>
          <a:graphicData uri="http://schemas.openxmlformats.org/drawingml/2006/table">
            <a:tbl>
              <a:tblPr/>
              <a:tblGrid>
                <a:gridCol w="1217401"/>
                <a:gridCol w="7630037"/>
              </a:tblGrid>
              <a:tr h="9576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class</a:t>
                      </a:r>
                    </a:p>
                  </a:txBody>
                  <a:tcPr marL="62123" marR="62123" marT="62123" marB="62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Specifies one or more </a:t>
                      </a:r>
                      <a:r>
                        <a:rPr lang="en-US" sz="1800" dirty="0" smtClean="0">
                          <a:effectLst/>
                        </a:rPr>
                        <a:t>class names </a:t>
                      </a:r>
                      <a:r>
                        <a:rPr lang="en-US" sz="1800" dirty="0">
                          <a:effectLst/>
                        </a:rPr>
                        <a:t>for an element (refers to a class in a style sheet</a:t>
                      </a:r>
                      <a:r>
                        <a:rPr lang="en-US" sz="1800" dirty="0" smtClean="0">
                          <a:effectLst/>
                        </a:rPr>
                        <a:t>)</a:t>
                      </a: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=“highlight</a:t>
                      </a:r>
                      <a:r>
                        <a:rPr lang="en-US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”&gt;</a:t>
                      </a:r>
                      <a:endParaRPr lang="en-US" sz="18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23" marR="62123" marT="62123" marB="62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404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62" y="140044"/>
            <a:ext cx="8977440" cy="1320800"/>
          </a:xfrm>
        </p:spPr>
        <p:txBody>
          <a:bodyPr/>
          <a:lstStyle/>
          <a:p>
            <a:r>
              <a:rPr lang="en-US" dirty="0" smtClean="0"/>
              <a:t>HTML5 Features supported by current mobile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059" y="1285103"/>
            <a:ext cx="8890943" cy="557289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Application Cache: Offline package installation</a:t>
            </a:r>
          </a:p>
          <a:p>
            <a:r>
              <a:rPr lang="en-US" dirty="0" smtClean="0"/>
              <a:t>Web storage: Persistent and session storage</a:t>
            </a:r>
          </a:p>
          <a:p>
            <a:r>
              <a:rPr lang="en-US" dirty="0" smtClean="0"/>
              <a:t>Geolocation: </a:t>
            </a:r>
          </a:p>
          <a:p>
            <a:r>
              <a:rPr lang="en-US" dirty="0" smtClean="0"/>
              <a:t>Multimedia: Video and Audio Players</a:t>
            </a:r>
          </a:p>
          <a:p>
            <a:r>
              <a:rPr lang="en-US" dirty="0" smtClean="0"/>
              <a:t>Viewport definitions: Meta tag support</a:t>
            </a:r>
          </a:p>
          <a:p>
            <a:r>
              <a:rPr lang="en-US" dirty="0" smtClean="0"/>
              <a:t>Canvas API: 2D Drawing API</a:t>
            </a:r>
          </a:p>
          <a:p>
            <a:r>
              <a:rPr lang="en-US" dirty="0" smtClean="0"/>
              <a:t>Motion Sensors: Accelerometer, Gyroscope, Magnetometer</a:t>
            </a:r>
          </a:p>
          <a:p>
            <a:r>
              <a:rPr lang="en-US" dirty="0" smtClean="0"/>
              <a:t>Form Virtual Keyboards: Text inputs with different keyboards</a:t>
            </a:r>
          </a:p>
          <a:p>
            <a:r>
              <a:rPr lang="en-US" dirty="0" smtClean="0"/>
              <a:t>File API: Opening local files through input type</a:t>
            </a:r>
          </a:p>
          <a:p>
            <a:r>
              <a:rPr lang="en-US" dirty="0" err="1" smtClean="0"/>
              <a:t>FileSystem</a:t>
            </a:r>
            <a:r>
              <a:rPr lang="en-US" dirty="0" smtClean="0"/>
              <a:t> API: Virtual File System for persistent state</a:t>
            </a:r>
          </a:p>
          <a:p>
            <a:r>
              <a:rPr lang="en-US" dirty="0" smtClean="0"/>
              <a:t>HTML Media Capture: Taking pictures, record video and audio from an input file type</a:t>
            </a:r>
          </a:p>
          <a:p>
            <a:r>
              <a:rPr lang="en-US" dirty="0" err="1" smtClean="0"/>
              <a:t>XMLHttpRequest</a:t>
            </a:r>
            <a:r>
              <a:rPr lang="en-US" dirty="0" smtClean="0"/>
              <a:t> 2.0: AJAX 2.0: upload files, progress</a:t>
            </a:r>
          </a:p>
          <a:p>
            <a:r>
              <a:rPr lang="en-US" dirty="0" smtClean="0"/>
              <a:t>Web SQL storage: Persistent SQLite storage (inactive API, not on </a:t>
            </a:r>
            <a:r>
              <a:rPr lang="en-US" dirty="0" err="1" smtClean="0"/>
              <a:t>firefox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IndexedDB</a:t>
            </a:r>
            <a:r>
              <a:rPr lang="en-US" dirty="0" smtClean="0"/>
              <a:t>: Agnostic database system (replacement for </a:t>
            </a:r>
            <a:r>
              <a:rPr lang="en-US" dirty="0" err="1" smtClean="0"/>
              <a:t>WebSQL</a:t>
            </a:r>
            <a:r>
              <a:rPr lang="en-US" dirty="0" smtClean="0"/>
              <a:t>, not on android browser)</a:t>
            </a:r>
          </a:p>
        </p:txBody>
      </p:sp>
      <p:sp>
        <p:nvSpPr>
          <p:cNvPr id="4" name="Rectangle 3"/>
          <p:cNvSpPr/>
          <p:nvPr/>
        </p:nvSpPr>
        <p:spPr>
          <a:xfrm>
            <a:off x="7838973" y="1460844"/>
            <a:ext cx="378873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http://mobilehtml5.org</a:t>
            </a:r>
          </a:p>
        </p:txBody>
      </p:sp>
    </p:spTree>
    <p:extLst>
      <p:ext uri="{BB962C8B-B14F-4D97-AF65-F5344CB8AC3E}">
        <p14:creationId xmlns:p14="http://schemas.microsoft.com/office/powerpoint/2010/main" val="256822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9810" y="2116814"/>
            <a:ext cx="6368990" cy="5003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for Web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0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HTML: defines the content of web pages</a:t>
            </a:r>
          </a:p>
          <a:p>
            <a:r>
              <a:rPr lang="en-US" sz="2400" dirty="0" smtClean="0"/>
              <a:t>CSS: specifies the layout of web pages</a:t>
            </a:r>
          </a:p>
          <a:p>
            <a:r>
              <a:rPr lang="en-US" sz="2400" dirty="0" smtClean="0"/>
              <a:t>JavaScript: programs the behavior of web pages</a:t>
            </a:r>
            <a:endParaRPr lang="en-US" sz="2400" dirty="0"/>
          </a:p>
          <a:p>
            <a:r>
              <a:rPr lang="en-US" sz="2400" dirty="0" smtClean="0"/>
              <a:t>JQuery: a </a:t>
            </a:r>
            <a:r>
              <a:rPr lang="en-US" sz="2400" dirty="0"/>
              <a:t>J</a:t>
            </a:r>
            <a:r>
              <a:rPr lang="en-US" sz="2400" dirty="0" smtClean="0"/>
              <a:t>avaScript library that makes it easier to program for different web browsers</a:t>
            </a:r>
          </a:p>
          <a:p>
            <a:r>
              <a:rPr lang="en-US" sz="2400" dirty="0" err="1" smtClean="0"/>
              <a:t>JQueryMobile</a:t>
            </a:r>
            <a:r>
              <a:rPr lang="en-US" sz="2400" dirty="0" smtClean="0"/>
              <a:t>: a jQuery library that makes it easier to program for mobile platforms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939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47387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Every web page is actually a HTML file. </a:t>
            </a:r>
            <a:endParaRPr lang="en-US" sz="3600" dirty="0" smtClean="0"/>
          </a:p>
          <a:p>
            <a:r>
              <a:rPr lang="en-US" sz="3600" dirty="0" smtClean="0"/>
              <a:t>Each </a:t>
            </a:r>
            <a:r>
              <a:rPr lang="en-US" sz="3600" dirty="0"/>
              <a:t>HTML file is just a plain-text file, but with a </a:t>
            </a:r>
            <a:r>
              <a:rPr lang="en-US" sz="3600" dirty="0">
                <a:solidFill>
                  <a:srgbClr val="0000FF"/>
                </a:solidFill>
              </a:rPr>
              <a:t>.html </a:t>
            </a:r>
            <a:r>
              <a:rPr lang="en-US" sz="3600" dirty="0"/>
              <a:t>file extension instead of </a:t>
            </a:r>
            <a:r>
              <a:rPr lang="en-US" sz="3600" dirty="0">
                <a:solidFill>
                  <a:srgbClr val="0000FF"/>
                </a:solidFill>
              </a:rPr>
              <a:t>.txt</a:t>
            </a:r>
            <a:r>
              <a:rPr lang="en-US" sz="3600" dirty="0"/>
              <a:t>, and is made up of many HTML tags as well as the content for a web page</a:t>
            </a:r>
            <a:r>
              <a:rPr lang="en-US" sz="3600" dirty="0" smtClean="0"/>
              <a:t>.</a:t>
            </a:r>
          </a:p>
          <a:p>
            <a:r>
              <a:rPr lang="en-US" sz="3600" b="1" dirty="0" err="1" smtClean="0">
                <a:solidFill>
                  <a:srgbClr val="0000FF"/>
                </a:solidFill>
              </a:rPr>
              <a:t>H</a:t>
            </a:r>
            <a:r>
              <a:rPr lang="en-US" sz="3600" dirty="0" err="1" smtClean="0"/>
              <a:t>yper</a:t>
            </a:r>
            <a:r>
              <a:rPr lang="en-US" sz="3600" b="1" dirty="0" err="1" smtClean="0">
                <a:solidFill>
                  <a:srgbClr val="0000FF"/>
                </a:solidFill>
              </a:rPr>
              <a:t>T</a:t>
            </a:r>
            <a:r>
              <a:rPr lang="en-US" sz="3600" dirty="0" err="1" smtClean="0"/>
              <a:t>ext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</a:rPr>
              <a:t>M</a:t>
            </a:r>
            <a:r>
              <a:rPr lang="en-US" sz="3600" dirty="0" smtClean="0"/>
              <a:t>arkup </a:t>
            </a:r>
            <a:r>
              <a:rPr lang="en-US" sz="3600" b="1" dirty="0" smtClean="0">
                <a:solidFill>
                  <a:srgbClr val="0000FF"/>
                </a:solidFill>
              </a:rPr>
              <a:t>L</a:t>
            </a:r>
            <a:r>
              <a:rPr lang="en-US" sz="3600" dirty="0" smtClean="0"/>
              <a:t>anguage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9933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052" y="1493325"/>
            <a:ext cx="5043846" cy="4536772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&lt;!DOCTYPE&gt; </a:t>
            </a:r>
            <a:r>
              <a:rPr lang="en-US" sz="2000" dirty="0"/>
              <a:t>declaration must be the very first thing in your HTML document, before the </a:t>
            </a:r>
            <a:r>
              <a:rPr lang="en-US" sz="2000" dirty="0">
                <a:solidFill>
                  <a:srgbClr val="FF0000"/>
                </a:solidFill>
              </a:rPr>
              <a:t>&lt;html&gt; </a:t>
            </a:r>
            <a:r>
              <a:rPr lang="en-US" sz="2000" dirty="0"/>
              <a:t>tag.</a:t>
            </a:r>
          </a:p>
          <a:p>
            <a:r>
              <a:rPr lang="en-US" sz="2000" dirty="0" smtClean="0"/>
              <a:t>Lets the </a:t>
            </a:r>
            <a:r>
              <a:rPr lang="en-US" sz="2000" dirty="0"/>
              <a:t>browser knows what type of document to expect.</a:t>
            </a:r>
          </a:p>
          <a:p>
            <a:r>
              <a:rPr lang="en-US" sz="2000" dirty="0" smtClean="0"/>
              <a:t>Remember to specify the </a:t>
            </a:r>
            <a:r>
              <a:rPr lang="en-US" sz="2000" dirty="0" smtClean="0">
                <a:solidFill>
                  <a:srgbClr val="FF0000"/>
                </a:solidFill>
              </a:rPr>
              <a:t>html</a:t>
            </a:r>
            <a:r>
              <a:rPr lang="en-US" sz="2000" dirty="0" smtClean="0"/>
              <a:t> attribute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898" y="609600"/>
            <a:ext cx="5280691" cy="462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7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96780"/>
            <a:ext cx="9601196" cy="4500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HTML: </a:t>
            </a:r>
            <a:r>
              <a:rPr lang="en-US" dirty="0" smtClean="0"/>
              <a:t>Common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23" y="1390748"/>
            <a:ext cx="6432672" cy="5640247"/>
          </a:xfrm>
        </p:spPr>
        <p:txBody>
          <a:bodyPr>
            <a:normAutofit/>
          </a:bodyPr>
          <a:lstStyle/>
          <a:p>
            <a:pPr lvl="1"/>
            <a:r>
              <a:rPr lang="en-US" sz="1800" b="1" dirty="0" smtClean="0"/>
              <a:t>&lt;</a:t>
            </a:r>
            <a:r>
              <a:rPr lang="en-US" sz="1800" b="1" dirty="0"/>
              <a:t>!-</a:t>
            </a:r>
            <a:r>
              <a:rPr lang="en-US" sz="1800" dirty="0"/>
              <a:t>- comment </a:t>
            </a:r>
            <a:r>
              <a:rPr lang="en-US" sz="1800" b="1" dirty="0">
                <a:sym typeface="Wingdings" panose="05000000000000000000" pitchFamily="2" charset="2"/>
              </a:rPr>
              <a:t>--&gt;</a:t>
            </a:r>
            <a:endParaRPr lang="en-US" sz="1800" b="1" dirty="0"/>
          </a:p>
          <a:p>
            <a:pPr lvl="1"/>
            <a:r>
              <a:rPr lang="en-US" sz="1800" dirty="0" smtClean="0"/>
              <a:t>&lt;p&gt;: paragraph</a:t>
            </a:r>
          </a:p>
          <a:p>
            <a:pPr lvl="1"/>
            <a:r>
              <a:rPr lang="en-US" sz="1800" dirty="0" smtClean="0"/>
              <a:t>&lt;h1&gt; -- &lt;h6&gt;: header styles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br</a:t>
            </a:r>
            <a:r>
              <a:rPr lang="en-US" sz="1800" dirty="0" smtClean="0"/>
              <a:t> /&gt;: line break</a:t>
            </a:r>
          </a:p>
          <a:p>
            <a:pPr lvl="1"/>
            <a:r>
              <a:rPr lang="en-US" sz="1800" dirty="0"/>
              <a:t>&lt;</a:t>
            </a:r>
            <a:r>
              <a:rPr lang="en-US" sz="1800" dirty="0" err="1"/>
              <a:t>ul</a:t>
            </a:r>
            <a:r>
              <a:rPr lang="en-US" sz="1800" dirty="0"/>
              <a:t>&gt;: unordered list</a:t>
            </a:r>
          </a:p>
          <a:p>
            <a:pPr lvl="1"/>
            <a:r>
              <a:rPr lang="en-US" sz="1800" dirty="0"/>
              <a:t>&lt;li&gt;: list </a:t>
            </a:r>
            <a:r>
              <a:rPr lang="en-US" sz="1800" dirty="0" smtClean="0"/>
              <a:t>item</a:t>
            </a:r>
          </a:p>
          <a:p>
            <a:pPr lvl="1"/>
            <a:r>
              <a:rPr lang="en-US" sz="1800" dirty="0" smtClean="0"/>
              <a:t>&lt;a&gt; : anchor 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img</a:t>
            </a:r>
            <a:r>
              <a:rPr lang="en-US" sz="1800" dirty="0" smtClean="0"/>
              <a:t>&gt; :image </a:t>
            </a:r>
          </a:p>
          <a:p>
            <a:pPr lvl="1"/>
            <a:r>
              <a:rPr lang="en-US" sz="1800" dirty="0" smtClean="0"/>
              <a:t>&lt;input /&gt;</a:t>
            </a:r>
          </a:p>
          <a:p>
            <a:pPr lvl="1"/>
            <a:r>
              <a:rPr lang="en-US" sz="1800" dirty="0" smtClean="0"/>
              <a:t>&lt;button&gt;</a:t>
            </a:r>
          </a:p>
          <a:p>
            <a:pPr lvl="1"/>
            <a:r>
              <a:rPr lang="en-US" sz="1800" dirty="0"/>
              <a:t>&lt;div&gt;: block style divider</a:t>
            </a:r>
          </a:p>
          <a:p>
            <a:pPr lvl="1"/>
            <a:r>
              <a:rPr lang="en-US" sz="1800" dirty="0"/>
              <a:t>&lt;span&gt;: inline style </a:t>
            </a:r>
            <a:r>
              <a:rPr lang="en-US" sz="1800" dirty="0" smtClean="0"/>
              <a:t>divider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3308" y="308959"/>
            <a:ext cx="894629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http://www.danfergusdesign.com/classfiles/generalReference/html5reference.php</a:t>
            </a:r>
          </a:p>
        </p:txBody>
      </p:sp>
      <p:sp>
        <p:nvSpPr>
          <p:cNvPr id="5" name="Rectangle 4"/>
          <p:cNvSpPr/>
          <p:nvPr/>
        </p:nvSpPr>
        <p:spPr>
          <a:xfrm>
            <a:off x="4351315" y="1418398"/>
            <a:ext cx="7033052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HTML tags are not case sensitive: &lt;P&gt; means the same as &lt;p&gt; but W3C </a:t>
            </a:r>
            <a:r>
              <a:rPr lang="en-US" sz="20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recommends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 lowercase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38264" y="2715502"/>
            <a:ext cx="6951557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HTML elements are written with a start tag, </a:t>
            </a:r>
            <a:r>
              <a:rPr lang="en-US" sz="2400" dirty="0" smtClean="0"/>
              <a:t>an </a:t>
            </a:r>
            <a:r>
              <a:rPr lang="en-US" sz="2400" dirty="0"/>
              <a:t>end tag, with the content in between:</a:t>
            </a:r>
          </a:p>
          <a:p>
            <a:endParaRPr lang="en-US" sz="2400" dirty="0"/>
          </a:p>
          <a:p>
            <a:r>
              <a:rPr lang="en-US" sz="2400" b="1" dirty="0"/>
              <a:t>&lt;</a:t>
            </a:r>
            <a:r>
              <a:rPr lang="en-US" sz="2400" b="1" dirty="0" err="1"/>
              <a:t>tagname</a:t>
            </a:r>
            <a:r>
              <a:rPr lang="en-US" sz="2400" b="1" dirty="0"/>
              <a:t>&gt;</a:t>
            </a:r>
            <a:r>
              <a:rPr lang="en-US" sz="2400" dirty="0"/>
              <a:t>content</a:t>
            </a:r>
            <a:r>
              <a:rPr lang="en-US" sz="2400" b="1" dirty="0"/>
              <a:t>&lt;/</a:t>
            </a:r>
            <a:r>
              <a:rPr lang="en-US" sz="2400" b="1" dirty="0" err="1"/>
              <a:t>tagname</a:t>
            </a:r>
            <a:r>
              <a:rPr lang="en-US" sz="2400" b="1" dirty="0"/>
              <a:t>&gt;</a:t>
            </a:r>
          </a:p>
          <a:p>
            <a:r>
              <a:rPr lang="en-US" sz="2400" dirty="0"/>
              <a:t>The HTML element is everything from the start tag to the end tag:</a:t>
            </a:r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&lt;</a:t>
            </a:r>
            <a:r>
              <a:rPr lang="en-US" sz="2400" b="1" dirty="0"/>
              <a:t>p&gt;</a:t>
            </a:r>
            <a:r>
              <a:rPr lang="en-US" sz="2400" dirty="0"/>
              <a:t>My first HTML paragraph.</a:t>
            </a:r>
            <a:r>
              <a:rPr lang="en-US" sz="2400" b="1" dirty="0"/>
              <a:t>&lt;/p&gt;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1540" y="5784706"/>
            <a:ext cx="6585715" cy="461665"/>
          </a:xfrm>
          <a:prstGeom prst="rect">
            <a:avLst/>
          </a:prstGeom>
          <a:solidFill>
            <a:srgbClr val="D5EDA2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Some HTML elements do not have an end tag.</a:t>
            </a:r>
          </a:p>
        </p:txBody>
      </p:sp>
    </p:spTree>
    <p:extLst>
      <p:ext uri="{BB962C8B-B14F-4D97-AF65-F5344CB8AC3E}">
        <p14:creationId xmlns:p14="http://schemas.microsoft.com/office/powerpoint/2010/main" val="168081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1723" y="2014151"/>
            <a:ext cx="3002692" cy="158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492" y="756468"/>
            <a:ext cx="9686974" cy="735058"/>
          </a:xfrm>
        </p:spPr>
        <p:txBody>
          <a:bodyPr>
            <a:normAutofit/>
          </a:bodyPr>
          <a:lstStyle/>
          <a:p>
            <a:r>
              <a:rPr lang="en-US" dirty="0" smtClean="0"/>
              <a:t>HTML Common Tags: </a:t>
            </a:r>
            <a:r>
              <a:rPr lang="en-US" dirty="0" smtClean="0">
                <a:solidFill>
                  <a:srgbClr val="000000"/>
                </a:solidFill>
              </a:rPr>
              <a:t>Formatting Basics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55" y="1612461"/>
            <a:ext cx="3771941" cy="541853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</a:t>
            </a:r>
            <a:endParaRPr lang="en-US" sz="2000" dirty="0" smtClean="0"/>
          </a:p>
          <a:p>
            <a:pPr lvl="1"/>
            <a:r>
              <a:rPr lang="en-US" sz="1800" dirty="0"/>
              <a:t>&lt;!-- comment </a:t>
            </a:r>
            <a:r>
              <a:rPr lang="en-US" sz="1800" dirty="0">
                <a:sym typeface="Wingdings" panose="05000000000000000000" pitchFamily="2" charset="2"/>
              </a:rPr>
              <a:t>--&gt;</a:t>
            </a:r>
            <a:endParaRPr lang="en-US" sz="1800" dirty="0"/>
          </a:p>
          <a:p>
            <a:pPr lvl="1"/>
            <a:r>
              <a:rPr lang="en-US" sz="1800" dirty="0" smtClean="0"/>
              <a:t>&lt;p&gt;: paragraph</a:t>
            </a:r>
          </a:p>
          <a:p>
            <a:pPr lvl="1"/>
            <a:r>
              <a:rPr lang="en-US" sz="1800" dirty="0" smtClean="0"/>
              <a:t>&lt;h1&gt; -- &lt;h6&gt;: header styles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br</a:t>
            </a:r>
            <a:r>
              <a:rPr lang="en-US" sz="1800" dirty="0" smtClean="0"/>
              <a:t> /&gt;: line break</a:t>
            </a:r>
          </a:p>
          <a:p>
            <a:pPr lvl="1"/>
            <a:r>
              <a:rPr lang="en-US" sz="1800" dirty="0"/>
              <a:t>&lt;</a:t>
            </a:r>
            <a:r>
              <a:rPr lang="en-US" sz="1800" dirty="0" err="1"/>
              <a:t>ul</a:t>
            </a:r>
            <a:r>
              <a:rPr lang="en-US" sz="1800" dirty="0"/>
              <a:t>&gt;: unordered list</a:t>
            </a:r>
          </a:p>
          <a:p>
            <a:pPr lvl="1"/>
            <a:r>
              <a:rPr lang="en-US" sz="1800" dirty="0"/>
              <a:t>&lt;li&gt;: list </a:t>
            </a:r>
            <a:r>
              <a:rPr lang="en-US" sz="1800" dirty="0" smtClean="0"/>
              <a:t>item</a:t>
            </a:r>
          </a:p>
          <a:p>
            <a:pPr lvl="1"/>
            <a:r>
              <a:rPr lang="en-US" sz="1800" dirty="0" smtClean="0"/>
              <a:t>&lt;a&gt; : anchor 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img</a:t>
            </a:r>
            <a:r>
              <a:rPr lang="en-US" sz="1800" dirty="0" smtClean="0"/>
              <a:t>&gt; :image </a:t>
            </a:r>
          </a:p>
          <a:p>
            <a:pPr lvl="1"/>
            <a:r>
              <a:rPr lang="en-US" sz="1800" dirty="0" smtClean="0"/>
              <a:t>&lt;input /&gt;</a:t>
            </a:r>
          </a:p>
          <a:p>
            <a:pPr lvl="1"/>
            <a:r>
              <a:rPr lang="en-US" sz="1800" dirty="0" smtClean="0"/>
              <a:t>&lt;button&gt;</a:t>
            </a:r>
          </a:p>
          <a:p>
            <a:pPr lvl="1"/>
            <a:r>
              <a:rPr lang="en-US" sz="1800" dirty="0"/>
              <a:t>&lt;div&gt;: block style divider</a:t>
            </a:r>
          </a:p>
          <a:p>
            <a:pPr lvl="1"/>
            <a:r>
              <a:rPr lang="en-US" sz="1800" dirty="0"/>
              <a:t>&lt;span&gt;: inline style </a:t>
            </a:r>
            <a:r>
              <a:rPr lang="en-US" sz="1800" dirty="0" smtClean="0"/>
              <a:t>divider</a:t>
            </a:r>
            <a:endParaRPr lang="en-US" sz="1800" dirty="0" smtClean="0"/>
          </a:p>
        </p:txBody>
      </p:sp>
      <p:pic>
        <p:nvPicPr>
          <p:cNvPr id="4" name="Picture 3" descr="Screen Shot 2016-06-06 at 6.03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00" y="2307862"/>
            <a:ext cx="8340720" cy="424276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208" y="241390"/>
            <a:ext cx="3648075" cy="35147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855872" y="6488668"/>
            <a:ext cx="633612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Website with sample </a:t>
            </a:r>
            <a:r>
              <a:rPr lang="en-US" i="1" dirty="0" smtClean="0"/>
              <a:t>text: </a:t>
            </a:r>
            <a:r>
              <a:rPr lang="en-US" b="1" i="1" dirty="0" err="1" smtClean="0"/>
              <a:t>www.lipsum.com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2465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477" y="796780"/>
            <a:ext cx="9601196" cy="694747"/>
          </a:xfrm>
        </p:spPr>
        <p:txBody>
          <a:bodyPr>
            <a:normAutofit/>
          </a:bodyPr>
          <a:lstStyle/>
          <a:p>
            <a:r>
              <a:rPr lang="en-US" dirty="0" smtClean="0"/>
              <a:t>HTML Common Tags: </a:t>
            </a:r>
            <a:r>
              <a:rPr lang="en-US" dirty="0" smtClean="0">
                <a:solidFill>
                  <a:srgbClr val="000000"/>
                </a:solidFill>
              </a:rPr>
              <a:t>Creating Lists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3583460"/>
            <a:ext cx="2990335" cy="902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05" y="1569308"/>
            <a:ext cx="5301048" cy="546168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</a:t>
            </a:r>
            <a:endParaRPr lang="en-US" sz="2000" dirty="0" smtClean="0"/>
          </a:p>
          <a:p>
            <a:pPr lvl="1"/>
            <a:r>
              <a:rPr lang="en-US" sz="1800" dirty="0"/>
              <a:t>&lt;!-- comment </a:t>
            </a:r>
            <a:r>
              <a:rPr lang="en-US" sz="1800" dirty="0">
                <a:sym typeface="Wingdings" panose="05000000000000000000" pitchFamily="2" charset="2"/>
              </a:rPr>
              <a:t>--&gt;</a:t>
            </a:r>
            <a:endParaRPr lang="en-US" sz="1800" dirty="0"/>
          </a:p>
          <a:p>
            <a:pPr lvl="1"/>
            <a:r>
              <a:rPr lang="en-US" sz="1800" dirty="0" smtClean="0"/>
              <a:t>&lt;p&gt;: paragraph</a:t>
            </a:r>
          </a:p>
          <a:p>
            <a:pPr lvl="1"/>
            <a:r>
              <a:rPr lang="en-US" sz="1800" dirty="0" smtClean="0"/>
              <a:t>&lt;h1&gt; -- &lt;h6&gt;: header styles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br</a:t>
            </a:r>
            <a:r>
              <a:rPr lang="en-US" sz="1800" dirty="0" smtClean="0"/>
              <a:t> /&gt;: line break</a:t>
            </a:r>
          </a:p>
          <a:p>
            <a:pPr lvl="1"/>
            <a:r>
              <a:rPr lang="en-US" sz="1800" dirty="0"/>
              <a:t>&lt;</a:t>
            </a:r>
            <a:r>
              <a:rPr lang="en-US" sz="1800" dirty="0" err="1"/>
              <a:t>ul</a:t>
            </a:r>
            <a:r>
              <a:rPr lang="en-US" sz="1800" dirty="0"/>
              <a:t>&gt;: unordered list</a:t>
            </a:r>
          </a:p>
          <a:p>
            <a:pPr lvl="1"/>
            <a:r>
              <a:rPr lang="en-US" sz="1800" dirty="0"/>
              <a:t>&lt;li&gt;: list </a:t>
            </a:r>
            <a:r>
              <a:rPr lang="en-US" sz="1800" dirty="0" smtClean="0"/>
              <a:t>item</a:t>
            </a:r>
          </a:p>
          <a:p>
            <a:pPr lvl="1"/>
            <a:r>
              <a:rPr lang="en-US" sz="1800" dirty="0" smtClean="0"/>
              <a:t>&lt;a&gt; : anchor 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img</a:t>
            </a:r>
            <a:r>
              <a:rPr lang="en-US" sz="1800" dirty="0" smtClean="0"/>
              <a:t>&gt; :image </a:t>
            </a:r>
          </a:p>
          <a:p>
            <a:pPr lvl="1"/>
            <a:r>
              <a:rPr lang="en-US" sz="1800" dirty="0" smtClean="0"/>
              <a:t>&lt;input /&gt;</a:t>
            </a:r>
          </a:p>
          <a:p>
            <a:pPr lvl="1"/>
            <a:r>
              <a:rPr lang="en-US" sz="1800" dirty="0" smtClean="0"/>
              <a:t>&lt;button&gt;</a:t>
            </a:r>
          </a:p>
          <a:p>
            <a:pPr lvl="1"/>
            <a:r>
              <a:rPr lang="en-US" sz="1800" dirty="0"/>
              <a:t>&lt;div&gt;: block style divider</a:t>
            </a:r>
          </a:p>
          <a:p>
            <a:pPr lvl="1"/>
            <a:r>
              <a:rPr lang="en-US" sz="1800" dirty="0"/>
              <a:t>&lt;span&gt;: inline style </a:t>
            </a:r>
            <a:r>
              <a:rPr lang="en-US" sz="1800" dirty="0" smtClean="0"/>
              <a:t>divider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449" y="2208693"/>
            <a:ext cx="3267739" cy="27495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57604" b="47908"/>
          <a:stretch/>
        </p:blipFill>
        <p:spPr>
          <a:xfrm>
            <a:off x="9097675" y="2589191"/>
            <a:ext cx="2259228" cy="19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8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90724" cy="1320800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/>
              <a:t>Common Tags: </a:t>
            </a:r>
            <a:r>
              <a:rPr lang="en-US" dirty="0" smtClean="0">
                <a:solidFill>
                  <a:schemeClr val="tx1"/>
                </a:solidFill>
              </a:rPr>
              <a:t>hypertext links and images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3522" y="3648193"/>
            <a:ext cx="7701271" cy="1632618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2000" dirty="0"/>
              <a:t>Use the HTML </a:t>
            </a:r>
            <a:r>
              <a:rPr lang="en-US" sz="2000" b="1" dirty="0"/>
              <a:t>&lt;a&gt;</a:t>
            </a:r>
            <a:r>
              <a:rPr lang="en-US" sz="2000" dirty="0"/>
              <a:t> </a:t>
            </a:r>
            <a:r>
              <a:rPr lang="en-US" sz="2000" dirty="0" smtClean="0"/>
              <a:t>to create a hyperlink</a:t>
            </a:r>
            <a:endParaRPr lang="en-US" sz="2000" dirty="0" smtClean="0"/>
          </a:p>
          <a:p>
            <a:r>
              <a:rPr lang="en-US" sz="2000" dirty="0" smtClean="0"/>
              <a:t>Use </a:t>
            </a:r>
            <a:r>
              <a:rPr lang="en-US" sz="2000" dirty="0"/>
              <a:t>the HTML </a:t>
            </a:r>
            <a:r>
              <a:rPr lang="en-US" sz="2000" b="1" dirty="0"/>
              <a:t>&lt;</a:t>
            </a:r>
            <a:r>
              <a:rPr lang="en-US" sz="2000" b="1" dirty="0" err="1"/>
              <a:t>img</a:t>
            </a:r>
            <a:r>
              <a:rPr lang="en-US" sz="2000" b="1" dirty="0"/>
              <a:t>&gt;</a:t>
            </a:r>
            <a:r>
              <a:rPr lang="en-US" sz="2000" dirty="0"/>
              <a:t> </a:t>
            </a:r>
            <a:r>
              <a:rPr lang="en-US" sz="2000" dirty="0" smtClean="0"/>
              <a:t>to insert an image.   We will store our images in the </a:t>
            </a:r>
            <a:r>
              <a:rPr lang="en-US" sz="2000" b="1" dirty="0" err="1" smtClean="0"/>
              <a:t>img</a:t>
            </a:r>
            <a:r>
              <a:rPr lang="en-US" sz="2000" dirty="0" smtClean="0"/>
              <a:t> folder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900" y="4164227"/>
            <a:ext cx="2990335" cy="902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855" y="1396313"/>
            <a:ext cx="5301048" cy="546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endParaRPr lang="en-US" sz="2000" dirty="0" smtClean="0"/>
          </a:p>
          <a:p>
            <a:pPr lvl="1"/>
            <a:r>
              <a:rPr lang="en-US" sz="1800" dirty="0" smtClean="0"/>
              <a:t>&lt;!-- comment </a:t>
            </a:r>
            <a:r>
              <a:rPr lang="en-US" sz="1800" dirty="0" smtClean="0">
                <a:sym typeface="Wingdings" panose="05000000000000000000" pitchFamily="2" charset="2"/>
              </a:rPr>
              <a:t>--&gt;</a:t>
            </a:r>
            <a:endParaRPr lang="en-US" sz="1800" dirty="0" smtClean="0"/>
          </a:p>
          <a:p>
            <a:pPr lvl="1"/>
            <a:r>
              <a:rPr lang="en-US" sz="1800" dirty="0" smtClean="0"/>
              <a:t>&lt;p&gt;: paragraph</a:t>
            </a:r>
          </a:p>
          <a:p>
            <a:pPr lvl="1"/>
            <a:r>
              <a:rPr lang="en-US" sz="1800" dirty="0" smtClean="0"/>
              <a:t>&lt;h1&gt; -- &lt;h6&gt;: header styles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br</a:t>
            </a:r>
            <a:r>
              <a:rPr lang="en-US" sz="1800" dirty="0" smtClean="0"/>
              <a:t> /&gt;: line break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ul</a:t>
            </a:r>
            <a:r>
              <a:rPr lang="en-US" sz="1800" dirty="0" smtClean="0"/>
              <a:t>&gt;: unordered list</a:t>
            </a:r>
          </a:p>
          <a:p>
            <a:pPr lvl="1"/>
            <a:r>
              <a:rPr lang="en-US" sz="1800" dirty="0" smtClean="0"/>
              <a:t>&lt;li&gt;: list item</a:t>
            </a:r>
          </a:p>
          <a:p>
            <a:pPr lvl="1"/>
            <a:r>
              <a:rPr lang="en-US" sz="1800" dirty="0" smtClean="0"/>
              <a:t>&lt;a&gt; : anchor 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img</a:t>
            </a:r>
            <a:r>
              <a:rPr lang="en-US" sz="1800" dirty="0" smtClean="0"/>
              <a:t>&gt; :image </a:t>
            </a:r>
          </a:p>
          <a:p>
            <a:pPr lvl="1"/>
            <a:r>
              <a:rPr lang="en-US" sz="1800" dirty="0" smtClean="0"/>
              <a:t>&lt;input /&gt;</a:t>
            </a:r>
          </a:p>
          <a:p>
            <a:pPr lvl="1"/>
            <a:r>
              <a:rPr lang="en-US" sz="1800" dirty="0" smtClean="0"/>
              <a:t>&lt;button&gt;</a:t>
            </a:r>
          </a:p>
          <a:p>
            <a:pPr lvl="1"/>
            <a:r>
              <a:rPr lang="en-US" sz="1800" dirty="0" smtClean="0"/>
              <a:t>&lt;div&gt;: block style divider</a:t>
            </a:r>
          </a:p>
          <a:p>
            <a:pPr lvl="1"/>
            <a:r>
              <a:rPr lang="en-US" sz="1800" dirty="0" smtClean="0"/>
              <a:t>&lt;span&gt;: inline style divider</a:t>
            </a:r>
          </a:p>
        </p:txBody>
      </p:sp>
    </p:spTree>
    <p:extLst>
      <p:ext uri="{BB962C8B-B14F-4D97-AF65-F5344CB8AC3E}">
        <p14:creationId xmlns:p14="http://schemas.microsoft.com/office/powerpoint/2010/main" val="388126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70" y="430276"/>
            <a:ext cx="9601196" cy="4500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970" y="1198606"/>
            <a:ext cx="10066637" cy="145809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Attributes provide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additional information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about an 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Attributes are always specified in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the start tag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Attributes come in name/value pairs like: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name="value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77008" y="430276"/>
            <a:ext cx="561685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http://www.w3schools.com/tags/ref_attributes.asp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43277"/>
              </p:ext>
            </p:extLst>
          </p:nvPr>
        </p:nvGraphicFramePr>
        <p:xfrm>
          <a:off x="840258" y="2582563"/>
          <a:ext cx="9502025" cy="2872947"/>
        </p:xfrm>
        <a:graphic>
          <a:graphicData uri="http://schemas.openxmlformats.org/drawingml/2006/table">
            <a:tbl>
              <a:tblPr/>
              <a:tblGrid>
                <a:gridCol w="1307472"/>
                <a:gridCol w="8194553"/>
              </a:tblGrid>
              <a:tr h="9576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err="1" smtClean="0"/>
                        <a:t>href</a:t>
                      </a:r>
                      <a:r>
                        <a:rPr lang="en-US" sz="1800" dirty="0" smtClean="0"/>
                        <a:t>	</a:t>
                      </a:r>
                      <a:endParaRPr lang="en-US" sz="1800" dirty="0"/>
                    </a:p>
                  </a:txBody>
                  <a:tcPr marL="62123" marR="62123" marT="62123" marB="62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Specifies the URL of the page the link goes to</a:t>
                      </a: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&lt;a </a:t>
                      </a:r>
                      <a:r>
                        <a:rPr lang="en-US" sz="1800" b="0" baseline="0" dirty="0" err="1" smtClean="0">
                          <a:solidFill>
                            <a:srgbClr val="54A02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en-US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</a:t>
                      </a:r>
                      <a:r>
                        <a:rPr lang="en-US" sz="1800" baseline="0" dirty="0" smtClean="0">
                          <a:solidFill>
                            <a:srgbClr val="93231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http://www.gcsu.edu</a:t>
                      </a:r>
                      <a:r>
                        <a:rPr lang="en-US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  <a:r>
                        <a:rPr lang="en-US" sz="1800" baseline="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Georgia College </a:t>
                      </a:r>
                      <a:r>
                        <a:rPr lang="en-US" sz="1800" baseline="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&lt;/a&gt;</a:t>
                      </a:r>
                      <a:endParaRPr lang="en-US" sz="1800" dirty="0" smtClean="0">
                        <a:solidFill>
                          <a:srgbClr val="0000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23" marR="62123" marT="62123" marB="62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76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err="1" smtClean="0"/>
                        <a:t>src</a:t>
                      </a:r>
                      <a:endParaRPr lang="en-US" sz="1800" dirty="0" smtClean="0"/>
                    </a:p>
                    <a:p>
                      <a:pPr algn="ctr" fontAlgn="t"/>
                      <a:r>
                        <a:rPr lang="en-US" sz="1800" dirty="0" smtClean="0"/>
                        <a:t>height</a:t>
                      </a:r>
                    </a:p>
                    <a:p>
                      <a:pPr algn="ctr" fontAlgn="t"/>
                      <a:r>
                        <a:rPr lang="en-US" sz="1800" dirty="0" smtClean="0"/>
                        <a:t>width</a:t>
                      </a:r>
                      <a:endParaRPr lang="en-US" sz="1800" dirty="0"/>
                    </a:p>
                  </a:txBody>
                  <a:tcPr marL="62123" marR="62123" marT="62123" marB="62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Specifies the URL of the media file.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US" sz="1800" baseline="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rgbClr val="54A02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</a:t>
                      </a:r>
                      <a:r>
                        <a:rPr lang="en-US" sz="1800" baseline="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US" sz="18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800" baseline="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smiley.gif</a:t>
                      </a:r>
                      <a:r>
                        <a:rPr lang="en-US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 </a:t>
                      </a:r>
                      <a:r>
                        <a:rPr lang="en-US" sz="1800" b="1" baseline="0" dirty="0" smtClean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en-US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</a:t>
                      </a:r>
                      <a:r>
                        <a:rPr lang="en-US" sz="1800" baseline="0" dirty="0" smtClean="0">
                          <a:solidFill>
                            <a:srgbClr val="93231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50px</a:t>
                      </a:r>
                      <a:r>
                        <a:rPr lang="en-US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 </a:t>
                      </a:r>
                      <a:r>
                        <a:rPr lang="en-US" sz="1800" b="1" baseline="0" dirty="0" smtClean="0">
                          <a:solidFill>
                            <a:srgbClr val="54A02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en-US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</a:t>
                      </a:r>
                      <a:r>
                        <a:rPr lang="en-US" sz="1800" baseline="0" dirty="0" smtClean="0">
                          <a:solidFill>
                            <a:srgbClr val="93231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50px</a:t>
                      </a:r>
                      <a:r>
                        <a:rPr lang="en-US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 </a:t>
                      </a:r>
                      <a:r>
                        <a:rPr lang="en-US" sz="1800" baseline="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  <a:endParaRPr lang="en-US" sz="1800" dirty="0">
                        <a:solidFill>
                          <a:srgbClr val="0000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23" marR="62123" marT="62123" marB="62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76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id</a:t>
                      </a:r>
                    </a:p>
                  </a:txBody>
                  <a:tcPr marL="62123" marR="62123" marT="62123" marB="62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Specifies a unique id for an </a:t>
                      </a:r>
                      <a:r>
                        <a:rPr lang="en-US" sz="1800" dirty="0" smtClean="0">
                          <a:effectLst/>
                        </a:rPr>
                        <a:t>element</a:t>
                      </a: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54A02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</a:t>
                      </a:r>
                      <a:r>
                        <a:rPr lang="en-US" sz="1800" dirty="0" smtClean="0">
                          <a:solidFill>
                            <a:srgbClr val="93231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introduction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  <a:r>
                        <a:rPr lang="en-US" sz="1800" baseline="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sz="1800" dirty="0" smtClean="0">
                        <a:solidFill>
                          <a:srgbClr val="0000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2123" marR="62123" marT="62123" marB="62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6074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1538</TotalTime>
  <Words>1589</Words>
  <Application>Microsoft Macintosh PowerPoint</Application>
  <PresentationFormat>Custom</PresentationFormat>
  <Paragraphs>233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HTML5 Notes</vt:lpstr>
      <vt:lpstr>Languages for Web Developers</vt:lpstr>
      <vt:lpstr>HTML Files</vt:lpstr>
      <vt:lpstr>HTML Format</vt:lpstr>
      <vt:lpstr>HTML: Common Tags</vt:lpstr>
      <vt:lpstr>HTML Common Tags: Formatting Basics</vt:lpstr>
      <vt:lpstr>HTML Common Tags: Creating Lists</vt:lpstr>
      <vt:lpstr>HTML Common Tags: hypertext links and images</vt:lpstr>
      <vt:lpstr>HTML Attributes</vt:lpstr>
      <vt:lpstr>HTML Common Tags</vt:lpstr>
      <vt:lpstr>HTML Bookmarks</vt:lpstr>
      <vt:lpstr>Form Virtual Keyboards: Text inputs with different keyboards </vt:lpstr>
      <vt:lpstr>HTML Clickable Button </vt:lpstr>
      <vt:lpstr>HTML Block and Inline Elements </vt:lpstr>
      <vt:lpstr>HTML Block and Inline Elements </vt:lpstr>
      <vt:lpstr>Specifying Styles Using id and class attributes</vt:lpstr>
      <vt:lpstr>HTML5 Features supported by current mobile browsers</vt:lpstr>
    </vt:vector>
  </TitlesOfParts>
  <Company>GCSU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 Phelps</dc:creator>
  <cp:lastModifiedBy>Gita Phelps</cp:lastModifiedBy>
  <cp:revision>83</cp:revision>
  <dcterms:created xsi:type="dcterms:W3CDTF">2016-06-03T14:09:53Z</dcterms:created>
  <dcterms:modified xsi:type="dcterms:W3CDTF">2016-06-07T13:04:09Z</dcterms:modified>
</cp:coreProperties>
</file>