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D182AB-B07B-40A7-AC22-B7D38E4AFC76}">
  <a:tblStyle styleId="{43D182AB-B07B-40A7-AC22-B7D38E4AFC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0C0109E-FE9D-4402-B997-52962B5987C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7599f914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599f914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Omeed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7599f9148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599f914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7599f914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599f914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a:t>
            </a:r>
            <a:r>
              <a:rPr lang="en"/>
              <a:t> track data, ethnic profiles,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7599f91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7599f91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4e899f0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e899f0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 track data, ethnic profiles,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4e899f05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e899f0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7599f9148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599f91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scrape for higher classifications for a better understanding of ecological diversity for future research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4e899f055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4e899f0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7599f9148_1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599f914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7599f9148_1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599f914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Rosetta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Diversity in Berkeley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Rosetta Wang, Kamal Bains, Omeed Tavasoli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 Schema</a:t>
            </a:r>
            <a:endParaRPr/>
          </a:p>
        </p:txBody>
      </p:sp>
      <p:graphicFrame>
        <p:nvGraphicFramePr>
          <p:cNvPr id="150" name="Google Shape;150;p22"/>
          <p:cNvGraphicFramePr/>
          <p:nvPr/>
        </p:nvGraphicFramePr>
        <p:xfrm>
          <a:off x="1219200" y="1567025"/>
          <a:ext cx="3000000" cy="3000000"/>
        </p:xfrm>
        <a:graphic>
          <a:graphicData uri="http://schemas.openxmlformats.org/drawingml/2006/table">
            <a:tbl>
              <a:tblPr>
                <a:noFill/>
                <a:tableStyleId>{10C0109E-FE9D-4402-B997-52962B5987C6}</a:tableStyleId>
              </a:tblPr>
              <a:tblGrid>
                <a:gridCol w="1981200"/>
                <a:gridCol w="1543050"/>
                <a:gridCol w="2381250"/>
              </a:tblGrid>
              <a:tr h="304800">
                <a:tc>
                  <a:txBody>
                    <a:bodyPr/>
                    <a:lstStyle/>
                    <a:p>
                      <a:pPr indent="0" lvl="0" marL="0" rtl="0" algn="l">
                        <a:lnSpc>
                          <a:spcPct val="200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Below inner threshold</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Between inner and outer thresholds</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Different genus and species</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45720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4</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45720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3</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Same genus, different species</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45720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457200" lvl="0" marL="0" rtl="0" algn="l">
                        <a:lnSpc>
                          <a:spcPct val="200000"/>
                        </a:lnSpc>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51" name="Google Shape;151;p22"/>
          <p:cNvSpPr txBox="1"/>
          <p:nvPr>
            <p:ph type="title"/>
          </p:nvPr>
        </p:nvSpPr>
        <p:spPr>
          <a:xfrm>
            <a:off x="349025" y="3421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inner threshold: 25 meters</a:t>
            </a:r>
            <a:endParaRPr/>
          </a:p>
          <a:p>
            <a:pPr indent="0" lvl="0" marL="0" rtl="0" algn="l">
              <a:spcBef>
                <a:spcPts val="0"/>
              </a:spcBef>
              <a:spcAft>
                <a:spcPts val="0"/>
              </a:spcAft>
              <a:buNone/>
            </a:pPr>
            <a:r>
              <a:rPr lang="en"/>
              <a:t>outer thresholds: 50 meters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129275" y="889152"/>
            <a:ext cx="4347650" cy="3365200"/>
          </a:xfrm>
          <a:prstGeom prst="rect">
            <a:avLst/>
          </a:prstGeom>
          <a:noFill/>
          <a:ln>
            <a:noFill/>
          </a:ln>
        </p:spPr>
      </p:pic>
      <p:pic>
        <p:nvPicPr>
          <p:cNvPr id="157" name="Google Shape;157;p23"/>
          <p:cNvPicPr preferRelativeResize="0"/>
          <p:nvPr/>
        </p:nvPicPr>
        <p:blipFill>
          <a:blip r:embed="rId4">
            <a:alphaModFix/>
          </a:blip>
          <a:stretch>
            <a:fillRect/>
          </a:stretch>
        </p:blipFill>
        <p:spPr>
          <a:xfrm>
            <a:off x="4668400" y="889153"/>
            <a:ext cx="4475603" cy="336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premium subscribers</a:t>
            </a:r>
            <a:endParaRPr/>
          </a:p>
        </p:txBody>
      </p:sp>
      <p:pic>
        <p:nvPicPr>
          <p:cNvPr id="163" name="Google Shape;163;p24"/>
          <p:cNvPicPr preferRelativeResize="0"/>
          <p:nvPr/>
        </p:nvPicPr>
        <p:blipFill rotWithShape="1">
          <a:blip r:embed="rId3">
            <a:alphaModFix/>
          </a:blip>
          <a:srcRect b="18641" l="3362" r="0" t="3391"/>
          <a:stretch/>
        </p:blipFill>
        <p:spPr>
          <a:xfrm>
            <a:off x="265500" y="956050"/>
            <a:ext cx="4045200" cy="3231400"/>
          </a:xfrm>
          <a:prstGeom prst="rect">
            <a:avLst/>
          </a:prstGeom>
          <a:noFill/>
          <a:ln>
            <a:noFill/>
          </a:ln>
        </p:spPr>
      </p:pic>
      <p:pic>
        <p:nvPicPr>
          <p:cNvPr id="164" name="Google Shape;164;p24"/>
          <p:cNvPicPr preferRelativeResize="0"/>
          <p:nvPr/>
        </p:nvPicPr>
        <p:blipFill>
          <a:blip r:embed="rId4">
            <a:alphaModFix/>
          </a:blip>
          <a:stretch>
            <a:fillRect/>
          </a:stretch>
        </p:blipFill>
        <p:spPr>
          <a:xfrm>
            <a:off x="4781600" y="956050"/>
            <a:ext cx="4239925" cy="323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931325" y="229625"/>
            <a:ext cx="2663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latin typeface="Roboto"/>
                <a:ea typeface="Roboto"/>
                <a:cs typeface="Roboto"/>
                <a:sym typeface="Roboto"/>
              </a:rPr>
              <a:t>Key Results</a:t>
            </a:r>
            <a:endParaRPr sz="3600" u="sng">
              <a:latin typeface="Roboto"/>
              <a:ea typeface="Roboto"/>
              <a:cs typeface="Roboto"/>
              <a:sym typeface="Roboto"/>
            </a:endParaRPr>
          </a:p>
        </p:txBody>
      </p:sp>
      <p:sp>
        <p:nvSpPr>
          <p:cNvPr id="170" name="Google Shape;170;p25"/>
          <p:cNvSpPr txBox="1"/>
          <p:nvPr/>
        </p:nvSpPr>
        <p:spPr>
          <a:xfrm>
            <a:off x="5569650" y="229625"/>
            <a:ext cx="30921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Roboto"/>
                <a:ea typeface="Roboto"/>
                <a:cs typeface="Roboto"/>
                <a:sym typeface="Roboto"/>
              </a:rPr>
              <a:t>Conclusions</a:t>
            </a:r>
            <a:endParaRPr sz="3600" u="sng">
              <a:solidFill>
                <a:srgbClr val="FFFFFF"/>
              </a:solidFill>
              <a:latin typeface="Roboto"/>
              <a:ea typeface="Roboto"/>
              <a:cs typeface="Roboto"/>
              <a:sym typeface="Roboto"/>
            </a:endParaRPr>
          </a:p>
        </p:txBody>
      </p:sp>
      <p:sp>
        <p:nvSpPr>
          <p:cNvPr id="171" name="Google Shape;171;p25"/>
          <p:cNvSpPr txBox="1"/>
          <p:nvPr/>
        </p:nvSpPr>
        <p:spPr>
          <a:xfrm>
            <a:off x="395550" y="1102175"/>
            <a:ext cx="3566700" cy="3551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Our analysis of the weighted degree of the nodes show that although few genuses</a:t>
            </a:r>
            <a:r>
              <a:rPr lang="en" sz="1500">
                <a:latin typeface="Roboto"/>
                <a:ea typeface="Roboto"/>
                <a:cs typeface="Roboto"/>
                <a:sym typeface="Roboto"/>
              </a:rPr>
              <a:t> have many connections</a:t>
            </a:r>
            <a:r>
              <a:rPr lang="en" sz="1500">
                <a:latin typeface="Roboto"/>
                <a:ea typeface="Roboto"/>
                <a:cs typeface="Roboto"/>
                <a:sym typeface="Roboto"/>
              </a:rPr>
              <a:t>, they do not significantly add to the ecological diversity of Berkeley</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closeness centrality measure also shows that certain hotspots of ecological diversity exist in Berkeley</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Coincide with Live Oak Park and the Rose garden</a:t>
            </a:r>
            <a:endParaRPr sz="1500">
              <a:latin typeface="Roboto"/>
              <a:ea typeface="Roboto"/>
              <a:cs typeface="Roboto"/>
              <a:sym typeface="Roboto"/>
            </a:endParaRPr>
          </a:p>
        </p:txBody>
      </p:sp>
      <p:sp>
        <p:nvSpPr>
          <p:cNvPr id="172" name="Google Shape;172;p25"/>
          <p:cNvSpPr txBox="1"/>
          <p:nvPr/>
        </p:nvSpPr>
        <p:spPr>
          <a:xfrm>
            <a:off x="4942650" y="1091250"/>
            <a:ext cx="3719100" cy="3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Berkeley, like many other urban areas, is not ecologically diverse. Although we cannot make any causal claims,  our analysis shows that few genuses dominate much of the area and that aside from intentionally planned areas like Live Oak Park and the Rose Garden, we see a steep decline in ecological diversity.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Extensions</a:t>
            </a:r>
            <a:endParaRPr/>
          </a:p>
        </p:txBody>
      </p:sp>
      <p:sp>
        <p:nvSpPr>
          <p:cNvPr id="178" name="Google Shape;178;p26"/>
          <p:cNvSpPr txBox="1"/>
          <p:nvPr/>
        </p:nvSpPr>
        <p:spPr>
          <a:xfrm>
            <a:off x="319125" y="1250350"/>
            <a:ext cx="8520600" cy="3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Steps for the future would be to expand the area of assessment as well as flesh out a more rigorous and theoretically based metric for measuring diversity. Moreover, we could consider census tract areas to assess whether there is correlation between between socio-economic groups and ecological diversity</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Expanding the data set to include other plants genuses</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Expanding the Locality</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Analyzing socio-economic correlations with ecological diversity </a:t>
            </a:r>
            <a:endParaRPr sz="2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Motivating Example</a:t>
            </a:r>
            <a:endParaRPr/>
          </a:p>
        </p:txBody>
      </p:sp>
      <p:sp>
        <p:nvSpPr>
          <p:cNvPr id="92" name="Google Shape;92;p14"/>
          <p:cNvSpPr txBox="1"/>
          <p:nvPr/>
        </p:nvSpPr>
        <p:spPr>
          <a:xfrm>
            <a:off x="394075" y="1262850"/>
            <a:ext cx="8438100" cy="3560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An article within the Journal of Urban Ecology investigated the social-ecological and demographic dynamics of urban foraging in the USA</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Foraging- a potentially critical element of food security because of its ability to support social cohesion, food justice, and ecosystem restoration</a:t>
            </a:r>
            <a:endParaRPr sz="1900">
              <a:latin typeface="Roboto"/>
              <a:ea typeface="Roboto"/>
              <a:cs typeface="Roboto"/>
              <a:sym typeface="Roboto"/>
            </a:endParaRPr>
          </a:p>
          <a:p>
            <a:pPr indent="0" lvl="0" marL="91440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 Utilized user-generated data from the community-based monitoring application Falling Fruit (fallingfruit.org).</a:t>
            </a:r>
            <a:endParaRPr sz="1900">
              <a:latin typeface="Roboto"/>
              <a:ea typeface="Roboto"/>
              <a:cs typeface="Roboto"/>
              <a:sym typeface="Roboto"/>
            </a:endParaRPr>
          </a:p>
          <a:p>
            <a:pPr indent="0" lvl="0" marL="9144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9144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61000" y="229625"/>
            <a:ext cx="4429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latin typeface="Roboto"/>
                <a:ea typeface="Roboto"/>
                <a:cs typeface="Roboto"/>
                <a:sym typeface="Roboto"/>
              </a:rPr>
              <a:t>Article </a:t>
            </a:r>
            <a:r>
              <a:rPr lang="en" sz="3600" u="sng">
                <a:latin typeface="Roboto"/>
                <a:ea typeface="Roboto"/>
                <a:cs typeface="Roboto"/>
                <a:sym typeface="Roboto"/>
              </a:rPr>
              <a:t>Key Result</a:t>
            </a:r>
            <a:endParaRPr sz="3600" u="sng">
              <a:latin typeface="Roboto"/>
              <a:ea typeface="Roboto"/>
              <a:cs typeface="Roboto"/>
              <a:sym typeface="Roboto"/>
            </a:endParaRPr>
          </a:p>
        </p:txBody>
      </p:sp>
      <p:sp>
        <p:nvSpPr>
          <p:cNvPr id="98" name="Google Shape;98;p15"/>
          <p:cNvSpPr txBox="1"/>
          <p:nvPr/>
        </p:nvSpPr>
        <p:spPr>
          <a:xfrm>
            <a:off x="4572000" y="229625"/>
            <a:ext cx="45720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rgbClr val="FFFFFF"/>
                </a:solidFill>
                <a:latin typeface="Roboto"/>
                <a:ea typeface="Roboto"/>
                <a:cs typeface="Roboto"/>
                <a:sym typeface="Roboto"/>
              </a:rPr>
              <a:t>Our Inspired Purpose</a:t>
            </a:r>
            <a:endParaRPr sz="3600" u="sng">
              <a:solidFill>
                <a:srgbClr val="FFFFFF"/>
              </a:solidFill>
              <a:latin typeface="Roboto"/>
              <a:ea typeface="Roboto"/>
              <a:cs typeface="Roboto"/>
              <a:sym typeface="Roboto"/>
            </a:endParaRPr>
          </a:p>
        </p:txBody>
      </p:sp>
      <p:sp>
        <p:nvSpPr>
          <p:cNvPr id="99" name="Google Shape;99;p15"/>
          <p:cNvSpPr txBox="1"/>
          <p:nvPr/>
        </p:nvSpPr>
        <p:spPr>
          <a:xfrm>
            <a:off x="395550" y="1102175"/>
            <a:ext cx="3566700" cy="3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The main article result i</a:t>
            </a:r>
            <a:r>
              <a:rPr lang="en" sz="1700">
                <a:latin typeface="Roboto"/>
                <a:ea typeface="Roboto"/>
                <a:cs typeface="Roboto"/>
                <a:sym typeface="Roboto"/>
              </a:rPr>
              <a:t>ndicated high ethnic diversity in gathering communities and that the demographic variability of gathering communities implies a range of drivers motivating urban foraging—from sustenance to recreation</a:t>
            </a:r>
            <a:endParaRPr sz="17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
        <p:nvSpPr>
          <p:cNvPr id="100" name="Google Shape;100;p15"/>
          <p:cNvSpPr txBox="1"/>
          <p:nvPr/>
        </p:nvSpPr>
        <p:spPr>
          <a:xfrm>
            <a:off x="4942650" y="1091250"/>
            <a:ext cx="3719100" cy="3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Interested in uncovering the degree of ecological tree diversity in Berkeley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Roboto"/>
              <a:ea typeface="Roboto"/>
              <a:cs typeface="Roboto"/>
              <a:sym typeface="Roboto"/>
            </a:endParaRPr>
          </a:p>
          <a:p>
            <a:pPr indent="-336550" lvl="0" marL="457200" rtl="0" algn="l">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Higher diversity is correlated to greater ecological community health</a:t>
            </a:r>
            <a:endParaRPr sz="1700">
              <a:solidFill>
                <a:srgbClr val="FFFFFF"/>
              </a:solidFill>
              <a:latin typeface="Roboto"/>
              <a:ea typeface="Roboto"/>
              <a:cs typeface="Roboto"/>
              <a:sym typeface="Roboto"/>
            </a:endParaRPr>
          </a:p>
          <a:p>
            <a:pPr indent="0" lvl="0" marL="914400" rtl="0" algn="l">
              <a:spcBef>
                <a:spcPts val="0"/>
              </a:spcBef>
              <a:spcAft>
                <a:spcPts val="0"/>
              </a:spcAft>
              <a:buNone/>
            </a:pPr>
            <a:r>
              <a:t/>
            </a:r>
            <a:endParaRPr sz="1700">
              <a:solidFill>
                <a:srgbClr val="FFFFFF"/>
              </a:solidFill>
              <a:latin typeface="Roboto"/>
              <a:ea typeface="Roboto"/>
              <a:cs typeface="Roboto"/>
              <a:sym typeface="Roboto"/>
            </a:endParaRPr>
          </a:p>
          <a:p>
            <a:pPr indent="-336550" lvl="0" marL="457200" rtl="0" algn="l">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A lower diversity could reflect a higher degree of uniform </a:t>
            </a:r>
            <a:r>
              <a:rPr lang="en" sz="1700">
                <a:solidFill>
                  <a:srgbClr val="FFFFFF"/>
                </a:solidFill>
                <a:latin typeface="Roboto"/>
                <a:ea typeface="Roboto"/>
                <a:cs typeface="Roboto"/>
                <a:sym typeface="Roboto"/>
              </a:rPr>
              <a:t>ornamental planting</a:t>
            </a:r>
            <a:r>
              <a:rPr lang="en" sz="1700">
                <a:solidFill>
                  <a:srgbClr val="FFFFFF"/>
                </a:solidFill>
                <a:latin typeface="Roboto"/>
                <a:ea typeface="Roboto"/>
                <a:cs typeface="Roboto"/>
                <a:sym typeface="Roboto"/>
              </a:rPr>
              <a:t>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a:t>
            </a:r>
            <a:endParaRPr/>
          </a:p>
        </p:txBody>
      </p:sp>
      <p:sp>
        <p:nvSpPr>
          <p:cNvPr id="106" name="Google Shape;106;p16"/>
          <p:cNvSpPr txBox="1"/>
          <p:nvPr/>
        </p:nvSpPr>
        <p:spPr>
          <a:xfrm>
            <a:off x="394075" y="1262850"/>
            <a:ext cx="8438100" cy="3560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We chose to use this same Falling Fruit network to source data on flora, particularly trees within Berkeley</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The network included a dataset gathered/compiled from the City of Berkeley that catalogs the city’s trees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Filtering Process</a:t>
            </a:r>
            <a:endParaRPr/>
          </a:p>
        </p:txBody>
      </p:sp>
      <p:sp>
        <p:nvSpPr>
          <p:cNvPr id="112" name="Google Shape;112;p17"/>
          <p:cNvSpPr txBox="1"/>
          <p:nvPr/>
        </p:nvSpPr>
        <p:spPr>
          <a:xfrm>
            <a:off x="394075" y="1262850"/>
            <a:ext cx="8438100" cy="3560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 </a:t>
            </a:r>
            <a:r>
              <a:rPr lang="en" sz="1900">
                <a:latin typeface="Roboto"/>
                <a:ea typeface="Roboto"/>
                <a:cs typeface="Roboto"/>
                <a:sym typeface="Roboto"/>
              </a:rPr>
              <a:t>Taxonomy</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Genus - first in name</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Species- last in name</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Latitude </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Longitude </a:t>
            </a:r>
            <a:endParaRPr sz="1900">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3841800" y="1519637"/>
            <a:ext cx="4165900" cy="272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10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a:t>
            </a:r>
            <a:endParaRPr/>
          </a:p>
        </p:txBody>
      </p:sp>
      <p:graphicFrame>
        <p:nvGraphicFramePr>
          <p:cNvPr id="119" name="Google Shape;119;p18"/>
          <p:cNvGraphicFramePr/>
          <p:nvPr/>
        </p:nvGraphicFramePr>
        <p:xfrm>
          <a:off x="258850" y="1519350"/>
          <a:ext cx="3000000" cy="3000000"/>
        </p:xfrm>
        <a:graphic>
          <a:graphicData uri="http://schemas.openxmlformats.org/drawingml/2006/table">
            <a:tbl>
              <a:tblPr>
                <a:noFill/>
                <a:tableStyleId>{43D182AB-B07B-40A7-AC22-B7D38E4AFC76}</a:tableStyleId>
              </a:tblPr>
              <a:tblGrid>
                <a:gridCol w="410775"/>
                <a:gridCol w="410775"/>
                <a:gridCol w="410775"/>
                <a:gridCol w="410775"/>
                <a:gridCol w="410775"/>
                <a:gridCol w="410775"/>
                <a:gridCol w="410775"/>
                <a:gridCol w="410775"/>
                <a:gridCol w="410775"/>
                <a:gridCol w="410775"/>
                <a:gridCol w="410775"/>
                <a:gridCol w="410775"/>
                <a:gridCol w="410775"/>
                <a:gridCol w="410775"/>
                <a:gridCol w="410775"/>
                <a:gridCol w="410775"/>
                <a:gridCol w="410775"/>
                <a:gridCol w="410775"/>
                <a:gridCol w="410775"/>
                <a:gridCol w="410775"/>
                <a:gridCol w="410775"/>
              </a:tblGrid>
              <a:tr h="512950">
                <a:tc>
                  <a:txBody>
                    <a:bodyPr/>
                    <a:lstStyle/>
                    <a:p>
                      <a:pPr indent="0" lvl="0" marL="0" rtl="0" algn="r">
                        <a:lnSpc>
                          <a:spcPct val="115000"/>
                        </a:lnSpc>
                        <a:spcBef>
                          <a:spcPts val="0"/>
                        </a:spcBef>
                        <a:spcAft>
                          <a:spcPts val="0"/>
                        </a:spcAft>
                        <a:buNone/>
                      </a:pPr>
                      <a:r>
                        <a:rPr b="1" lang="en" sz="500"/>
                        <a:t>the_geom</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SiteID</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STRT_NUM</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STRT_NAM</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STRT_ASSIG</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BLOCK_ON</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SPECIES</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ITREE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Common_Nam</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OTHER_TREE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CURB</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GUARD</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SPACESIZE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TREESIZE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GPS_Date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Vert_Prec</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Horz_Prec</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Latitude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Longitude</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500"/>
                        <a:t>AreaID</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r>
              <a:tr h="1305700">
                <a:tc>
                  <a:txBody>
                    <a:bodyPr/>
                    <a:lstStyle/>
                    <a:p>
                      <a:pPr indent="0" lvl="0" marL="0" rtl="0" algn="r">
                        <a:lnSpc>
                          <a:spcPct val="115000"/>
                        </a:lnSpc>
                        <a:spcBef>
                          <a:spcPts val="0"/>
                        </a:spcBef>
                        <a:spcAft>
                          <a:spcPts val="0"/>
                        </a:spcAft>
                        <a:buNone/>
                      </a:pPr>
                      <a:r>
                        <a:rPr b="1" lang="en" sz="500"/>
                        <a:t>0</a:t>
                      </a:r>
                      <a:endParaRPr b="1"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POINT (-122.27825103970729 37.8849535051094)</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19143</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1161</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COLUSA AVE</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N</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BEVERLY PL</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Prunus cerasifera</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PRCE</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Cherry plum</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NaN</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Y</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N</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3.5</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NaN</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10/01/2012 07:00:00 AM +0000</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0.1</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0.1</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37.884954</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500"/>
                        <a:t>-122.278251</a:t>
                      </a:r>
                      <a:endParaRPr sz="5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solidFill>
                      <a:srgbClr val="F5F5F5"/>
                    </a:solidFill>
                  </a:tcPr>
                </a:tc>
              </a:tr>
            </a:tbl>
          </a:graphicData>
        </a:graphic>
      </p:graphicFrame>
      <p:graphicFrame>
        <p:nvGraphicFramePr>
          <p:cNvPr id="120" name="Google Shape;120;p18"/>
          <p:cNvGraphicFramePr/>
          <p:nvPr/>
        </p:nvGraphicFramePr>
        <p:xfrm>
          <a:off x="300000" y="4040710"/>
          <a:ext cx="3000000" cy="3000000"/>
        </p:xfrm>
        <a:graphic>
          <a:graphicData uri="http://schemas.openxmlformats.org/drawingml/2006/table">
            <a:tbl>
              <a:tblPr>
                <a:noFill/>
                <a:tableStyleId>{43D182AB-B07B-40A7-AC22-B7D38E4AFC76}</a:tableStyleId>
              </a:tblPr>
              <a:tblGrid>
                <a:gridCol w="1108125"/>
                <a:gridCol w="1108125"/>
                <a:gridCol w="1108125"/>
                <a:gridCol w="1108125"/>
                <a:gridCol w="1108125"/>
              </a:tblGrid>
              <a:tr h="435675">
                <a:tc>
                  <a:txBody>
                    <a:bodyPr/>
                    <a:lstStyle/>
                    <a:p>
                      <a:pPr indent="0" lvl="0" marL="0" rtl="0" algn="r">
                        <a:lnSpc>
                          <a:spcPct val="115000"/>
                        </a:lnSpc>
                        <a:spcBef>
                          <a:spcPts val="0"/>
                        </a:spcBef>
                        <a:spcAft>
                          <a:spcPts val="0"/>
                        </a:spcAft>
                        <a:buNone/>
                      </a:pPr>
                      <a:r>
                        <a:rPr b="1" lang="en" sz="900"/>
                        <a:t>id</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Latitude</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Longitude</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genus</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species</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CCCCCC"/>
                      </a:solidFill>
                      <a:prstDash val="solid"/>
                      <a:round/>
                      <a:headEnd len="sm" w="sm" type="none"/>
                      <a:tailEnd len="sm" w="sm" type="none"/>
                    </a:lnT>
                    <a:lnB cap="flat" cmpd="sng" w="9375">
                      <a:solidFill>
                        <a:srgbClr val="000000"/>
                      </a:solidFill>
                      <a:prstDash val="solid"/>
                      <a:round/>
                      <a:headEnd len="sm" w="sm" type="none"/>
                      <a:tailEnd len="sm" w="sm" type="none"/>
                    </a:lnB>
                    <a:solidFill>
                      <a:srgbClr val="FFFFFF"/>
                    </a:solidFill>
                  </a:tcPr>
                </a:tc>
              </a:tr>
              <a:tr h="346575">
                <a:tc>
                  <a:txBody>
                    <a:bodyPr/>
                    <a:lstStyle/>
                    <a:p>
                      <a:pPr indent="0" lvl="0" marL="0" rtl="0" algn="r">
                        <a:lnSpc>
                          <a:spcPct val="115000"/>
                        </a:lnSpc>
                        <a:spcBef>
                          <a:spcPts val="0"/>
                        </a:spcBef>
                        <a:spcAft>
                          <a:spcPts val="0"/>
                        </a:spcAft>
                        <a:buNone/>
                      </a:pPr>
                      <a:r>
                        <a:rPr b="1" lang="en" sz="900"/>
                        <a:t>0</a:t>
                      </a:r>
                      <a:endParaRPr b="1"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37.884954</a:t>
                      </a:r>
                      <a:endParaRPr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-122.278251</a:t>
                      </a:r>
                      <a:endParaRPr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Prunus</a:t>
                      </a:r>
                      <a:endParaRPr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900"/>
                        <a:t>cerasifera</a:t>
                      </a:r>
                      <a:endParaRPr sz="900"/>
                    </a:p>
                  </a:txBody>
                  <a:tcPr marT="19050" marB="19050" marR="28575" marL="28575" anchor="b">
                    <a:lnL cap="flat" cmpd="sng" w="9375">
                      <a:solidFill>
                        <a:srgbClr val="CCCCCC"/>
                      </a:solidFill>
                      <a:prstDash val="solid"/>
                      <a:round/>
                      <a:headEnd len="sm" w="sm" type="none"/>
                      <a:tailEnd len="sm" w="sm" type="none"/>
                    </a:lnL>
                    <a:lnR cap="flat" cmpd="sng" w="9375">
                      <a:solidFill>
                        <a:srgbClr val="CCCCCC"/>
                      </a:solidFill>
                      <a:prstDash val="solid"/>
                      <a:round/>
                      <a:headEnd len="sm" w="sm" type="none"/>
                      <a:tailEnd len="sm" w="sm" type="none"/>
                    </a:lnR>
                    <a:lnT cap="flat" cmpd="sng" w="9375">
                      <a:solidFill>
                        <a:srgbClr val="000000"/>
                      </a:solidFill>
                      <a:prstDash val="solid"/>
                      <a:round/>
                      <a:headEnd len="sm" w="sm" type="none"/>
                      <a:tailEnd len="sm" w="sm" type="none"/>
                    </a:lnT>
                    <a:lnB cap="flat" cmpd="sng" w="9375">
                      <a:solidFill>
                        <a:srgbClr val="CCCCCC"/>
                      </a:solidFill>
                      <a:prstDash val="solid"/>
                      <a:round/>
                      <a:headEnd len="sm" w="sm" type="none"/>
                      <a:tailEnd len="sm" w="sm" type="none"/>
                    </a:lnB>
                  </a:tcPr>
                </a:tc>
              </a:tr>
            </a:tbl>
          </a:graphicData>
        </a:graphic>
      </p:graphicFrame>
      <p:sp>
        <p:nvSpPr>
          <p:cNvPr id="121" name="Google Shape;121;p18"/>
          <p:cNvSpPr txBox="1"/>
          <p:nvPr/>
        </p:nvSpPr>
        <p:spPr>
          <a:xfrm>
            <a:off x="261225" y="1056275"/>
            <a:ext cx="29559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uncleaned</a:t>
            </a:r>
            <a:endParaRPr>
              <a:latin typeface="Roboto"/>
              <a:ea typeface="Roboto"/>
              <a:cs typeface="Roboto"/>
              <a:sym typeface="Roboto"/>
            </a:endParaRPr>
          </a:p>
        </p:txBody>
      </p:sp>
      <p:sp>
        <p:nvSpPr>
          <p:cNvPr id="122" name="Google Shape;122;p18"/>
          <p:cNvSpPr txBox="1"/>
          <p:nvPr/>
        </p:nvSpPr>
        <p:spPr>
          <a:xfrm>
            <a:off x="311700" y="3548775"/>
            <a:ext cx="2955900" cy="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cleaned</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Nodes</a:t>
            </a:r>
            <a:endParaRPr/>
          </a:p>
        </p:txBody>
      </p:sp>
      <p:sp>
        <p:nvSpPr>
          <p:cNvPr id="128" name="Google Shape;128;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individual plants</a:t>
            </a:r>
            <a:endParaRPr/>
          </a:p>
        </p:txBody>
      </p:sp>
      <p:pic>
        <p:nvPicPr>
          <p:cNvPr id="129" name="Google Shape;129;p19"/>
          <p:cNvPicPr preferRelativeResize="0"/>
          <p:nvPr/>
        </p:nvPicPr>
        <p:blipFill>
          <a:blip r:embed="rId3">
            <a:alphaModFix/>
          </a:blip>
          <a:stretch>
            <a:fillRect/>
          </a:stretch>
        </p:blipFill>
        <p:spPr>
          <a:xfrm>
            <a:off x="4827875" y="1050963"/>
            <a:ext cx="4168875" cy="304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35" name="Google Shape;135;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premium subscribers</a:t>
            </a:r>
            <a:endParaRPr/>
          </a:p>
        </p:txBody>
      </p:sp>
      <p:pic>
        <p:nvPicPr>
          <p:cNvPr id="136" name="Google Shape;136;p20"/>
          <p:cNvPicPr preferRelativeResize="0"/>
          <p:nvPr/>
        </p:nvPicPr>
        <p:blipFill rotWithShape="1">
          <a:blip r:embed="rId3">
            <a:alphaModFix/>
          </a:blip>
          <a:srcRect b="18641" l="3362" r="0" t="3391"/>
          <a:stretch/>
        </p:blipFill>
        <p:spPr>
          <a:xfrm>
            <a:off x="265500" y="1050950"/>
            <a:ext cx="3833600" cy="3041575"/>
          </a:xfrm>
          <a:prstGeom prst="rect">
            <a:avLst/>
          </a:prstGeom>
          <a:noFill/>
          <a:ln>
            <a:noFill/>
          </a:ln>
        </p:spPr>
      </p:pic>
      <p:pic>
        <p:nvPicPr>
          <p:cNvPr id="137" name="Google Shape;137;p20"/>
          <p:cNvPicPr preferRelativeResize="0"/>
          <p:nvPr/>
        </p:nvPicPr>
        <p:blipFill>
          <a:blip r:embed="rId4">
            <a:alphaModFix/>
          </a:blip>
          <a:stretch>
            <a:fillRect/>
          </a:stretch>
        </p:blipFill>
        <p:spPr>
          <a:xfrm>
            <a:off x="4827875" y="1050963"/>
            <a:ext cx="4168875" cy="304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 km</a:t>
            </a:r>
            <a:r>
              <a:rPr baseline="30000" lang="en"/>
              <a:t>2</a:t>
            </a:r>
            <a:endParaRPr baseline="30000"/>
          </a:p>
        </p:txBody>
      </p:sp>
      <p:sp>
        <p:nvSpPr>
          <p:cNvPr id="143" name="Google Shape;143;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Cleaned by longitude/ latitude</a:t>
            </a:r>
            <a:endParaRPr sz="1900">
              <a:solidFill>
                <a:srgbClr val="000000"/>
              </a:solidFill>
            </a:endParaRPr>
          </a:p>
          <a:p>
            <a:pPr indent="0" lvl="0" marL="0" rtl="0" algn="ctr">
              <a:spcBef>
                <a:spcPts val="0"/>
              </a:spcBef>
              <a:spcAft>
                <a:spcPts val="0"/>
              </a:spcAft>
              <a:buNone/>
            </a:pPr>
            <a:r>
              <a:t/>
            </a:r>
            <a:endParaRPr/>
          </a:p>
        </p:txBody>
      </p:sp>
      <p:pic>
        <p:nvPicPr>
          <p:cNvPr id="144" name="Google Shape;144;p21"/>
          <p:cNvPicPr preferRelativeResize="0"/>
          <p:nvPr/>
        </p:nvPicPr>
        <p:blipFill rotWithShape="1">
          <a:blip r:embed="rId3">
            <a:alphaModFix/>
          </a:blip>
          <a:srcRect b="18641" l="3362" r="0" t="3391"/>
          <a:stretch/>
        </p:blipFill>
        <p:spPr>
          <a:xfrm>
            <a:off x="4990200" y="802275"/>
            <a:ext cx="3833600" cy="304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