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5135ED-A856-4756-A352-1750AA916F46}" type="datetimeFigureOut">
              <a:rPr lang="en-IN" smtClean="0"/>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F32EBCE-22A0-45CB-BDFB-CC322A09A256}" type="slidenum">
              <a:rPr lang="en-IN" smtClean="0"/>
              <a:t>‹#›</a:t>
            </a:fld>
            <a:endParaRPr lang="en-IN"/>
          </a:p>
        </p:txBody>
      </p:sp>
    </p:spTree>
    <p:extLst>
      <p:ext uri="{BB962C8B-B14F-4D97-AF65-F5344CB8AC3E}">
        <p14:creationId xmlns:p14="http://schemas.microsoft.com/office/powerpoint/2010/main" val="239966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32EBCE-22A0-45CB-BDFB-CC322A09A256}" type="slidenum">
              <a:rPr lang="en-IN" smtClean="0"/>
              <a:t>10</a:t>
            </a:fld>
            <a:endParaRPr lang="en-IN"/>
          </a:p>
        </p:txBody>
      </p:sp>
    </p:spTree>
    <p:extLst>
      <p:ext uri="{BB962C8B-B14F-4D97-AF65-F5344CB8AC3E}">
        <p14:creationId xmlns:p14="http://schemas.microsoft.com/office/powerpoint/2010/main" val="1545685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641212" y="3273393"/>
            <a:ext cx="197878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CE7C8110-4693-5952-B676-DBAF6151851C}"/>
              </a:ext>
            </a:extLst>
          </p:cNvPr>
          <p:cNvSpPr>
            <a:spLocks noGrp="1"/>
          </p:cNvSpPr>
          <p:nvPr>
            <p:ph type="ctrTitle"/>
          </p:nvPr>
        </p:nvSpPr>
        <p:spPr>
          <a:xfrm>
            <a:off x="5641212" y="2288508"/>
            <a:ext cx="2900426" cy="984885"/>
          </a:xfrm>
        </p:spPr>
        <p:txBody>
          <a:bodyPr/>
          <a:lstStyle/>
          <a:p>
            <a:r>
              <a:rPr lang="en-US" dirty="0">
                <a:solidFill>
                  <a:srgbClr val="00B050"/>
                </a:solidFill>
              </a:rPr>
              <a:t>ROSHAN S</a:t>
            </a:r>
            <a:br>
              <a:rPr lang="en-US" dirty="0">
                <a:solidFill>
                  <a:srgbClr val="00B050"/>
                </a:solidFill>
              </a:rPr>
            </a:br>
            <a:r>
              <a:rPr lang="en-US" dirty="0">
                <a:solidFill>
                  <a:srgbClr val="00B050"/>
                </a:solidFill>
              </a:rPr>
              <a:t>721221104048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TextBox 9">
            <a:extLst>
              <a:ext uri="{FF2B5EF4-FFF2-40B4-BE49-F238E27FC236}">
                <a16:creationId xmlns:a16="http://schemas.microsoft.com/office/drawing/2014/main" id="{6D38C52D-A72B-4FE6-9077-D62FCA04543E}"/>
              </a:ext>
            </a:extLst>
          </p:cNvPr>
          <p:cNvSpPr txBox="1"/>
          <p:nvPr/>
        </p:nvSpPr>
        <p:spPr>
          <a:xfrm>
            <a:off x="1287688" y="2362200"/>
            <a:ext cx="7705725" cy="2308324"/>
          </a:xfrm>
          <a:prstGeom prst="rect">
            <a:avLst/>
          </a:prstGeom>
          <a:noFill/>
        </p:spPr>
        <p:txBody>
          <a:bodyPr wrap="square" rtlCol="0">
            <a:spAutoFit/>
          </a:bodyPr>
          <a:lstStyle/>
          <a:p>
            <a:pPr algn="l"/>
            <a:r>
              <a:rPr lang="en-US" sz="2400" b="0" i="0" dirty="0">
                <a:solidFill>
                  <a:srgbClr val="0D0D0D"/>
                </a:solidFill>
                <a:effectLst/>
                <a:latin typeface="Söhne"/>
              </a:rPr>
              <a:t>Our CNN-based face detection solution offers a compelling combination of accuracy, speed, and versatility, making it suitable for a wide range of applications. By leveraging deep learning techniques and advanced algorithms, we provide a reliable and efficient solution to address the challenges associated with face detection in real-world scenarios.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FA912A2-433D-D4C4-B224-34845228278B}"/>
              </a:ext>
            </a:extLst>
          </p:cNvPr>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        FACE DETECTION</a:t>
            </a:r>
          </a:p>
          <a:p>
            <a:r>
              <a:rPr lang="en-IN" sz="3600" b="1" dirty="0">
                <a:latin typeface="-apple-system"/>
              </a:rPr>
              <a:t>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249BB7-7BE7-22EE-6FE2-9346ABC58CB1}"/>
              </a:ext>
            </a:extLst>
          </p:cNvPr>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Problem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646761-A5F3-25F6-A44D-45DA20D8A00A}"/>
              </a:ext>
            </a:extLst>
          </p:cNvPr>
          <p:cNvSpPr txBox="1"/>
          <p:nvPr/>
        </p:nvSpPr>
        <p:spPr>
          <a:xfrm>
            <a:off x="1209675" y="2209800"/>
            <a:ext cx="5486400" cy="3785652"/>
          </a:xfrm>
          <a:prstGeom prst="rect">
            <a:avLst/>
          </a:prstGeom>
          <a:noFill/>
        </p:spPr>
        <p:txBody>
          <a:bodyPr wrap="square" rtlCol="0">
            <a:spAutoFit/>
          </a:bodyPr>
          <a:lstStyle/>
          <a:p>
            <a:r>
              <a:rPr lang="en-US" sz="2400" b="0" i="0" dirty="0">
                <a:solidFill>
                  <a:srgbClr val="0D0D0D"/>
                </a:solidFill>
                <a:effectLst/>
                <a:latin typeface="Söhne"/>
              </a:rPr>
              <a:t>In today's digital age, the need for efficient and accurate face detection systems is paramount. Whether it's for security, surveillance, or enhancing user experiences in applications like photo editing and social media, the ability to detect and track faces reliably is essential. However, existing methods may lack robustness or speed, leading to suboptimal performance.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7DAEAA0-71DE-506E-184B-B0225ED3B455}"/>
              </a:ext>
            </a:extLst>
          </p:cNvPr>
          <p:cNvSpPr txBox="1"/>
          <p:nvPr/>
        </p:nvSpPr>
        <p:spPr>
          <a:xfrm>
            <a:off x="1143000" y="2384107"/>
            <a:ext cx="6705600" cy="4062651"/>
          </a:xfrm>
          <a:prstGeom prst="rect">
            <a:avLst/>
          </a:prstGeom>
          <a:noFill/>
        </p:spPr>
        <p:txBody>
          <a:bodyPr wrap="square" rtlCol="0">
            <a:spAutoFit/>
          </a:bodyPr>
          <a:lstStyle/>
          <a:p>
            <a:pPr algn="l"/>
            <a:r>
              <a:rPr lang="en-US" sz="2400" b="0" i="0" dirty="0">
                <a:solidFill>
                  <a:srgbClr val="0D0D0D"/>
                </a:solidFill>
                <a:effectLst/>
                <a:latin typeface="Söhne"/>
              </a:rPr>
              <a:t>Traditional face detection methods often rely on handcrafted features or complex algorithms, which can be computationally intensive and prone to errors in challenging conditions such as varying lighting, poses, and occlusions. Additionally, real-time applications require solutions that can process frames quickly while maintaining high accuracy. Addressing these challenges is crucial to developing an effective face detection system.</a:t>
            </a:r>
          </a:p>
          <a:p>
            <a:br>
              <a:rPr lang="en-US" sz="240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924F4C-E62B-7810-5C3A-17965EFF0D3E}"/>
              </a:ext>
            </a:extLst>
          </p:cNvPr>
          <p:cNvSpPr txBox="1"/>
          <p:nvPr/>
        </p:nvSpPr>
        <p:spPr>
          <a:xfrm>
            <a:off x="914400" y="2041354"/>
            <a:ext cx="6934200" cy="443198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Security and surveillance companies seeking reliable face detection for monitoring purposes.</a:t>
            </a:r>
          </a:p>
          <a:p>
            <a:pPr algn="l">
              <a:buFont typeface="Arial" panose="020B0604020202020204" pitchFamily="34" charset="0"/>
              <a:buChar char="•"/>
            </a:pPr>
            <a:r>
              <a:rPr lang="en-US" sz="2400" b="0" i="0" dirty="0">
                <a:solidFill>
                  <a:srgbClr val="0D0D0D"/>
                </a:solidFill>
                <a:effectLst/>
                <a:latin typeface="Söhne"/>
              </a:rPr>
              <a:t>Social media platforms looking to enhance user experiences with features like automatic tagging and filters.</a:t>
            </a:r>
          </a:p>
          <a:p>
            <a:pPr algn="l">
              <a:buFont typeface="Arial" panose="020B0604020202020204" pitchFamily="34" charset="0"/>
              <a:buChar char="•"/>
            </a:pPr>
            <a:r>
              <a:rPr lang="en-US" sz="2400" b="0" i="0" dirty="0">
                <a:solidFill>
                  <a:srgbClr val="0D0D0D"/>
                </a:solidFill>
                <a:effectLst/>
                <a:latin typeface="Söhne"/>
              </a:rPr>
              <a:t>Photo editing applications requiring precise face detection for tasks like cropping and retouching.</a:t>
            </a:r>
          </a:p>
          <a:p>
            <a:pPr algn="l">
              <a:buFont typeface="Arial" panose="020B0604020202020204" pitchFamily="34" charset="0"/>
              <a:buChar char="•"/>
            </a:pPr>
            <a:r>
              <a:rPr lang="en-US" sz="2400" b="0" i="0" dirty="0">
                <a:solidFill>
                  <a:srgbClr val="0D0D0D"/>
                </a:solidFill>
                <a:effectLst/>
                <a:latin typeface="Söhne"/>
              </a:rPr>
              <a:t>E-commerce platforms interested in personalizing user experiences through facial recognition-based recommendations.</a:t>
            </a:r>
          </a:p>
          <a:p>
            <a:pPr algn="l"/>
            <a:endParaRPr lang="en-US" sz="2400" b="0" i="0" dirty="0">
              <a:solidFill>
                <a:srgbClr val="0D0D0D"/>
              </a:solidFill>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1771E3E-593F-4C60-1202-685A972C1FF1}"/>
              </a:ext>
            </a:extLst>
          </p:cNvPr>
          <p:cNvSpPr txBox="1"/>
          <p:nvPr/>
        </p:nvSpPr>
        <p:spPr>
          <a:xfrm>
            <a:off x="3228974" y="2323955"/>
            <a:ext cx="5715000" cy="3046988"/>
          </a:xfrm>
          <a:prstGeom prst="rect">
            <a:avLst/>
          </a:prstGeom>
          <a:noFill/>
        </p:spPr>
        <p:txBody>
          <a:bodyPr wrap="square" rtlCol="0">
            <a:spAutoFit/>
          </a:bodyPr>
          <a:lstStyle/>
          <a:p>
            <a:r>
              <a:rPr lang="en-US" sz="2400" b="0" i="0" dirty="0">
                <a:solidFill>
                  <a:srgbClr val="0D0D0D"/>
                </a:solidFill>
                <a:effectLst/>
                <a:latin typeface="Söhne"/>
              </a:rPr>
              <a:t>Our solution offers a robust and fast face detection system based on Convolutional Neural Networks (CNNs). By leveraging deep learning techniques, our system can automatically learn discriminative features from images, leading to improved accuracy and robustness in face detection. The key value propositions of our solution include: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9BA241-B783-C57C-097D-406E7957652A}"/>
              </a:ext>
            </a:extLst>
          </p:cNvPr>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a:t>
            </a:r>
            <a:r>
              <a:rPr lang="en-US" sz="2400" dirty="0">
                <a:solidFill>
                  <a:srgbClr val="0D0D0D"/>
                </a:solidFill>
                <a:latin typeface="Söhne"/>
              </a:rPr>
              <a:t>detection</a:t>
            </a:r>
            <a:r>
              <a:rPr lang="en-US" sz="2400" b="0" i="0" dirty="0">
                <a:solidFill>
                  <a:srgbClr val="0D0D0D"/>
                </a:solidFill>
                <a:effectLst/>
                <a:latin typeface="Söhne"/>
              </a:rPr>
              <a:t>.</a:t>
            </a: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detection tasks.</a:t>
            </a: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45DA3BC-7FBC-0EEF-36A6-1B39261C11DE}"/>
              </a:ext>
            </a:extLst>
          </p:cNvPr>
          <p:cNvSpPr txBox="1"/>
          <p:nvPr/>
        </p:nvSpPr>
        <p:spPr>
          <a:xfrm>
            <a:off x="1219200" y="1941016"/>
            <a:ext cx="7324725" cy="4154984"/>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0D0D0D"/>
                </a:solidFill>
                <a:effectLst/>
                <a:latin typeface="Söhne"/>
              </a:rPr>
              <a:t>Dataset Preparation</a:t>
            </a:r>
            <a:r>
              <a:rPr lang="en-IN" sz="2400" b="0" i="0" dirty="0">
                <a:solidFill>
                  <a:srgbClr val="0D0D0D"/>
                </a:solidFill>
                <a:effectLst/>
                <a:latin typeface="Söhne"/>
              </a:rPr>
              <a:t>: Curating a diverse dataset containing images with annotated face bounding boxes.</a:t>
            </a:r>
          </a:p>
          <a:p>
            <a:pPr algn="l">
              <a:buFont typeface="Arial" panose="020B0604020202020204" pitchFamily="34" charset="0"/>
              <a:buChar char="•"/>
            </a:pPr>
            <a:r>
              <a:rPr lang="en-IN" sz="2400" b="1" i="0" dirty="0">
                <a:solidFill>
                  <a:srgbClr val="0D0D0D"/>
                </a:solidFill>
                <a:effectLst/>
                <a:latin typeface="Söhne"/>
              </a:rPr>
              <a:t>Model Training</a:t>
            </a:r>
            <a:r>
              <a:rPr lang="en-IN" sz="2400" b="0" i="0" dirty="0">
                <a:solidFill>
                  <a:srgbClr val="0D0D0D"/>
                </a:solidFill>
                <a:effectLst/>
                <a:latin typeface="Söhne"/>
              </a:rPr>
              <a:t>: Training the CNN model on the dataset using appropriate loss functions and optimization techniques.</a:t>
            </a:r>
          </a:p>
          <a:p>
            <a:pPr algn="l">
              <a:buFont typeface="Arial" panose="020B0604020202020204" pitchFamily="34" charset="0"/>
              <a:buChar char="•"/>
            </a:pPr>
            <a:r>
              <a:rPr lang="en-IN" sz="2400" b="1" i="0" dirty="0">
                <a:solidFill>
                  <a:srgbClr val="0D0D0D"/>
                </a:solidFill>
                <a:effectLst/>
                <a:latin typeface="Söhne"/>
              </a:rPr>
              <a:t>Validation and Evaluation</a:t>
            </a:r>
            <a:r>
              <a:rPr lang="en-IN" sz="2400" b="0" i="0" dirty="0">
                <a:solidFill>
                  <a:srgbClr val="0D0D0D"/>
                </a:solidFill>
                <a:effectLst/>
                <a:latin typeface="Söhne"/>
              </a:rPr>
              <a:t>: Validating the model's performance on a separate validation set and evaluating its accuracy and speed.</a:t>
            </a:r>
          </a:p>
          <a:p>
            <a:pPr algn="l">
              <a:buFont typeface="Arial" panose="020B0604020202020204" pitchFamily="34" charset="0"/>
              <a:buChar char="•"/>
            </a:pPr>
            <a:r>
              <a:rPr lang="en-IN" sz="2400" b="1" i="0" dirty="0">
                <a:solidFill>
                  <a:srgbClr val="0D0D0D"/>
                </a:solidFill>
                <a:effectLst/>
                <a:latin typeface="Söhne"/>
              </a:rPr>
              <a:t>Model Optimization</a:t>
            </a:r>
            <a:r>
              <a:rPr lang="en-IN" sz="2400" b="0" i="0" dirty="0">
                <a:solidFill>
                  <a:srgbClr val="0D0D0D"/>
                </a:solidFill>
                <a:effectLst/>
                <a:latin typeface="Söhne"/>
              </a:rPr>
              <a:t>: Implementing optimization techniques like model pruning and quantization for efficient 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488</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ROSHAN S 721221104048</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ROSHAN S</cp:lastModifiedBy>
  <cp:revision>5</cp:revision>
  <dcterms:created xsi:type="dcterms:W3CDTF">2024-04-03T11:05:26Z</dcterms:created>
  <dcterms:modified xsi:type="dcterms:W3CDTF">2024-04-30T12:33:20Z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