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35" autoAdjust="0"/>
  </p:normalViewPr>
  <p:slideViewPr>
    <p:cSldViewPr snapToGrid="0">
      <p:cViewPr varScale="1">
        <p:scale>
          <a:sx n="56" d="100"/>
          <a:sy n="56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New%20folder%20(2)\Supermark-sales%20Dataset.cop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folder%20(2)\Supermark-sales%20Dataset.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folder%20(2)\Supermark-sales%20Dataset.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folder%20(2)\Supermark-sales%20Dataset.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folder%20(2)\Supermark-sales%20Dataset.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ew%20folder%20(2)\Supermark-sales%20Dataset.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Sales Trends Over Time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83710481761136"/>
          <c:y val="0.16485970427571947"/>
          <c:w val="0.86051011020734425"/>
          <c:h val="0.6085101346495958"/>
        </c:manualLayout>
      </c:layout>
      <c:lineChart>
        <c:grouping val="stacked"/>
        <c:varyColors val="0"/>
        <c:ser>
          <c:idx val="0"/>
          <c:order val="0"/>
          <c:tx>
            <c:v>Total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Lit>
              <c:ptCount val="3"/>
              <c:pt idx="0">
                <c:v>Jan</c:v>
              </c:pt>
              <c:pt idx="1">
                <c:v>Feb</c:v>
              </c:pt>
              <c:pt idx="2">
                <c:v>Mar</c:v>
              </c:pt>
            </c:strLit>
          </c:cat>
          <c:val>
            <c:numLit>
              <c:formatCode>General</c:formatCode>
              <c:ptCount val="3"/>
              <c:pt idx="0">
                <c:v>116291.86800000005</c:v>
              </c:pt>
              <c:pt idx="1">
                <c:v>97219.373999999967</c:v>
              </c:pt>
              <c:pt idx="2">
                <c:v>109455.50700000004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9343-45B1-9BEF-921F4023F48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5508751"/>
        <c:axId val="345500591"/>
      </c:lineChart>
      <c:dateAx>
        <c:axId val="3455087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00591"/>
        <c:crosses val="autoZero"/>
        <c:auto val="0"/>
        <c:lblOffset val="100"/>
        <c:baseTimeUnit val="days"/>
      </c:dateAx>
      <c:valAx>
        <c:axId val="345500591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0875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% of Sales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</c:pivotFmt>
      <c:pivotFmt>
        <c:idx val="9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</c:pivotFmt>
      <c:pivotFmt>
        <c:idx val="11"/>
      </c:pivotFmt>
      <c:pivotFmt>
        <c:idx val="12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</c:pivotFmt>
      <c:pivotFmt>
        <c:idx val="14"/>
      </c:pivotFmt>
      <c:pivotFmt>
        <c:idx val="15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</c:pivotFmt>
      <c:pivotFmt>
        <c:idx val="17"/>
      </c:pivotFmt>
      <c:pivotFmt>
        <c:idx val="18"/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</c:pivotFmt>
      <c:pivotFmt>
        <c:idx val="20"/>
      </c:pivotFmt>
      <c:pivotFmt>
        <c:idx val="21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6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>
        <c:manualLayout>
          <c:layoutTarget val="inner"/>
          <c:xMode val="edge"/>
          <c:yMode val="edge"/>
          <c:x val="0.19927967337416155"/>
          <c:y val="0.22433618464464997"/>
          <c:w val="0.63618563883218304"/>
          <c:h val="0.73547555351270577"/>
        </c:manualLayout>
      </c:layout>
      <c:doughnut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006-43EF-8623-9A42C238AE7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006-43EF-8623-9A42C238AE72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5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Lit>
              <c:ptCount val="2"/>
              <c:pt idx="0">
                <c:v>F</c:v>
              </c:pt>
              <c:pt idx="1">
                <c:v>M</c:v>
              </c:pt>
            </c:strLit>
          </c:cat>
          <c:val>
            <c:numLit>
              <c:formatCode>General</c:formatCode>
              <c:ptCount val="2"/>
              <c:pt idx="0">
                <c:v>167882.92500000002</c:v>
              </c:pt>
              <c:pt idx="1">
                <c:v>155083.82400000014</c:v>
              </c:pt>
            </c:numLit>
          </c:val>
          <c:extLst>
            <c:ext xmlns:c16="http://schemas.microsoft.com/office/drawing/2014/chart" uri="{C3380CC4-5D6E-409C-BE32-E72D297353CC}">
              <c16:uniqueId val="{00000004-B006-43EF-8623-9A42C238AE7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Top 3 Selling Products</a:t>
            </a:r>
          </a:p>
        </c:rich>
      </c:tx>
      <c:layout>
        <c:manualLayout>
          <c:xMode val="edge"/>
          <c:yMode val="edge"/>
          <c:x val="0.3759817767173726"/>
          <c:y val="4.142079802189174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404369383446317"/>
          <c:y val="0.15905226688917409"/>
          <c:w val="0.8014223274724942"/>
          <c:h val="0.69172917841930437"/>
        </c:manualLayout>
      </c:layout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Electronic accessories</c:v>
              </c:pt>
              <c:pt idx="1">
                <c:v>Sports and travel</c:v>
              </c:pt>
              <c:pt idx="2">
                <c:v>Food and beverages</c:v>
              </c:pt>
            </c:strLit>
          </c:cat>
          <c:val>
            <c:numLit>
              <c:formatCode>General</c:formatCode>
              <c:ptCount val="3"/>
              <c:pt idx="0">
                <c:v>54337.531500000005</c:v>
              </c:pt>
              <c:pt idx="1">
                <c:v>55122.826499999996</c:v>
              </c:pt>
              <c:pt idx="2">
                <c:v>56144.844000000005</c:v>
              </c:pt>
            </c:numLit>
          </c:val>
          <c:extLst>
            <c:ext xmlns:c16="http://schemas.microsoft.com/office/drawing/2014/chart" uri="{C3380CC4-5D6E-409C-BE32-E72D297353CC}">
              <c16:uniqueId val="{00000000-A351-42CE-9243-AFA463D04D1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8299599"/>
        <c:axId val="448302959"/>
      </c:barChart>
      <c:catAx>
        <c:axId val="4482995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302959"/>
        <c:crosses val="autoZero"/>
        <c:auto val="1"/>
        <c:lblAlgn val="ctr"/>
        <c:lblOffset val="100"/>
        <c:noMultiLvlLbl val="0"/>
      </c:catAx>
      <c:valAx>
        <c:axId val="448302959"/>
        <c:scaling>
          <c:orientation val="minMax"/>
          <c:min val="0"/>
        </c:scaling>
        <c:delete val="1"/>
        <c:axPos val="b"/>
        <c:numFmt formatCode="&quot;$&quot;#,##0" sourceLinked="1"/>
        <c:majorTickMark val="out"/>
        <c:minorTickMark val="none"/>
        <c:tickLblPos val="nextTo"/>
        <c:crossAx val="4482995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% of Total Sales By Customer Type.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EE-4108-B4D3-1A8499191D6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EE-4108-B4D3-1A8499191D60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5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Lit>
              <c:ptCount val="2"/>
              <c:pt idx="0">
                <c:v>Card</c:v>
              </c:pt>
              <c:pt idx="1">
                <c:v>No Card</c:v>
              </c:pt>
            </c:strLit>
          </c:cat>
          <c:val>
            <c:numLit>
              <c:formatCode>General</c:formatCode>
              <c:ptCount val="2"/>
              <c:pt idx="0">
                <c:v>6690.4529999999995</c:v>
              </c:pt>
              <c:pt idx="1">
                <c:v>11003.212500000001</c:v>
              </c:pt>
            </c:numLit>
          </c:val>
          <c:extLst>
            <c:ext xmlns:c16="http://schemas.microsoft.com/office/drawing/2014/chart" uri="{C3380CC4-5D6E-409C-BE32-E72D297353CC}">
              <c16:uniqueId val="{00000004-B5EE-4108-B4D3-1A8499191D60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Mandalay B</c:v>
              </c:pt>
              <c:pt idx="1">
                <c:v>Yangon A</c:v>
              </c:pt>
              <c:pt idx="2">
                <c:v>Naypyitaw C</c:v>
              </c:pt>
            </c:strLit>
          </c:cat>
          <c:val>
            <c:numLit>
              <c:formatCode>General</c:formatCode>
              <c:ptCount val="3"/>
              <c:pt idx="0">
                <c:v>6.8180722891566266</c:v>
              </c:pt>
              <c:pt idx="1">
                <c:v>7.0270588235294129</c:v>
              </c:pt>
              <c:pt idx="2">
                <c:v>7.0728658536585378</c:v>
              </c:pt>
            </c:numLit>
          </c:val>
          <c:extLst>
            <c:ext xmlns:c16="http://schemas.microsoft.com/office/drawing/2014/chart" uri="{C3380CC4-5D6E-409C-BE32-E72D297353CC}">
              <c16:uniqueId val="{00000000-880F-4A82-9C4C-D169870EC06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45520271"/>
        <c:axId val="345514511"/>
      </c:barChart>
      <c:catAx>
        <c:axId val="34552027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14511"/>
        <c:crosses val="autoZero"/>
        <c:auto val="1"/>
        <c:lblAlgn val="ctr"/>
        <c:lblOffset val="100"/>
        <c:noMultiLvlLbl val="0"/>
      </c:catAx>
      <c:valAx>
        <c:axId val="345514511"/>
        <c:scaling>
          <c:orientation val="minMax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345520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/>
              <a:t>Payment Collected per PlatTform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Ewallet</c:v>
              </c:pt>
              <c:pt idx="1">
                <c:v>Credit card</c:v>
              </c:pt>
              <c:pt idx="2">
                <c:v>Cash</c:v>
              </c:pt>
            </c:strLit>
          </c:cat>
          <c:val>
            <c:numLit>
              <c:formatCode>General</c:formatCode>
              <c:ptCount val="3"/>
              <c:pt idx="0">
                <c:v>5237.7670000000007</c:v>
              </c:pt>
              <c:pt idx="1">
                <c:v>4798.4320000000007</c:v>
              </c:pt>
              <c:pt idx="2">
                <c:v>5343.1700000000064</c:v>
              </c:pt>
            </c:numLit>
          </c:val>
          <c:extLst>
            <c:ext xmlns:c16="http://schemas.microsoft.com/office/drawing/2014/chart" uri="{C3380CC4-5D6E-409C-BE32-E72D297353CC}">
              <c16:uniqueId val="{00000000-39E4-453B-846F-B43EBFB0C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5506831"/>
        <c:axId val="345520751"/>
      </c:barChart>
      <c:catAx>
        <c:axId val="345506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20751"/>
        <c:crosses val="autoZero"/>
        <c:auto val="1"/>
        <c:lblAlgn val="ctr"/>
        <c:lblOffset val="100"/>
        <c:noMultiLvlLbl val="0"/>
      </c:catAx>
      <c:valAx>
        <c:axId val="345520751"/>
        <c:scaling>
          <c:orientation val="minMax"/>
          <c:min val="0"/>
        </c:scaling>
        <c:delete val="0"/>
        <c:axPos val="b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0683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3C52-B1BF-E9C4-16ED-20DD60D27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919CC-25ED-0963-C538-EB1BB614E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C876-CF70-9831-9686-D9FFC390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79F2-E41A-FBB9-3DAB-21A2EFC6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11E2E-D5E7-F0E7-9664-4FD6BE02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7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C06C-7D0E-C0F5-21E1-80339B8B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1398F-B5D4-FC2E-C6B4-CC63AFEC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6B5ED-0AA3-6519-F252-39FDADB1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A287-F056-879C-1C02-FE32E994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B0BA-16E6-E3C0-659C-696B45F6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50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91CEF-E1CC-53A5-3839-93E871AF2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FAAD4-CE9C-DA81-6426-8D950ABF3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0EDB-90ED-3BFB-7400-13957EA3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00002-0897-31E3-9D98-C0968563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43A7-9148-E521-5531-255B9D36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A049-E1C5-E6A0-57D0-45688091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A96D-E7E1-756B-9D5F-BB01BC14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187C-BE6A-C68B-9B66-BA5AC02B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9132-FD60-21FD-35B4-78E356C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EBFF-E44E-F5E8-3FC3-432000F9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66D6-EC5F-7C6D-BA58-51B2BE18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3B1C4-63DE-388E-583E-BEE0C0E1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E2FB-7359-1327-989D-FBB177E8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C8D1-300D-DEC6-914A-83BCCBE6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10720-D8F1-4FBC-3553-FDF04EDB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0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030-35C8-F4AD-AF4A-5C616D66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2A00-200D-0382-88D5-43CC56647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93D2D-B69F-D1CA-4CA5-4F468D27B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F422-A885-5996-789E-9D901845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3533A-89E1-1118-8BB2-5B3EF6AD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762D5-1276-CB97-35EE-B89CB8FD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0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AE6B-DD26-6DA5-699D-9A650A1B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13B6F-70E4-1115-7507-B5D935BF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9EBE-0A58-24A3-A005-0961B9992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5FE98-B402-7297-CE12-C047FDF6E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C85DC-2199-2072-FE67-3E4129D98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EC1E8-C0D7-E3E7-4BDC-32694FA3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BB919-7960-447B-5DA8-67B5335F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26B17-5B2D-8689-A1F6-09D19A52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50FD-64D6-1228-7142-34608ED3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D9F98-E4CB-7477-148B-AFFBFA14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3B94E-22B3-8938-B6E6-38641346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BA21A-FABD-A00B-4FBF-15017EA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6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9413D-7B7F-FB74-F362-F0F90E9B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739B-3E28-CA3B-658E-1269DD16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9245-26F9-FBCB-B79B-58CECAB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64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2ACD-55E2-9B86-A108-B132CEA9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4FFE-4ADF-C283-8240-642499AA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99F31-C3B2-0E52-4515-EB145203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63519-F208-B5DB-5434-70EB35C1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E1598-89D6-8985-DED3-15AEB34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8D45F-E525-5EB0-E3BF-0B9998B1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4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EE40-3EFB-AEB5-F1BA-1C521FAD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8B99E-8C97-EAEA-E83B-1081EA558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8494A-A680-AE6A-BCE1-D1E082E71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DA9E0-734E-ECF8-D9CC-BFDF9304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8F2D2-8EF2-17ED-D8CE-4A9870A2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92BCC-F038-E8E2-DA97-513EDE3F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9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68ABC-7D47-7510-66F7-126B381D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56059-A26E-323E-0418-176BEE4C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E5E9-3601-E106-77D1-A47F4C61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90364-9C75-4C3E-B62D-A6BF7CBFB8EF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9480-A9E2-572F-5647-69DA0BA14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1F7B-4C10-D52F-9EFE-F3CFEF553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F3042-F728-43D4-8F0B-7BC68A5C1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4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B393-0F5A-FE81-E17F-3EAA5B44A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1CD07-F489-F001-91A3-72C555BC0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Data Storytelling Session: Lagos Supermarket Sales Analysis</a:t>
            </a:r>
            <a:b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93C0588-FA9A-F789-48BB-AECEEDB98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F9A3E8-FF26-C39B-0C25-1591EFE9A38C}"/>
              </a:ext>
            </a:extLst>
          </p:cNvPr>
          <p:cNvSpPr txBox="1">
            <a:spLocks/>
          </p:cNvSpPr>
          <p:nvPr/>
        </p:nvSpPr>
        <p:spPr>
          <a:xfrm>
            <a:off x="691547" y="4519749"/>
            <a:ext cx="10805790" cy="12702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Data Storytelling Session: Egbeda Supermarket Sales Analysis</a:t>
            </a:r>
            <a:br>
              <a:rPr lang="en-GB" sz="4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4000" dirty="0"/>
          </a:p>
        </p:txBody>
      </p:sp>
      <p:sp>
        <p:nvSpPr>
          <p:cNvPr id="6" name="5-Point Star 31">
            <a:extLst>
              <a:ext uri="{FF2B5EF4-FFF2-40B4-BE49-F238E27FC236}">
                <a16:creationId xmlns:a16="http://schemas.microsoft.com/office/drawing/2014/main" id="{AA474917-49C8-EC8D-4834-DDD473EB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965CFA89-E6D7-5250-D917-9966F0839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094" y="691546"/>
            <a:ext cx="3514694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910D-BF55-2976-42E1-2F2E45F2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 and Recommendations.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511B-221E-0BFB-980C-54242E72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315"/>
          </a:xfrm>
        </p:spPr>
        <p:txBody>
          <a:bodyPr>
            <a:noAutofit/>
          </a:bodyPr>
          <a:lstStyle/>
          <a:p>
            <a:r>
              <a:rPr lang="en-GB" dirty="0"/>
              <a:t>My analysis highlights significant trends and opportunities.</a:t>
            </a:r>
          </a:p>
          <a:p>
            <a:r>
              <a:rPr lang="en-GB" dirty="0"/>
              <a:t>March sales surge indicates effective strategies.</a:t>
            </a:r>
          </a:p>
          <a:p>
            <a:r>
              <a:rPr lang="en-GB" dirty="0"/>
              <a:t>Diverse gender engagement suggests targeted campaigns for both males and females.</a:t>
            </a:r>
          </a:p>
          <a:p>
            <a:r>
              <a:rPr lang="en-GB" dirty="0"/>
              <a:t>Top-selling products should be a focus for promotions.</a:t>
            </a:r>
          </a:p>
          <a:p>
            <a:r>
              <a:rPr lang="en-GB" dirty="0"/>
              <a:t>Increasing membership can drive more loyal customer base.</a:t>
            </a:r>
          </a:p>
          <a:p>
            <a:r>
              <a:rPr lang="en-GB" dirty="0"/>
              <a:t>Consistent customer satisfaction across cities with room for improvement.</a:t>
            </a:r>
          </a:p>
          <a:p>
            <a:r>
              <a:rPr lang="en-GB" dirty="0"/>
              <a:t>Encouraging popular payment methods can enhance transaction efficiency.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1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E81B-B54D-DF13-3A0C-E7D05ADA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GB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Moving Forward</a:t>
            </a:r>
            <a:b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9AFD-EDB6-0035-0371-84F0869D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Conclusion:</a:t>
            </a:r>
          </a:p>
          <a:p>
            <a:r>
              <a:rPr lang="en-GB" sz="3600" dirty="0"/>
              <a:t>By leveraging these insights, we can make data-driven decisions to enhance our marketing strategies, improve customer satisfaction, and ultimately drive growth.</a:t>
            </a:r>
          </a:p>
          <a:p>
            <a:r>
              <a:rPr lang="en-GB" sz="3600" dirty="0"/>
              <a:t>Thank you for your attention. I’m happy to answer any questions.</a:t>
            </a: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126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7747-B265-6687-A58A-F89CA79E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D19B-BAF3-E4B0-B2CF-2446645F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200" b="1" i="0" u="none" strike="noStrike" kern="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kumimoji="0" lang="en-GB" sz="2200" b="0" i="0" u="none" strike="noStrike" kern="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Unveiling Supermarket Sales Insights</a:t>
            </a:r>
          </a:p>
          <a:p>
            <a:pPr marL="0" marR="0" lvl="0" indent="-228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Char char="•"/>
              <a:tabLst/>
              <a:defRPr/>
            </a:pPr>
            <a:endParaRPr kumimoji="0" lang="en-GB" sz="2200" b="0" i="0" u="none" strike="noStrike" kern="1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-228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200" b="1" i="0" u="none" strike="noStrike" kern="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kumimoji="0" lang="en-GB" sz="2200" b="0" i="0" u="none" strike="noStrike" kern="1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B80E0F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GB" sz="2200" b="0" i="0" u="none" strike="noStrike" kern="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Welcome, everyone. Today, I’m excited to share key insights from MY recent analysis of supermarket sales data.</a:t>
            </a:r>
            <a:endParaRPr kumimoji="0" lang="en-GB" sz="2200" b="0" i="0" u="none" strike="noStrike" kern="1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B80E0F"/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GB" sz="2200" b="0" i="0" u="none" strike="noStrike" kern="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goal of analysing this supermarket dataset is to identify trends and opportunities to optimize our marketing strategies and enhance customer satisfaction.</a:t>
            </a:r>
            <a:endParaRPr kumimoji="0" lang="en-GB" sz="2200" b="0" i="0" u="none" strike="noStrike" kern="1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Arial" panose="020B0604020202020204" pitchFamily="34" charset="0"/>
              <a:buChar char="•"/>
              <a:tabLst/>
              <a:defRPr/>
            </a:pPr>
            <a:endParaRPr kumimoji="0" lang="en-GB" sz="22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7981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FA51-52F2-13BA-F38F-73B661F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GB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22EC-2F49-88E3-0D4B-EB066398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GB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Understanding Sales Performance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need to uncover patterns and trends in our sales data to make informed decisions that can drive business growth.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Specifically, we aim to understand: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trends over time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performance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demographics and preferences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Regional differences in sales and customer satisfaction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907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B216-8FD0-EF28-8ABF-469C29D5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Sales Trends Over Time</a:t>
            </a:r>
            <a:b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278EE-D2C1-0E5C-A6C6-4D5226F8D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Finding:</a:t>
            </a:r>
            <a:endParaRPr lang="en-GB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surged in March after steady performance in January and February.</a:t>
            </a:r>
            <a:endParaRPr lang="en-GB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 factors: seasonal influence, successful promotions, or marketing campaigns.</a:t>
            </a:r>
            <a:endParaRPr lang="en-GB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endParaRPr lang="en-GB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March's sales spike suggests a successful strategy that could be replicated or refined for future months.</a:t>
            </a:r>
            <a:endParaRPr lang="en-GB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b="1" dirty="0"/>
          </a:p>
          <a:p>
            <a:endParaRPr lang="en-GB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8DB8D65A-B94B-4B99-B0DB-3A972D245771}"/>
              </a:ext>
            </a:extLst>
          </p:cNvPr>
          <p:cNvGraphicFramePr>
            <a:graphicFrameLocks noGrp="1"/>
          </p:cNvGraphicFramePr>
          <p:nvPr>
            <p:ph type="pic"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585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ECF0-285B-E0F6-36A4-5B056F78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39972"/>
          </a:xfrm>
        </p:spPr>
        <p:txBody>
          <a:bodyPr/>
          <a:lstStyle/>
          <a:p>
            <a:r>
              <a:rPr lang="en-US" sz="3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Total Sales By Gender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49DD-63FE-2328-AFF4-909F11A4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7171"/>
            <a:ext cx="3932237" cy="4873625"/>
          </a:xfrm>
        </p:spPr>
        <p:txBody>
          <a:bodyPr>
            <a:normAutofit/>
          </a:bodyPr>
          <a:lstStyle/>
          <a:p>
            <a:pPr defTabSz="548640">
              <a:lnSpc>
                <a:spcPct val="115000"/>
              </a:lnSpc>
              <a:spcAft>
                <a:spcPts val="480"/>
              </a:spcAft>
            </a:pPr>
            <a:r>
              <a:rPr lang="en-GB" sz="2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Key Finding:</a:t>
            </a:r>
            <a:endParaRPr lang="en-GB" sz="2200" kern="100" dirty="0">
              <a:solidFill>
                <a:schemeClr val="tx1"/>
              </a:solidFill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205740" indent="-205740" defTabSz="548640">
              <a:lnSpc>
                <a:spcPct val="115000"/>
              </a:lnSpc>
              <a:spcAft>
                <a:spcPts val="480"/>
              </a:spcAft>
              <a:buSzPts val="1000"/>
              <a:buFont typeface="Symbol" panose="05050102010706020507" pitchFamily="18" charset="2"/>
              <a:buChar char=""/>
              <a:tabLst>
                <a:tab pos="274320" algn="l"/>
              </a:tabLst>
            </a:pPr>
            <a:r>
              <a:rPr lang="en-GB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Female customers accounted for 52% of total sales, while male customers made up 48%.</a:t>
            </a:r>
            <a:endParaRPr lang="en-GB" sz="2200" kern="100" dirty="0">
              <a:solidFill>
                <a:schemeClr val="tx1"/>
              </a:solidFill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defTabSz="548640">
              <a:lnSpc>
                <a:spcPct val="115000"/>
              </a:lnSpc>
              <a:spcAft>
                <a:spcPts val="480"/>
              </a:spcAft>
            </a:pPr>
            <a:r>
              <a:rPr lang="en-GB" sz="2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Insight:</a:t>
            </a:r>
            <a:endParaRPr lang="en-GB" sz="2200" kern="100" dirty="0">
              <a:solidFill>
                <a:schemeClr val="tx1"/>
              </a:solidFill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205740" indent="-205740" defTabSz="548640">
              <a:lnSpc>
                <a:spcPct val="115000"/>
              </a:lnSpc>
              <a:spcAft>
                <a:spcPts val="480"/>
              </a:spcAft>
              <a:buSzPts val="1000"/>
              <a:buFont typeface="Symbol" panose="05050102010706020507" pitchFamily="18" charset="2"/>
              <a:buChar char=""/>
              <a:tabLst>
                <a:tab pos="274320" algn="l"/>
              </a:tabLst>
            </a:pPr>
            <a:r>
              <a:rPr lang="en-GB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nearly even split indicates diverse customer engagement, suggesting targeted marketing campaigns for both genders could be beneficial.</a:t>
            </a:r>
            <a:endParaRPr lang="en-GB" sz="2200" kern="100" dirty="0">
              <a:solidFill>
                <a:schemeClr val="tx1"/>
              </a:solidFill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GB" sz="2200" dirty="0"/>
          </a:p>
          <a:p>
            <a:endParaRPr lang="en-GB" sz="2200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41449C6E-1582-43BC-A65C-75EEAEAD4746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437147155"/>
              </p:ext>
            </p:extLst>
          </p:nvPr>
        </p:nvGraphicFramePr>
        <p:xfrm>
          <a:off x="5183188" y="987425"/>
          <a:ext cx="6172200" cy="5338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077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063-D3BA-2442-88A5-9D49F260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1507"/>
            <a:ext cx="3932237" cy="871870"/>
          </a:xfrm>
        </p:spPr>
        <p:txBody>
          <a:bodyPr>
            <a:noAutofit/>
          </a:bodyPr>
          <a:lstStyle/>
          <a:p>
            <a:r>
              <a:rPr lang="en-GB" sz="3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3 Selling Products</a:t>
            </a:r>
            <a:endParaRPr lang="en-GB" sz="3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85937-AEDB-481F-66E3-B6EFC4524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33377"/>
            <a:ext cx="3932237" cy="4976037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Finding: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top-selling product categories are: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Sports &amp; Travel: $55,123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 &amp; Beverages: $56,145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Electronic Accessories: $54,338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categories are driving significant sales. Focused promotions and stock optimization in these areas could enhance revenue.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2000" dirty="0"/>
          </a:p>
          <a:p>
            <a:endParaRPr lang="en-GB" sz="2000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A7779255-0988-4E33-A308-A93B13C1AE24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506082179"/>
              </p:ext>
            </p:extLst>
          </p:nvPr>
        </p:nvGraphicFramePr>
        <p:xfrm>
          <a:off x="5183188" y="361507"/>
          <a:ext cx="6172200" cy="5847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294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EE8-028E-0435-3EFC-78C7737C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861237"/>
          </a:xfrm>
        </p:spPr>
        <p:txBody>
          <a:bodyPr>
            <a:noAutofit/>
          </a:bodyPr>
          <a:lstStyle/>
          <a:p>
            <a:r>
              <a:rPr lang="en-GB" sz="3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 By Customer Type</a:t>
            </a:r>
            <a:endParaRPr lang="en-GB" sz="3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070F8-DE7E-03E2-11D3-88CAC6B9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18437"/>
            <a:ext cx="3932237" cy="508236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Finding: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62% of sales are from customers without membership cards, while 38% are from cardholders.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There's a substantial opportunity to increase membership sign-ups, potentially through targeted incentives or loyalty programs.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2200" dirty="0"/>
          </a:p>
          <a:p>
            <a:endParaRPr lang="en-GB" sz="2200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B349454A-E309-41B5-B694-4C715C5DAE1E}"/>
              </a:ext>
            </a:extLst>
          </p:cNvPr>
          <p:cNvGraphicFramePr>
            <a:graphicFrameLocks noGrp="1"/>
          </p:cNvGraphicFramePr>
          <p:nvPr>
            <p:ph type="pic"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192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E7D1-7A43-4487-05CF-1ED6E5BB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Ratings By City</a:t>
            </a:r>
            <a:br>
              <a:rPr lang="en-GB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409F3-C03C-E327-28A0-CE58AF55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663440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Finding:</a:t>
            </a:r>
            <a:endParaRPr lang="en-GB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customer satisfaction ratings are: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Naypyitaw: 7.1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Yangon: 7.0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Mandalay: 6.8</a:t>
            </a:r>
            <a:endParaRPr lang="en-GB" sz="20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GB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endParaRPr lang="en-GB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Satisfaction levels are fairly consistent across all cities, but there’s room for improvement, particularly in Mandalay.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2000" dirty="0"/>
          </a:p>
          <a:p>
            <a:endParaRPr lang="en-GB" sz="2000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6C6C823B-4001-4D86-9CF3-1FE049FC75EC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11105500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018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7AD9-D6EB-7E10-3DF7-885B2FCF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 Collected Per Payment Platform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CA801-8F72-854C-CBAC-3AF8F29A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Finding: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 revenue by payment method: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Ewallet</a:t>
            </a: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$5,238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Cash: $5,343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 Card: $4,798</a:t>
            </a:r>
            <a:endParaRPr lang="en-GB" sz="20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GB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E-wallets and cash are leading payment methods. Encouraging the use of these methods could streamline transactions and enhance customer experience.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2000" dirty="0"/>
          </a:p>
          <a:p>
            <a:endParaRPr lang="en-GB" sz="2000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DC6491BB-666D-4BCC-9286-48761D28C03B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152804708"/>
              </p:ext>
            </p:extLst>
          </p:nvPr>
        </p:nvGraphicFramePr>
        <p:xfrm>
          <a:off x="5183188" y="987425"/>
          <a:ext cx="6172200" cy="527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02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Impact</vt:lpstr>
      <vt:lpstr>Symbol</vt:lpstr>
      <vt:lpstr>Times New Roman</vt:lpstr>
      <vt:lpstr>Office Theme</vt:lpstr>
      <vt:lpstr>PowerPoint Presentation</vt:lpstr>
      <vt:lpstr>Introduction</vt:lpstr>
      <vt:lpstr>Problem Statement </vt:lpstr>
      <vt:lpstr>Title: Sales Trends Over Time </vt:lpstr>
      <vt:lpstr>Total Sales By Gender</vt:lpstr>
      <vt:lpstr>Top 3 Selling Products</vt:lpstr>
      <vt:lpstr>Sales By Customer Type</vt:lpstr>
      <vt:lpstr>Customer Ratings By City </vt:lpstr>
      <vt:lpstr>Tax Collected Per Payment Platform</vt:lpstr>
      <vt:lpstr>Summary and Recommendations.</vt:lpstr>
      <vt:lpstr> Moving Forward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Rasheed Olakunle Atanda</dc:creator>
  <cp:lastModifiedBy>Rasheed Olakunle Atanda</cp:lastModifiedBy>
  <cp:revision>2</cp:revision>
  <dcterms:created xsi:type="dcterms:W3CDTF">2024-08-05T11:27:30Z</dcterms:created>
  <dcterms:modified xsi:type="dcterms:W3CDTF">2024-08-05T12:53:06Z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e6ac5-0e84-491c-8838-b11844917f54_Enabled">
    <vt:lpwstr>true</vt:lpwstr>
  </property>
  <property fmtid="{D5CDD505-2E9C-101B-9397-08002B2CF9AE}" pid="3" name="MSIP_Label_724e6ac5-0e84-491c-8838-b11844917f54_SetDate">
    <vt:lpwstr>2024-08-05T12:06:46Z</vt:lpwstr>
  </property>
  <property fmtid="{D5CDD505-2E9C-101B-9397-08002B2CF9AE}" pid="4" name="MSIP_Label_724e6ac5-0e84-491c-8838-b11844917f54_Method">
    <vt:lpwstr>Standard</vt:lpwstr>
  </property>
  <property fmtid="{D5CDD505-2E9C-101B-9397-08002B2CF9AE}" pid="5" name="MSIP_Label_724e6ac5-0e84-491c-8838-b11844917f54_Name">
    <vt:lpwstr>Protected</vt:lpwstr>
  </property>
  <property fmtid="{D5CDD505-2E9C-101B-9397-08002B2CF9AE}" pid="6" name="MSIP_Label_724e6ac5-0e84-491c-8838-b11844917f54_SiteId">
    <vt:lpwstr>2ba011f1-f50a-44f3-a200-db3ea74e29b7</vt:lpwstr>
  </property>
  <property fmtid="{D5CDD505-2E9C-101B-9397-08002B2CF9AE}" pid="7" name="MSIP_Label_724e6ac5-0e84-491c-8838-b11844917f54_ActionId">
    <vt:lpwstr>6c88d861-9a21-47f3-84be-8dc76e682336</vt:lpwstr>
  </property>
  <property fmtid="{D5CDD505-2E9C-101B-9397-08002B2CF9AE}" pid="8" name="MSIP_Label_724e6ac5-0e84-491c-8838-b11844917f54_ContentBits">
    <vt:lpwstr>0</vt:lpwstr>
  </property>
</Properties>
</file>