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F2875C-9AF7-40F2-AD08-EDA914100ECD}">
  <a:tblStyle styleId="{66F2875C-9AF7-40F2-AD08-EDA914100E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16b1e323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16b1e323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16b1e323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16b1e323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171503e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171503e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16b1e323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16b1e32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171503e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171503e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6b1e32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6b1e32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16b1e32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16b1e32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6b1e323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6b1e323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171503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171503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16b1e32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16b1e32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6b1e323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16b1e323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0950" y="605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00">
                <a:latin typeface="Playfair Display"/>
                <a:ea typeface="Playfair Display"/>
                <a:cs typeface="Playfair Display"/>
                <a:sym typeface="Playfair Display"/>
              </a:rPr>
              <a:t>Autograding of C programming Assignments</a:t>
            </a:r>
            <a:r>
              <a:rPr b="1" lang="en" sz="3300"/>
              <a:t> </a:t>
            </a:r>
            <a:endParaRPr b="1" sz="3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30650" y="2171181"/>
            <a:ext cx="82221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Roshan Vasu Muddaluru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Sharvaani Ravikumar Thoguluva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Shruti P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Yogeshwar Nitin Kulkarni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96000" y="203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RMSE &amp; R2 Plots for Top 3 Models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37" y="1547125"/>
            <a:ext cx="3081067" cy="32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25" y="1547125"/>
            <a:ext cx="3034089" cy="32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437050" y="108542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RMSE</a:t>
            </a:r>
            <a:endParaRPr sz="18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547563" y="108542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R2</a:t>
            </a:r>
            <a:endParaRPr sz="18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121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Predicted results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00" y="858975"/>
            <a:ext cx="2850251" cy="22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850" y="858975"/>
            <a:ext cx="2899275" cy="22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125" y="858975"/>
            <a:ext cx="3045400" cy="22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600" y="3104450"/>
            <a:ext cx="2850251" cy="18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7850" y="3104450"/>
            <a:ext cx="2899275" cy="18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7125" y="3104450"/>
            <a:ext cx="3045401" cy="1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1790875"/>
            <a:ext cx="8520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>
                <a:solidFill>
                  <a:schemeClr val="lt2"/>
                </a:solidFill>
              </a:rPr>
              <a:t>Thank You</a:t>
            </a:r>
            <a:endParaRPr sz="6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31600" y="268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Initial </a:t>
            </a:r>
            <a:r>
              <a:rPr b="1" lang="en">
                <a:solidFill>
                  <a:schemeClr val="lt2"/>
                </a:solidFill>
              </a:rPr>
              <a:t>Dataset vs New Dataset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92450"/>
            <a:ext cx="85206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Columns taken into consideration for initial dataset: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Code_with_Errors - Feature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Marks_awarded - Target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Columns taken into consideration for new dataset: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Question - Feature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Code_with_Errors - Feature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Marks_awarded - Target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System Architecture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13" y="1168875"/>
            <a:ext cx="6443375" cy="34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298725"/>
            <a:ext cx="542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Visualization</a:t>
            </a:r>
            <a:endParaRPr b="1" sz="27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25" y="1364613"/>
            <a:ext cx="3953925" cy="30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100" y="1299100"/>
            <a:ext cx="3249950" cy="3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47125" y="210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solidFill>
                  <a:schemeClr val="lt2"/>
                </a:solidFill>
                <a:highlight>
                  <a:schemeClr val="dk1"/>
                </a:highlight>
              </a:rPr>
              <a:t>Clusters formed by the vectors of text embedding models</a:t>
            </a:r>
            <a:endParaRPr b="1" sz="26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00" y="1017800"/>
            <a:ext cx="2400640" cy="19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800" y="1028875"/>
            <a:ext cx="2503537" cy="19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075" y="967663"/>
            <a:ext cx="2611426" cy="205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7850" y="3167825"/>
            <a:ext cx="2400650" cy="186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1325" y="3167825"/>
            <a:ext cx="2611425" cy="18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24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solidFill>
                  <a:schemeClr val="lt2"/>
                </a:solidFill>
                <a:highlight>
                  <a:schemeClr val="dk1"/>
                </a:highlight>
              </a:rPr>
              <a:t>Spacy</a:t>
            </a:r>
            <a:endParaRPr b="1" sz="29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311675" y="84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{66F2875C-9AF7-40F2-AD08-EDA914100ECD}</a:tableStyleId>
              </a:tblPr>
              <a:tblGrid>
                <a:gridCol w="2198900"/>
                <a:gridCol w="1007825"/>
                <a:gridCol w="1084175"/>
                <a:gridCol w="1084175"/>
                <a:gridCol w="946725"/>
                <a:gridCol w="1099425"/>
                <a:gridCol w="1099425"/>
              </a:tblGrid>
              <a:tr h="66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Name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Train 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RMSE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Train 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MAE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Train 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R2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Test RMSE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Test 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MAE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Test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 R2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CatBoost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0.52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0.11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0.94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1.96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1.45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0.26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RidgeCV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1.85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1.43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0.29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2.13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1.59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0.14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HistGradBoost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0.59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0.28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0.92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1.90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1.40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0.32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ExtraTreesRegressor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0.52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0.09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0.94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1.91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1.41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0.31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RandomForestRegressor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0.85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0.57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0.85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1.94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1.45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0.29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LSTM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2.04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1.62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0.13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2.29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1.76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0.009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07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solidFill>
                  <a:schemeClr val="lt2"/>
                </a:solidFill>
                <a:highlight>
                  <a:schemeClr val="dk1"/>
                </a:highlight>
              </a:rPr>
              <a:t>CodeBERT</a:t>
            </a:r>
            <a:endParaRPr b="1" sz="29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354188" y="10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{66F2875C-9AF7-40F2-AD08-EDA914100ECD}</a:tableStyleId>
              </a:tblPr>
              <a:tblGrid>
                <a:gridCol w="2551500"/>
                <a:gridCol w="967325"/>
                <a:gridCol w="785075"/>
                <a:gridCol w="869200"/>
                <a:gridCol w="939300"/>
                <a:gridCol w="841150"/>
                <a:gridCol w="1482075"/>
              </a:tblGrid>
              <a:tr h="61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Name</a:t>
                      </a:r>
                      <a:endParaRPr b="1" sz="15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Train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RMSE</a:t>
                      </a:r>
                      <a:endParaRPr b="1" sz="15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Train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MAE</a:t>
                      </a:r>
                      <a:endParaRPr b="1" sz="15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Train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R2</a:t>
                      </a:r>
                      <a:endParaRPr b="1" sz="15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Test RMSE</a:t>
                      </a:r>
                      <a:endParaRPr b="1" sz="15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Test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MAE</a:t>
                      </a:r>
                      <a:endParaRPr b="1" sz="15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Test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 R2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LSTM + RidgeCV</a:t>
                      </a:r>
                      <a:endParaRPr b="1"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1.79</a:t>
                      </a:r>
                      <a:endParaRPr b="1"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1.37</a:t>
                      </a:r>
                      <a:endParaRPr b="1"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0.336</a:t>
                      </a:r>
                      <a:endParaRPr b="1"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1.87</a:t>
                      </a:r>
                      <a:endParaRPr b="1"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1.44</a:t>
                      </a:r>
                      <a:endParaRPr b="1"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0.33</a:t>
                      </a:r>
                      <a:endParaRPr b="1"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LSTM + LGBM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0.65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0.34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0.91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2.03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1.47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0.22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LSTM + CatBoost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highlight>
                            <a:schemeClr val="lt2"/>
                          </a:highlight>
                        </a:rPr>
                        <a:t>0.33</a:t>
                      </a:r>
                      <a:endParaRPr sz="1800"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0.39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0.91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1.96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1.43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0.26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Gradient Boost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0.886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0.65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0.83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1.93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1.45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0.29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LGBM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0.55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0.19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1.95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1.39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0.27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Catboost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0.56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0.26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0.93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1.92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1.39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0.30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RidgeCV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1.61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1.23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0.45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1.89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1.45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0.31</a:t>
                      </a:r>
                      <a:endParaRPr sz="1800"/>
                    </a:p>
                  </a:txBody>
                  <a:tcPr marT="63500" marB="63500" marR="63500" marL="63500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78125"/>
            <a:ext cx="8520600" cy="61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highlight>
                  <a:schemeClr val="dk1"/>
                </a:highlight>
              </a:rPr>
              <a:t>RoBERTa</a:t>
            </a:r>
            <a:endParaRPr b="1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849525" y="74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{66F2875C-9AF7-40F2-AD08-EDA914100ECD}</a:tableStyleId>
              </a:tblPr>
              <a:tblGrid>
                <a:gridCol w="1954325"/>
                <a:gridCol w="754925"/>
                <a:gridCol w="916000"/>
                <a:gridCol w="916000"/>
                <a:gridCol w="799825"/>
                <a:gridCol w="928900"/>
                <a:gridCol w="928900"/>
              </a:tblGrid>
              <a:tr h="3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Name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Train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RMSE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Train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MAE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Train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R2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Test RMSE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Test 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MAE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Test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 R2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CatBoost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0.56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0.26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0.93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1.85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1.39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0.35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RidgeCV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1.62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 0.45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1.93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1.47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XGBoost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0.55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0.19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0.93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1.89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0.32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ExtraTreesRegressor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0.52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0.09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1.88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1.39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0.33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RandomForestRegressor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 0.83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0.55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0.85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1.90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0.31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LSTM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2.08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1.65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0.10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2.19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1.73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0.09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LSTM + Cat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0.70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0.46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0.89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2.04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1.54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LSTM + LGBM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0.73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0.40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0.88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2.0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1.58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0.16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LSTM + Ridge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1.84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1.4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0.29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2.01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1.55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0.23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16475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Actual vs Predicted for the </a:t>
            </a:r>
            <a:r>
              <a:rPr b="1" lang="en">
                <a:solidFill>
                  <a:schemeClr val="lt2"/>
                </a:solidFill>
              </a:rPr>
              <a:t>best models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5" y="1017800"/>
            <a:ext cx="2865350" cy="19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450" y="1017800"/>
            <a:ext cx="2504225" cy="19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300" y="3145325"/>
            <a:ext cx="2865350" cy="15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45325"/>
            <a:ext cx="2865350" cy="156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9075" y="1017800"/>
            <a:ext cx="2475295" cy="19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