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87" r:id="rId6"/>
    <p:sldId id="258" r:id="rId7"/>
    <p:sldId id="274" r:id="rId8"/>
    <p:sldId id="288" r:id="rId9"/>
    <p:sldId id="289" r:id="rId10"/>
    <p:sldId id="272" r:id="rId11"/>
    <p:sldId id="273" r:id="rId12"/>
    <p:sldId id="262" r:id="rId13"/>
    <p:sldId id="265" r:id="rId14"/>
    <p:sldId id="266" r:id="rId15"/>
    <p:sldId id="267" r:id="rId16"/>
    <p:sldId id="285" r:id="rId17"/>
    <p:sldId id="290" r:id="rId18"/>
    <p:sldId id="292" r:id="rId19"/>
    <p:sldId id="291" r:id="rId20"/>
    <p:sldId id="293" r:id="rId21"/>
    <p:sldId id="294" r:id="rId22"/>
    <p:sldId id="286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892" dt="2021-02-26T20:44:27.361"/>
    <p1510:client id="{306E0630-1006-485B-9B92-58B4E226076C}" v="265" dt="2021-02-26T20:31:37.771"/>
    <p1510:client id="{3D2D37A0-2913-1383-80A8-D46804791C7A}" v="32" dt="2021-02-25T21:51:39.685"/>
    <p1510:client id="{9EA355C1-FD8C-4211-9C90-B3AE04C558C3}" v="1672" dt="2021-02-26T17:59:48.389"/>
    <p1510:client id="{D676CEE6-A0EB-9C85-1C7A-09C653A3CEA7}" v="51" dt="2021-02-26T16:25:08.769"/>
    <p1510:client id="{E7448A44-D6C6-997F-534C-F2A2D61A59CA}" v="2754" dt="2021-02-26T20:27:30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4418D-D56C-473D-A960-3366648E69E4}" type="datetimeFigureOut">
              <a:rPr lang="en-US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4005-923A-4318-8EFF-ED1E939FAF7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In order to manage the physician operations, a third-party tool is  currently being used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B4005-923A-4318-8EFF-ED1E939FAF7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0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department has a different workflow and hence there is low consistency even though the end goal is pretty much similar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B4005-923A-4318-8EFF-ED1E939FAF7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department has a different workflow and hence there is low consistency even though the end goal is pretty much similar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B4005-923A-4318-8EFF-ED1E939FAF7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9292-4983-420D-8E68-1686C991D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AF60-5B13-4E40-96ED-E6DB1726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9DA9B-A7B8-40F8-9979-FC4F9118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FBD-0E8A-4867-B1D3-9734550F4CA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725ED-CD24-4B74-BDC0-A9215A68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0554-355C-4E21-BDE0-C71AEFD3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2CC3-EADA-485D-8093-98FFD4542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8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3934-4482-4031-867D-D46436EB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87B15-E39D-404A-B523-616D535C1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E7E5-C83D-454A-ACF8-D175CFC7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FBD-0E8A-4867-B1D3-9734550F4CA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C0D5-C850-4E6E-BFE9-F40E1A1B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9DC86-4D0E-4F8D-A89E-00CD6C49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2CC3-EADA-485D-8093-98FFD4542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6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817B9-B50D-40A1-8DF7-22B45A79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120C5-99B9-49D1-A6AF-A1874604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3590C-391F-4FF5-A1E5-800D84BB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FBD-0E8A-4867-B1D3-9734550F4CA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0CB-D8C6-4D83-A23A-B18F3D73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924B-E8C4-4732-A999-47C1CCBB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2CC3-EADA-485D-8093-98FFD4542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8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0F8-7D48-4D60-96AF-46FE43E9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A84B-2E1E-4716-91BE-6EC9747F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6EA5-8CEE-4822-8927-2039BCFC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FBD-0E8A-4867-B1D3-9734550F4CA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908AD-7112-426D-832D-909FFAE8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3F9D-5B36-4334-B56F-629A3CD8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2CC3-EADA-485D-8093-98FFD4542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7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B0D9-4CD4-4606-A1CF-1CECB558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EBB70-66B0-47E8-B45B-D6E75160C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14B56-BD9A-4B76-89E2-5A9E3A0E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FBD-0E8A-4867-B1D3-9734550F4CA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A434-B23E-4668-8B22-B6918DEE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0EB3-938C-41B2-8015-40DAB4F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2CC3-EADA-485D-8093-98FFD4542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9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7808-7193-47DC-8E0F-CAC7DC9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50FF-A0BA-4E06-A5A6-5BD178418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8CAA-07F4-4740-8FE3-552CD848E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DA330-1251-424D-9799-0DC3F20A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FBD-0E8A-4867-B1D3-9734550F4CA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21A1-2146-415B-A4F0-3F179ACC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0E291-699D-4D63-8BF2-5F717C8F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2CC3-EADA-485D-8093-98FFD4542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69F0-82E9-4F88-A5A9-75A8EA71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48015-A77A-434A-8764-62BFEE71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1E19E-D696-47DF-93E9-2678FBEFE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E13A8-80E3-4BAC-8605-DD766D3F5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342A3-26E1-40AF-86C0-080A18357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BAD1A-3379-4597-909C-77E2928C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FBD-0E8A-4867-B1D3-9734550F4CA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231EA-D1C4-40D4-98A7-5FFBEC3B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2F137-04C4-4838-9AC8-926CD341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2CC3-EADA-485D-8093-98FFD4542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93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6BB7-4F9F-4597-B7BE-0735419A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7F633-9EA7-4B80-9C1C-CBD500A2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FBD-0E8A-4867-B1D3-9734550F4CA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B86D1-5868-4740-8AAD-70F69840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52FAB-B20F-4679-B9B7-7977F604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2CC3-EADA-485D-8093-98FFD4542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A05F7-17E3-4BB1-AA86-DF0D994C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FBD-0E8A-4867-B1D3-9734550F4CA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C4302-C32A-4E7C-8A34-D6C66058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AD894-4AC2-4D6E-BC8D-E4B2DDEA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2CC3-EADA-485D-8093-98FFD4542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65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66FB-83F7-42A0-A71F-7E2B1E2F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25B8-4D37-41EF-A1F1-C6DD7E54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0E749-957C-4B0D-8223-12CB68067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DE942-8F56-466D-B535-B425905E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FBD-0E8A-4867-B1D3-9734550F4CA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5C7CE-753C-43F5-A7F0-2B9AB9E7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C99C9-6A00-4C47-B611-6EDA0C66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2CC3-EADA-485D-8093-98FFD4542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F993-5548-4146-AFE2-18C4D4C5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3FD80-2E87-4747-AAE3-01A8652FE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3977E-4C7E-4737-A3DF-74B5BC23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F7332-7C6D-4B17-B6AA-4E337524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1FBD-0E8A-4867-B1D3-9734550F4CA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C99CD-B14D-456A-A345-3C1CBC00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6ED54-4D72-4D89-BCE5-3D89CE13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2CC3-EADA-485D-8093-98FFD4542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3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4671F-E3E2-40F6-8341-A3B7B26C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4D037-8AD5-41B1-BC5C-26DDB469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045B-1D6C-4EF7-AEBD-1B1437AF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B1FBD-0E8A-4867-B1D3-9734550F4CA8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E0FF-6A6B-476C-9342-BCF77E3E5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54588-6799-4C8E-805F-687A6C4EE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2CC3-EADA-485D-8093-98FFD4542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90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20F3D3-6314-43B7-B591-E9716B503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0640"/>
            <a:ext cx="9144000" cy="2387600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cs typeface="Calibri Light"/>
              </a:rPr>
              <a:t>Chart Audit Tool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3C451-1309-4243-971A-761A12101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82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A tool to review patient charts and improve the process quality</a:t>
            </a:r>
          </a:p>
        </p:txBody>
      </p:sp>
    </p:spTree>
    <p:extLst>
      <p:ext uri="{BB962C8B-B14F-4D97-AF65-F5344CB8AC3E}">
        <p14:creationId xmlns:p14="http://schemas.microsoft.com/office/powerpoint/2010/main" val="414351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EBA-03E4-494E-A018-66EE721E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cs typeface="Calibri Light"/>
              </a:rPr>
              <a:t>Current State – Nursing Operations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A6ED-5470-4603-80CA-624BA8E5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b="1">
                <a:cs typeface="Calibri"/>
              </a:rPr>
              <a:t>Step 2: </a:t>
            </a:r>
            <a:r>
              <a:rPr lang="en-IN">
                <a:cs typeface="Calibri"/>
              </a:rPr>
              <a:t>Once the form is submitted, the data is stored in a SharePoint list (Power Automate).</a:t>
            </a: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C78DED-EEBD-4E07-AEF4-DA4387E5A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545" y="2770296"/>
            <a:ext cx="8393501" cy="2900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40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EBA-03E4-494E-A018-66EE721E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cs typeface="Calibri Light"/>
              </a:rPr>
              <a:t>Current State – Nursing Operations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A6ED-5470-4603-80CA-624BA8E51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906" y="2587625"/>
            <a:ext cx="4658659" cy="2229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b="1">
                <a:cs typeface="Calibri"/>
              </a:rPr>
              <a:t>Step 3:</a:t>
            </a:r>
            <a:r>
              <a:rPr lang="en-IN">
                <a:cs typeface="Calibri"/>
              </a:rPr>
              <a:t> The reviewer can review the </a:t>
            </a:r>
            <a:br>
              <a:rPr lang="en-IN">
                <a:cs typeface="Calibri"/>
              </a:rPr>
            </a:br>
            <a:r>
              <a:rPr lang="en-IN">
                <a:cs typeface="Calibri"/>
              </a:rPr>
              <a:t>information entered and mark it as- Approved or More Info Needed.</a:t>
            </a: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7A049B-1C79-4FA8-87CF-7E2F394C1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82" y="1516219"/>
            <a:ext cx="2996371" cy="4367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64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EBA-03E4-494E-A018-66EE721E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cs typeface="Calibri Light"/>
              </a:rPr>
              <a:t>Current State – Nursing Operations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A6ED-5470-4603-80CA-624BA8E5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b="1">
                <a:cs typeface="Calibri"/>
              </a:rPr>
              <a:t>Step 4:</a:t>
            </a:r>
            <a:r>
              <a:rPr lang="en-IN">
                <a:cs typeface="Calibri"/>
              </a:rPr>
              <a:t> The reviewer and the requester receives email notifications about the response of the reviewer.</a:t>
            </a: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BC6BDE-35F4-4C9A-8B0C-4C975AD54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57" y="2900354"/>
            <a:ext cx="8968595" cy="2336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73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EBA-03E4-494E-A018-66EE721E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>
                <a:ea typeface="+mj-lt"/>
                <a:cs typeface="+mj-lt"/>
              </a:rPr>
              <a:t>Physician Operations 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A6ED-5470-4603-80CA-624BA8E5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cs typeface="Calibri"/>
              </a:rPr>
              <a:t>A third-party tool is currently being used by the physicians to enter operations data</a:t>
            </a:r>
            <a:endParaRPr lang="en-US"/>
          </a:p>
          <a:p>
            <a:endParaRPr lang="en-IN">
              <a:cs typeface="Calibri"/>
            </a:endParaRPr>
          </a:p>
          <a:p>
            <a:r>
              <a:rPr lang="en-IN">
                <a:cs typeface="Calibri"/>
              </a:rPr>
              <a:t>The workflow is similar to the Nursing and Radiology operations; however, it has been created and maintained by an external party</a:t>
            </a: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20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1C8C0F4-3D37-490C-86AB-C7AFDB2D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Limitations – Current State</a:t>
            </a:r>
            <a:endParaRPr lang="en-US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7069E-F30F-4824-B394-89F531F4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Low consistency due to the 3 different workflows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Difficult for the management to track and follow-up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Forms are not very user-friendly and intuitive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Existing data is not analyzed and needs visualizations/reports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19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26E821-A06C-4D5A-B89F-104B63E6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single solution for all chart audits using AWS services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Improve user friendliness of the forms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Data visualization dashboard to gain valuable insights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B92011-EF75-426E-84F7-D63614C2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Future State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2044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F3EB1B-2545-4EDD-9BA1-06EF212F58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44" y="359584"/>
            <a:ext cx="6222055" cy="5568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199CB0E4-6F6F-4526-BE2E-C5787D907DB1}"/>
              </a:ext>
            </a:extLst>
          </p:cNvPr>
          <p:cNvSpPr/>
          <p:nvPr/>
        </p:nvSpPr>
        <p:spPr>
          <a:xfrm rot="16200000">
            <a:off x="1051439" y="2036288"/>
            <a:ext cx="3076753" cy="2832339"/>
          </a:xfrm>
          <a:prstGeom prst="flowChartOffpage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0995547-A8A3-4024-89BC-31393B560B28}"/>
              </a:ext>
            </a:extLst>
          </p:cNvPr>
          <p:cNvSpPr>
            <a:spLocks noGrp="1"/>
          </p:cNvSpPr>
          <p:nvPr/>
        </p:nvSpPr>
        <p:spPr>
          <a:xfrm>
            <a:off x="1172473" y="2154172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Complaints and Issue Management</a:t>
            </a:r>
          </a:p>
        </p:txBody>
      </p:sp>
    </p:spTree>
    <p:extLst>
      <p:ext uri="{BB962C8B-B14F-4D97-AF65-F5344CB8AC3E}">
        <p14:creationId xmlns:p14="http://schemas.microsoft.com/office/powerpoint/2010/main" val="120763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7493-E2CD-4C0C-AC1A-43D496F9D5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>
                <a:cs typeface="Calibri Light"/>
              </a:rPr>
              <a:t>Future State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CB0D3-9EF0-426C-849E-8565A6BF2462}"/>
              </a:ext>
            </a:extLst>
          </p:cNvPr>
          <p:cNvGrpSpPr/>
          <p:nvPr/>
        </p:nvGrpSpPr>
        <p:grpSpPr>
          <a:xfrm>
            <a:off x="1514407" y="1344030"/>
            <a:ext cx="8637522" cy="4425272"/>
            <a:chOff x="953131" y="1549101"/>
            <a:chExt cx="8522591" cy="4829972"/>
          </a:xfrm>
        </p:grpSpPr>
        <p:pic>
          <p:nvPicPr>
            <p:cNvPr id="8" name="Picture 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A3973BD7-6B8A-4C75-817E-83A40F82E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3122" r="27627" b="-45"/>
            <a:stretch/>
          </p:blipFill>
          <p:spPr>
            <a:xfrm>
              <a:off x="953131" y="1549101"/>
              <a:ext cx="7367328" cy="482997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Picture 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2BCDCD6-873E-4BC0-AD4E-F97E2FE7F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593" r="51"/>
            <a:stretch/>
          </p:blipFill>
          <p:spPr>
            <a:xfrm>
              <a:off x="8317392" y="1690019"/>
              <a:ext cx="1158330" cy="468695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2075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7493-E2CD-4C0C-AC1A-43D496F9D5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>
                <a:cs typeface="Calibri Light"/>
              </a:rPr>
              <a:t>Future State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8A7201-2BA2-4370-8822-594B09798667}"/>
              </a:ext>
            </a:extLst>
          </p:cNvPr>
          <p:cNvGrpSpPr/>
          <p:nvPr/>
        </p:nvGrpSpPr>
        <p:grpSpPr>
          <a:xfrm>
            <a:off x="1489465" y="1542255"/>
            <a:ext cx="9396491" cy="3808932"/>
            <a:chOff x="877319" y="2036091"/>
            <a:chExt cx="10217308" cy="4250408"/>
          </a:xfrm>
        </p:grpSpPr>
        <p:pic>
          <p:nvPicPr>
            <p:cNvPr id="7" name="Picture 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20A0AA6-6F61-4A73-AD95-8E9A36FBA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319" y="2036091"/>
              <a:ext cx="10217308" cy="227336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" name="Picture 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C82977C-D994-4E24-9279-5D24391CD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10"/>
            <a:stretch/>
          </p:blipFill>
          <p:spPr>
            <a:xfrm>
              <a:off x="877319" y="4309455"/>
              <a:ext cx="10217308" cy="197704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644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EBA-03E4-494E-A018-66EE721E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>
                <a:cs typeface="Calibri Ligh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A6ED-5470-4603-80CA-624BA8E5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cs typeface="Calibri"/>
              </a:rPr>
              <a:t>Trusted Medical’s Physician, Radiology and Nursing operations are currently being carried out as three different processes across varying platforms. An ideal solution would to be to provide a single application that includes all the processes hosted on AWS. This would satisfy Trusted Medical’s vision of gradually moving all their operations on cloud.  </a:t>
            </a:r>
          </a:p>
        </p:txBody>
      </p:sp>
    </p:spTree>
    <p:extLst>
      <p:ext uri="{BB962C8B-B14F-4D97-AF65-F5344CB8AC3E}">
        <p14:creationId xmlns:p14="http://schemas.microsoft.com/office/powerpoint/2010/main" val="149469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EBA-03E4-494E-A018-66EE721E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>
                <a:cs typeface="Calibri Light"/>
              </a:rPr>
              <a:t>Purpose of Chart 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A6ED-5470-4603-80CA-624BA8E5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>
                <a:cs typeface="Calibri"/>
              </a:rPr>
              <a:t>To check performance of each department</a:t>
            </a:r>
          </a:p>
          <a:p>
            <a:pPr marL="457200" indent="-457200"/>
            <a:endParaRPr lang="en-IN">
              <a:cs typeface="Calibri"/>
            </a:endParaRPr>
          </a:p>
          <a:p>
            <a:pPr marL="457200" indent="-457200"/>
            <a:r>
              <a:rPr lang="en-IN">
                <a:cs typeface="Calibri"/>
              </a:rPr>
              <a:t>To have a common data repository</a:t>
            </a: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 marL="457200" indent="-457200"/>
            <a:r>
              <a:rPr lang="en-IN">
                <a:cs typeface="Calibri"/>
              </a:rPr>
              <a:t>To find areas of improvement</a:t>
            </a:r>
          </a:p>
          <a:p>
            <a:pPr marL="457200" indent="-457200"/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12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7FF6-EEFA-436C-A81E-6920745D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868" y="2940838"/>
            <a:ext cx="3663491" cy="9835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6000">
                <a:solidFill>
                  <a:schemeClr val="bg1"/>
                </a:solidFill>
              </a:rPr>
              <a:t>Thank You!</a:t>
            </a:r>
            <a:endParaRPr lang="en-IN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4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EBA-03E4-494E-A018-66EE721E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>
                <a:cs typeface="Calibri Light"/>
              </a:rPr>
              <a:t>Problem Statement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A6ED-5470-4603-80CA-624BA8E51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87" y="1696229"/>
            <a:ext cx="10515600" cy="44807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Streamline the chart auditing process to make it consistent and efficient</a:t>
            </a:r>
            <a:endParaRPr lang="en-US"/>
          </a:p>
          <a:p>
            <a:pPr marL="0" indent="0">
              <a:spcBef>
                <a:spcPct val="0"/>
              </a:spcBef>
              <a:buNone/>
            </a:pPr>
            <a:endParaRPr lang="en-IN" b="1"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IN" b="1">
                <a:ea typeface="+mn-lt"/>
                <a:cs typeface="+mn-lt"/>
              </a:rPr>
              <a:t>Chart Auditing is done for the following departments:</a:t>
            </a:r>
            <a:endParaRPr lang="en-IN" b="1">
              <a:cs typeface="Calibri"/>
            </a:endParaRPr>
          </a:p>
          <a:p>
            <a:pPr>
              <a:buFont typeface="Arial"/>
              <a:buChar char="•"/>
            </a:pPr>
            <a:r>
              <a:rPr lang="en-IN">
                <a:ea typeface="+mn-lt"/>
                <a:cs typeface="+mn-lt"/>
              </a:rPr>
              <a:t>Radiology 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IN">
                <a:ea typeface="+mn-lt"/>
                <a:cs typeface="+mn-lt"/>
              </a:rPr>
              <a:t>Nursing 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IN">
                <a:ea typeface="+mn-lt"/>
                <a:cs typeface="+mn-lt"/>
              </a:rPr>
              <a:t>Physician 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IN">
              <a:ea typeface="+mn-lt"/>
              <a:cs typeface="+mn-lt"/>
            </a:endParaRPr>
          </a:p>
          <a:p>
            <a:pPr marL="0" indent="0">
              <a:buNone/>
            </a:pPr>
            <a:endParaRPr lang="en-IN">
              <a:ea typeface="+mn-lt"/>
              <a:cs typeface="+mn-lt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>
              <a:buFont typeface="Arial"/>
              <a:buChar char="•"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91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EBA-03E4-494E-A018-66EE721E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>
                <a:cs typeface="Calibri Light"/>
              </a:rPr>
              <a:t>Radiology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A6ED-5470-4603-80CA-624BA8E51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07"/>
            <a:ext cx="10515600" cy="4466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>
                <a:cs typeface="Calibri"/>
              </a:rPr>
              <a:t>For Radiology chart audit, we are capturing the following data:</a:t>
            </a:r>
          </a:p>
          <a:p>
            <a:pPr marL="457200" indent="-457200"/>
            <a:r>
              <a:rPr lang="en-IN">
                <a:cs typeface="Calibri"/>
              </a:rPr>
              <a:t>Patient ID#                                                         </a:t>
            </a:r>
          </a:p>
          <a:p>
            <a:pPr marL="457200" indent="-457200"/>
            <a:r>
              <a:rPr lang="en-IN">
                <a:cs typeface="Calibri"/>
              </a:rPr>
              <a:t>Chart Audited By</a:t>
            </a:r>
          </a:p>
          <a:p>
            <a:pPr marL="457200" indent="-457200"/>
            <a:r>
              <a:rPr lang="en-IN">
                <a:cs typeface="Calibri"/>
              </a:rPr>
              <a:t>Tech (Completed Exam)</a:t>
            </a:r>
          </a:p>
          <a:p>
            <a:pPr marL="457200" indent="-457200"/>
            <a:r>
              <a:rPr lang="en-IN">
                <a:cs typeface="Calibri"/>
              </a:rPr>
              <a:t>Physician, etc</a:t>
            </a:r>
            <a:br>
              <a:rPr lang="en-IN">
                <a:cs typeface="Calibri"/>
              </a:rPr>
            </a:br>
            <a:r>
              <a:rPr lang="en-IN">
                <a:cs typeface="Calibri"/>
              </a:rPr>
              <a:t> </a:t>
            </a: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7F537B91-5FE3-4960-AE66-A994781E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21" y="4425981"/>
            <a:ext cx="9211905" cy="1106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212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71DB3AC-8E36-408A-8644-8DF07635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Current State - Radiology</a:t>
            </a:r>
            <a:endParaRPr lang="en-US" b="1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88AFCF-5D26-41EB-A22B-8B25C573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Step 1:</a:t>
            </a:r>
            <a:r>
              <a:rPr lang="en-US">
                <a:cs typeface="Calibri"/>
              </a:rPr>
              <a:t> Fill out details in each row of the given excel sheet.</a:t>
            </a:r>
          </a:p>
          <a:p>
            <a:endParaRPr lang="en-US">
              <a:cs typeface="Calibri"/>
            </a:endParaRPr>
          </a:p>
        </p:txBody>
      </p:sp>
      <p:pic>
        <p:nvPicPr>
          <p:cNvPr id="14" name="Picture 4" descr="Table&#10;&#10;Description automatically generated">
            <a:extLst>
              <a:ext uri="{FF2B5EF4-FFF2-40B4-BE49-F238E27FC236}">
                <a16:creationId xmlns:a16="http://schemas.microsoft.com/office/drawing/2014/main" id="{9F4B8DA1-DFB0-4FFD-B255-149F5137A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99" y="2478066"/>
            <a:ext cx="8393501" cy="2937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395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C3E886-C326-4DB1-9FE8-F4FE431E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Current State - Radiology</a:t>
            </a:r>
            <a:endParaRPr lang="en-US" b="1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F3B435-EAC8-4C60-8647-8587EDB2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Step 2:</a:t>
            </a:r>
            <a:r>
              <a:rPr lang="en-US">
                <a:cs typeface="Calibri"/>
              </a:rPr>
              <a:t> The number of yes/no are counted for a given column for a month and corrective action is performed based on that.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0" name="Picture 5" descr="Table&#10;&#10;Description automatically generated">
            <a:extLst>
              <a:ext uri="{FF2B5EF4-FFF2-40B4-BE49-F238E27FC236}">
                <a16:creationId xmlns:a16="http://schemas.microsoft.com/office/drawing/2014/main" id="{B22031A4-048D-4449-BDCB-2B1C28E4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4" y="2874349"/>
            <a:ext cx="7947802" cy="26476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883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EBA-03E4-494E-A018-66EE721E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cs typeface="Calibri Light"/>
              </a:rPr>
              <a:t>Nursing Operations – Form Fields</a:t>
            </a:r>
            <a:endParaRPr lang="en-US" b="1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B302E7F-9C1C-46FD-AC55-A3FD7779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422" y="1509323"/>
            <a:ext cx="8271491" cy="4245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5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EBA-03E4-494E-A018-66EE721E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cs typeface="Calibri Light"/>
              </a:rPr>
              <a:t>Nursing Operations – Form fields</a:t>
            </a:r>
            <a:endParaRPr lang="en-US" b="1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1AF96C8D-17DC-4CD6-9348-CA714E51E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5416" y="1538078"/>
            <a:ext cx="8687348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802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EBA-03E4-494E-A018-66EE721E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cs typeface="Calibri Light"/>
              </a:rPr>
              <a:t>Current State – Nursing Operations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A6ED-5470-4603-80CA-624BA8E51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2299"/>
            <a:ext cx="3772787" cy="1427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b="1">
                <a:cs typeface="Calibri"/>
              </a:rPr>
              <a:t>Step 1: </a:t>
            </a:r>
            <a:r>
              <a:rPr lang="en-IN">
                <a:cs typeface="Calibri"/>
              </a:rPr>
              <a:t>Fill out the details in Microsoft Forms.</a:t>
            </a:r>
          </a:p>
          <a:p>
            <a:pPr marL="0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endParaRPr lang="en-IN">
              <a:cs typeface="Calibri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057328-3D1B-4FEE-B367-07578A53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732" y="1998759"/>
            <a:ext cx="6452558" cy="3156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18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40EECC8558C448C4A7A5DE0291179" ma:contentTypeVersion="10" ma:contentTypeDescription="Create a new document." ma:contentTypeScope="" ma:versionID="9a97474741e368b8eb8e84eacbafe0aa">
  <xsd:schema xmlns:xsd="http://www.w3.org/2001/XMLSchema" xmlns:xs="http://www.w3.org/2001/XMLSchema" xmlns:p="http://schemas.microsoft.com/office/2006/metadata/properties" xmlns:ns1="http://schemas.microsoft.com/sharepoint/v3" xmlns:ns2="a779b329-0725-4b7b-a2b4-3c877d6b78f3" xmlns:ns3="82c5442f-90e5-4c4c-83dd-6d49c8361814" targetNamespace="http://schemas.microsoft.com/office/2006/metadata/properties" ma:root="true" ma:fieldsID="adbf0023d217c7da497a893d7f7943db" ns1:_="" ns2:_="" ns3:_="">
    <xsd:import namespace="http://schemas.microsoft.com/sharepoint/v3"/>
    <xsd:import namespace="a779b329-0725-4b7b-a2b4-3c877d6b78f3"/>
    <xsd:import namespace="82c5442f-90e5-4c4c-83dd-6d49c83618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PublishingStartDate" minOccurs="0"/>
                <xsd:element ref="ns1:PublishingExpirationDate" minOccurs="0"/>
                <xsd:element ref="ns2:MediaServiceAutoTag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4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5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9b329-0725-4b7b-a2b4-3c877d6b78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5442f-90e5-4c4c-83dd-6d49c8361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12E7C-F315-4F7A-8B32-1E6B8AED2999}">
  <ds:schemaRefs>
    <ds:schemaRef ds:uri="82c5442f-90e5-4c4c-83dd-6d49c8361814"/>
    <ds:schemaRef ds:uri="a779b329-0725-4b7b-a2b4-3c877d6b78f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41344A-F5BB-4099-BE8E-7DE353E7F6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B5C61D-5DFA-4579-BACF-F8A80C99A5D9}">
  <ds:schemaRefs>
    <ds:schemaRef ds:uri="82c5442f-90e5-4c4c-83dd-6d49c8361814"/>
    <ds:schemaRef ds:uri="a779b329-0725-4b7b-a2b4-3c877d6b78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Chart Audit Tool</vt:lpstr>
      <vt:lpstr>Purpose of Chart Auditing</vt:lpstr>
      <vt:lpstr>Problem Statement</vt:lpstr>
      <vt:lpstr>Radiology Operations</vt:lpstr>
      <vt:lpstr>Current State - Radiology</vt:lpstr>
      <vt:lpstr>Current State - Radiology</vt:lpstr>
      <vt:lpstr>Nursing Operations – Form Fields</vt:lpstr>
      <vt:lpstr>Nursing Operations – Form fields</vt:lpstr>
      <vt:lpstr>Current State – Nursing Operations</vt:lpstr>
      <vt:lpstr>Current State – Nursing Operations</vt:lpstr>
      <vt:lpstr>Current State – Nursing Operations</vt:lpstr>
      <vt:lpstr>Current State – Nursing Operations</vt:lpstr>
      <vt:lpstr>Physician Operations </vt:lpstr>
      <vt:lpstr>Limitations – Current State</vt:lpstr>
      <vt:lpstr>Future State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Prathamesh Shinde</dc:creator>
  <cp:revision>1</cp:revision>
  <dcterms:created xsi:type="dcterms:W3CDTF">2020-08-28T15:20:07Z</dcterms:created>
  <dcterms:modified xsi:type="dcterms:W3CDTF">2021-02-26T22:30:44Z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0x010100A6540EECC8558C448C4A7A5DE0291179</vt:lpwstr>
  </property>
</Properties>
</file>