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E944D-80BD-4F93-A048-57494AE6B769}">
  <a:tblStyle styleId="{78FE944D-80BD-4F93-A048-57494AE6B76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eca7132a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eca7132a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eca7132a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eca7132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2eca7132a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2eca7132a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eca7132a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eca7132a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2eca7132a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2eca7132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2eca7132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2eca7132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2eca7132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2eca713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2eca7132a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2eca7132a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2eca7132a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2eca7132a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2eca7132a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2eca7132a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4257a9bf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4257a9bf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eca7132a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eca7132a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2eca7132a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2eca7132a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2eca7132a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2eca7132a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2eca7132a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2eca7132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2eca7132a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2eca7132a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eca7132a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e2eca7132a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2eca7132a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2eca7132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2eca7132a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2eca7132a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2eca7132a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2eca7132a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2eca7132a_3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2eca7132a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4257a9bf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4257a9bf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2eca7132a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2eca7132a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2eca7132a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2eca7132a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2eca7132a_3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2eca7132a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467a0639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467a0639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467a0639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467a0639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2eca7132a_3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2eca7132a_3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2eca7132a_3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2eca7132a_3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2eca7132a_3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2eca7132a_3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2eca7132a_3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2eca7132a_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2eca7132a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2eca7132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4caa02aa4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4caa02aa4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2eca7132a_3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2eca7132a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2eca7132a_3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2eca7132a_3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467a0639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467a0639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2eca7132a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2eca7132a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467a063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467a063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d467a063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d467a063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2eca7132a_3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2eca7132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2eca7132a_3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e2eca7132a_3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2eca7132a_3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2eca7132a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2eca7132a_3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e2eca7132a_3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4257a9bf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4257a9bf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45f5a34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45f5a34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4257a9bf0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4257a9bf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467a0639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467a0639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467a0639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467a0639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467a0639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467a0639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nlp.stanford.edu/IR-book/html/htmledition/evaluation-of-ranked-retrieval-results-1.html"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pinningup.openai.com/en/latest/spinningup/rl_intro2.html"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hyperlink" Target="https://www.microsoft.com/en-us/research/project/letor-learning-rank-information-retrieval/" TargetMode="External"/><Relationship Id="rId5" Type="http://schemas.openxmlformats.org/officeDocument/2006/relationships/hyperlink" Target="https://www.microsoft.com/en-us/research/project/mslr/" TargetMode="External"/><Relationship Id="rId4" Type="http://schemas.openxmlformats.org/officeDocument/2006/relationships/hyperlink" Target="https://microsoft.github.io/msmar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298450" y="1656250"/>
            <a:ext cx="6748800" cy="2094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444"/>
              <a:t>Deep Reinforcement learning based Information Retrieval</a:t>
            </a:r>
            <a:endParaRPr sz="3666"/>
          </a:p>
          <a:p>
            <a:pPr marL="0" lvl="0" indent="0" algn="l" rtl="0">
              <a:spcBef>
                <a:spcPts val="0"/>
              </a:spcBef>
              <a:spcAft>
                <a:spcPts val="0"/>
              </a:spcAft>
              <a:buNone/>
            </a:pPr>
            <a:endParaRPr sz="3444"/>
          </a:p>
          <a:p>
            <a:pPr marL="0" lvl="0" indent="0" algn="l" rtl="0">
              <a:spcBef>
                <a:spcPts val="0"/>
              </a:spcBef>
              <a:spcAft>
                <a:spcPts val="0"/>
              </a:spcAft>
              <a:buNone/>
            </a:pPr>
            <a:endParaRPr sz="3444"/>
          </a:p>
        </p:txBody>
      </p:sp>
      <p:sp>
        <p:nvSpPr>
          <p:cNvPr id="60" name="Google Shape;60;p13"/>
          <p:cNvSpPr txBox="1"/>
          <p:nvPr/>
        </p:nvSpPr>
        <p:spPr>
          <a:xfrm>
            <a:off x="569275" y="3094975"/>
            <a:ext cx="8123100" cy="7632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Practice school presentation</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b="1"/>
              <a:t>3.	</a:t>
            </a:r>
            <a:r>
              <a:rPr lang="en" sz="2650" b="1"/>
              <a:t>Background</a:t>
            </a:r>
            <a:endParaRPr sz="2650" b="1"/>
          </a:p>
        </p:txBody>
      </p:sp>
      <p:sp>
        <p:nvSpPr>
          <p:cNvPr id="136" name="Google Shape;136;p23"/>
          <p:cNvSpPr txBox="1">
            <a:spLocks noGrp="1"/>
          </p:cNvSpPr>
          <p:nvPr>
            <p:ph type="body" idx="1"/>
          </p:nvPr>
        </p:nvSpPr>
        <p:spPr>
          <a:xfrm>
            <a:off x="427475" y="1102075"/>
            <a:ext cx="7633500" cy="3495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An RL problem is solved when we find the optimal policy </a:t>
            </a:r>
            <a:r>
              <a:rPr lang="en">
                <a:solidFill>
                  <a:schemeClr val="dk1"/>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*(a|s)</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i.e, Following the optimal  </a:t>
            </a:r>
            <a:r>
              <a:rPr lang="en">
                <a:solidFill>
                  <a:schemeClr val="dk1"/>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*(a|s) makes sure we maximize our rewards.</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Hence to find the optimal policy we can:</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Find the optimal action-value function q*(s,a) and construct the policy:</a:t>
            </a:r>
            <a:endParaRPr>
              <a:solidFill>
                <a:srgbClr val="000000"/>
              </a:solidFill>
              <a:latin typeface="Times New Roman"/>
              <a:ea typeface="Times New Roman"/>
              <a:cs typeface="Times New Roman"/>
              <a:sym typeface="Times New Roman"/>
            </a:endParaRPr>
          </a:p>
          <a:p>
            <a:pPr marL="914400" lvl="1" indent="-342900" algn="just" rtl="0">
              <a:spcBef>
                <a:spcPts val="0"/>
              </a:spcBef>
              <a:spcAft>
                <a:spcPts val="0"/>
              </a:spcAft>
              <a:buClr>
                <a:srgbClr val="000000"/>
              </a:buClr>
              <a:buSzPts val="1800"/>
              <a:buFont typeface="Times New Roman"/>
              <a:buChar char="-"/>
            </a:pPr>
            <a:r>
              <a:rPr lang="en" sz="1800">
                <a:solidFill>
                  <a:schemeClr val="dk1"/>
                </a:solidFill>
                <a:latin typeface="Times New Roman"/>
                <a:ea typeface="Times New Roman"/>
                <a:cs typeface="Times New Roman"/>
                <a:sym typeface="Times New Roman"/>
              </a:rPr>
              <a:t>π</a:t>
            </a:r>
            <a:r>
              <a:rPr lang="en" sz="1800">
                <a:solidFill>
                  <a:srgbClr val="000000"/>
                </a:solidFill>
                <a:latin typeface="Times New Roman"/>
                <a:ea typeface="Times New Roman"/>
                <a:cs typeface="Times New Roman"/>
                <a:sym typeface="Times New Roman"/>
              </a:rPr>
              <a:t>*(a|s)=1 if a= argmax q*(s,a)  else 0</a:t>
            </a:r>
            <a:endParaRPr sz="1800">
              <a:solidFill>
                <a:srgbClr val="000000"/>
              </a:solidFill>
              <a:latin typeface="Times New Roman"/>
              <a:ea typeface="Times New Roman"/>
              <a:cs typeface="Times New Roman"/>
              <a:sym typeface="Times New Roman"/>
            </a:endParaRPr>
          </a:p>
          <a:p>
            <a:pPr marL="914400" lvl="1"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These give rise to the value based methods which are discussed next.</a:t>
            </a:r>
            <a:endParaRPr sz="18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Directly optimize the policy </a:t>
            </a:r>
            <a:r>
              <a:rPr lang="en">
                <a:solidFill>
                  <a:schemeClr val="dk1"/>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(a|s) to arrive at the optimal policy </a:t>
            </a:r>
            <a:r>
              <a:rPr lang="en">
                <a:solidFill>
                  <a:schemeClr val="dk1"/>
                </a:solidFill>
                <a:latin typeface="Times New Roman"/>
                <a:ea typeface="Times New Roman"/>
                <a:cs typeface="Times New Roman"/>
                <a:sym typeface="Times New Roman"/>
              </a:rPr>
              <a:t>π</a:t>
            </a:r>
            <a:r>
              <a:rPr lang="en">
                <a:solidFill>
                  <a:srgbClr val="000000"/>
                </a:solidFill>
                <a:latin typeface="Times New Roman"/>
                <a:ea typeface="Times New Roman"/>
                <a:cs typeface="Times New Roman"/>
                <a:sym typeface="Times New Roman"/>
              </a:rPr>
              <a:t>*(a|s)</a:t>
            </a:r>
            <a:endParaRPr>
              <a:solidFill>
                <a:srgbClr val="000000"/>
              </a:solidFill>
              <a:latin typeface="Times New Roman"/>
              <a:ea typeface="Times New Roman"/>
              <a:cs typeface="Times New Roman"/>
              <a:sym typeface="Times New Roman"/>
            </a:endParaRPr>
          </a:p>
          <a:p>
            <a:pPr marL="914400" lvl="1"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These give rise to policy based methods which are discussed next.</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60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650" b="1">
                <a:solidFill>
                  <a:srgbClr val="000000"/>
                </a:solidFill>
                <a:latin typeface="Arial"/>
                <a:ea typeface="Arial"/>
                <a:cs typeface="Arial"/>
                <a:sym typeface="Arial"/>
              </a:rPr>
              <a:t>3.	</a:t>
            </a:r>
            <a:r>
              <a:rPr lang="en" sz="2650" b="1">
                <a:solidFill>
                  <a:srgbClr val="000000"/>
                </a:solidFill>
              </a:rPr>
              <a:t>Background</a:t>
            </a:r>
            <a:endParaRPr sz="2650" b="1">
              <a:solidFill>
                <a:srgbClr val="000000"/>
              </a:solidFill>
            </a:endParaRPr>
          </a:p>
          <a:p>
            <a:pPr marL="0" lvl="0" indent="0" algn="l" rtl="0">
              <a:spcBef>
                <a:spcPts val="0"/>
              </a:spcBef>
              <a:spcAft>
                <a:spcPts val="0"/>
              </a:spcAft>
              <a:buNone/>
            </a:pPr>
            <a:endParaRPr/>
          </a:p>
        </p:txBody>
      </p:sp>
      <p:sp>
        <p:nvSpPr>
          <p:cNvPr id="142" name="Google Shape;142;p24"/>
          <p:cNvSpPr txBox="1">
            <a:spLocks noGrp="1"/>
          </p:cNvSpPr>
          <p:nvPr>
            <p:ph type="body" idx="1"/>
          </p:nvPr>
        </p:nvSpPr>
        <p:spPr>
          <a:xfrm>
            <a:off x="2614638" y="4547100"/>
            <a:ext cx="3914700" cy="3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rgbClr val="000000"/>
                </a:solidFill>
                <a:latin typeface="Times New Roman"/>
                <a:ea typeface="Times New Roman"/>
                <a:cs typeface="Times New Roman"/>
                <a:sym typeface="Times New Roman"/>
              </a:rPr>
              <a:t>Figure 3.1. Taxonomy of algorithms in Modern RL [3]</a:t>
            </a:r>
            <a:endParaRPr sz="1300">
              <a:latin typeface="Times New Roman"/>
              <a:ea typeface="Times New Roman"/>
              <a:cs typeface="Times New Roman"/>
              <a:sym typeface="Times New Roman"/>
            </a:endParaRPr>
          </a:p>
        </p:txBody>
      </p:sp>
      <p:pic>
        <p:nvPicPr>
          <p:cNvPr id="143" name="Google Shape;143;p24"/>
          <p:cNvPicPr preferRelativeResize="0"/>
          <p:nvPr/>
        </p:nvPicPr>
        <p:blipFill>
          <a:blip r:embed="rId3">
            <a:alphaModFix/>
          </a:blip>
          <a:stretch>
            <a:fillRect/>
          </a:stretch>
        </p:blipFill>
        <p:spPr>
          <a:xfrm>
            <a:off x="1465125" y="1007038"/>
            <a:ext cx="6708677" cy="346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270300" y="1010700"/>
            <a:ext cx="8603400" cy="3386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 scope of our study and this project is limited to Model-Free Reinforcement Learning.</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Modern Reinforcement Learning gives us: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Pure value based methods such as DQN [4] and its variants.</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These methods directly optimize the action-value function q(s,a).</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Pure policy based methods such as Policy Gradient.</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These methods directly optimize the policy (s,a)</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Actor Critic methods such as A2C/A3C[5],PPO[6] and its derivatives.</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These methods optimize both policy (s,a) and value function V(s).</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 interesting set of algorithms arise from the combination of Q-Learning with policy based methods such as DDPG[7] and its derivatives.</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These methods optimize both policy (s,a) and action value function q(s,a).</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These algorithms and the application of them to our problem statement are explored in detail.</a:t>
            </a:r>
            <a:endParaRPr sz="1400">
              <a:latin typeface="Times New Roman"/>
              <a:ea typeface="Times New Roman"/>
              <a:cs typeface="Times New Roman"/>
              <a:sym typeface="Times New Roman"/>
            </a:endParaRPr>
          </a:p>
        </p:txBody>
      </p:sp>
      <p:sp>
        <p:nvSpPr>
          <p:cNvPr id="149" name="Google Shape;149;p25"/>
          <p:cNvSpPr txBox="1">
            <a:spLocks noGrp="1"/>
          </p:cNvSpPr>
          <p:nvPr>
            <p:ph type="title"/>
          </p:nvPr>
        </p:nvSpPr>
        <p:spPr>
          <a:xfrm>
            <a:off x="311700" y="377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60" b="1">
                <a:solidFill>
                  <a:srgbClr val="000000"/>
                </a:solidFill>
                <a:latin typeface="Arial"/>
                <a:ea typeface="Arial"/>
                <a:cs typeface="Arial"/>
                <a:sym typeface="Arial"/>
              </a:rPr>
              <a:t>3.	</a:t>
            </a:r>
            <a:r>
              <a:rPr lang="en" sz="2900" b="1">
                <a:solidFill>
                  <a:srgbClr val="000000"/>
                </a:solidFill>
              </a:rPr>
              <a:t>Background</a:t>
            </a:r>
            <a:endParaRPr sz="2900" b="1">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258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00" b="1"/>
              <a:t>3.	Literature Survey</a:t>
            </a:r>
            <a:endParaRPr sz="2900" b="1"/>
          </a:p>
          <a:p>
            <a:pPr marL="0" lvl="0" indent="0" algn="l" rtl="0">
              <a:spcBef>
                <a:spcPts val="0"/>
              </a:spcBef>
              <a:spcAft>
                <a:spcPts val="0"/>
              </a:spcAft>
              <a:buNone/>
            </a:pPr>
            <a:endParaRPr/>
          </a:p>
        </p:txBody>
      </p:sp>
      <p:sp>
        <p:nvSpPr>
          <p:cNvPr id="155" name="Google Shape;155;p26"/>
          <p:cNvSpPr txBox="1">
            <a:spLocks noGrp="1"/>
          </p:cNvSpPr>
          <p:nvPr>
            <p:ph type="body" idx="1"/>
          </p:nvPr>
        </p:nvSpPr>
        <p:spPr>
          <a:xfrm>
            <a:off x="311700" y="1032000"/>
            <a:ext cx="87105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RLI Rank: Learning to Rank with Reinforcement Learning for Dynamic Search[12] </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Authors propose an effective dynamic ranking paradigm in which the search results of the IR system incorporates both the user feedback received and information displayed so far.</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For each search iteration they apply a stepwise training method to tune a stacked recurrent neural network which is a deep value network model.</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Apply a embedding Rocchio algorithm[14] to take into account user feedback.</a:t>
            </a:r>
            <a:endParaRPr>
              <a:solidFill>
                <a:srgbClr val="000000"/>
              </a:solidFill>
              <a:latin typeface="Times New Roman"/>
              <a:ea typeface="Times New Roman"/>
              <a:cs typeface="Times New Roman"/>
              <a:sym typeface="Times New Roman"/>
            </a:endParaRPr>
          </a:p>
          <a:p>
            <a:pPr marL="914400" lvl="0" indent="0" algn="l" rtl="0">
              <a:spcBef>
                <a:spcPts val="0"/>
              </a:spcBef>
              <a:spcAft>
                <a:spcPts val="0"/>
              </a:spcAft>
              <a:buNone/>
            </a:pPr>
            <a:endParaRPr/>
          </a:p>
          <a:p>
            <a:pPr marL="457200" lvl="0" indent="0" algn="l" rtl="0">
              <a:spcBef>
                <a:spcPts val="1200"/>
              </a:spcBef>
              <a:spcAft>
                <a:spcPts val="1200"/>
              </a:spcAft>
              <a:buNone/>
            </a:pPr>
            <a:endParaRPr/>
          </a:p>
        </p:txBody>
      </p:sp>
      <p:pic>
        <p:nvPicPr>
          <p:cNvPr id="156" name="Google Shape;156;p26"/>
          <p:cNvPicPr preferRelativeResize="0"/>
          <p:nvPr/>
        </p:nvPicPr>
        <p:blipFill>
          <a:blip r:embed="rId3">
            <a:alphaModFix/>
          </a:blip>
          <a:stretch>
            <a:fillRect/>
          </a:stretch>
        </p:blipFill>
        <p:spPr>
          <a:xfrm>
            <a:off x="496572" y="2943547"/>
            <a:ext cx="2840050" cy="1767325"/>
          </a:xfrm>
          <a:prstGeom prst="rect">
            <a:avLst/>
          </a:prstGeom>
          <a:noFill/>
          <a:ln>
            <a:noFill/>
          </a:ln>
        </p:spPr>
      </p:pic>
      <p:pic>
        <p:nvPicPr>
          <p:cNvPr id="157" name="Google Shape;157;p26"/>
          <p:cNvPicPr preferRelativeResize="0"/>
          <p:nvPr/>
        </p:nvPicPr>
        <p:blipFill>
          <a:blip r:embed="rId4">
            <a:alphaModFix/>
          </a:blip>
          <a:stretch>
            <a:fillRect/>
          </a:stretch>
        </p:blipFill>
        <p:spPr>
          <a:xfrm>
            <a:off x="4049925" y="2757650"/>
            <a:ext cx="4710275" cy="213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209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t>3.	Literature Survey</a:t>
            </a:r>
            <a:endParaRPr sz="2650"/>
          </a:p>
        </p:txBody>
      </p:sp>
      <p:sp>
        <p:nvSpPr>
          <p:cNvPr id="163" name="Google Shape;163;p27"/>
          <p:cNvSpPr txBox="1">
            <a:spLocks noGrp="1"/>
          </p:cNvSpPr>
          <p:nvPr>
            <p:ph type="body" idx="1"/>
          </p:nvPr>
        </p:nvSpPr>
        <p:spPr>
          <a:xfrm>
            <a:off x="311700" y="857800"/>
            <a:ext cx="8520600" cy="21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2. Reinforcement Learning to Rank in E-Commerce Search Engine [15]</a:t>
            </a:r>
            <a:endParaRPr sz="1400">
              <a:solidFill>
                <a:srgbClr val="000000"/>
              </a:solidFill>
              <a:latin typeface="Times New Roman"/>
              <a:ea typeface="Times New Roman"/>
              <a:cs typeface="Times New Roman"/>
              <a:sym typeface="Times New Roman"/>
            </a:endParaRPr>
          </a:p>
          <a:p>
            <a:pPr marL="914400" lvl="1" indent="-317500" algn="just" rtl="0">
              <a:spcBef>
                <a:spcPts val="120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Learns a ranking policy in a multi-step ranking setting which contains multiple rounds of interactions and typically occurs in E-commerce settings.</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Defines the concept of a search session Markov decision process (SSMDP) to formulate the problem and prove its theoretical soundness.</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Proposes a modified DPG algorithm called deterministic policy gradient with full backup estimation (DPG-FBE) to deal with the issues of the setting and find the optimal policy.</a:t>
            </a:r>
            <a:endParaRPr>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400">
              <a:solidFill>
                <a:srgbClr val="000000"/>
              </a:solidFill>
              <a:latin typeface="Times New Roman"/>
              <a:ea typeface="Times New Roman"/>
              <a:cs typeface="Times New Roman"/>
              <a:sym typeface="Times New Roman"/>
            </a:endParaRPr>
          </a:p>
        </p:txBody>
      </p:sp>
      <p:pic>
        <p:nvPicPr>
          <p:cNvPr id="164" name="Google Shape;164;p27"/>
          <p:cNvPicPr preferRelativeResize="0"/>
          <p:nvPr/>
        </p:nvPicPr>
        <p:blipFill rotWithShape="1">
          <a:blip r:embed="rId3">
            <a:alphaModFix/>
          </a:blip>
          <a:srcRect l="704" t="7501"/>
          <a:stretch/>
        </p:blipFill>
        <p:spPr>
          <a:xfrm>
            <a:off x="341900" y="2878925"/>
            <a:ext cx="8520601" cy="200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209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t>3.	Literature Survey</a:t>
            </a:r>
            <a:endParaRPr sz="2650"/>
          </a:p>
        </p:txBody>
      </p:sp>
      <p:sp>
        <p:nvSpPr>
          <p:cNvPr id="170" name="Google Shape;170;p28"/>
          <p:cNvSpPr txBox="1">
            <a:spLocks noGrp="1"/>
          </p:cNvSpPr>
          <p:nvPr>
            <p:ph type="body" idx="1"/>
          </p:nvPr>
        </p:nvSpPr>
        <p:spPr>
          <a:xfrm>
            <a:off x="311700" y="942100"/>
            <a:ext cx="8520600" cy="4044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3. MDPRank[10]</a:t>
            </a:r>
            <a:endParaRPr sz="1400">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Propose a novel listwise approach to LTR using an MDP. Define the ranking task as an MDP wherein, each state consists of the set of unranked, remaining documents while actions involve selecting a single document to add to a ranked list. </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Using the set of labeled training data, policy gradient[2] is used to learn the MDP parameters.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Demonstrated to be the new state-of-the-art on MQ2007 and MQ2008 benchmarks[13]. </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400">
                <a:solidFill>
                  <a:srgbClr val="000000"/>
                </a:solidFill>
                <a:latin typeface="Times New Roman"/>
                <a:ea typeface="Times New Roman"/>
                <a:cs typeface="Times New Roman"/>
                <a:sym typeface="Times New Roman"/>
              </a:rPr>
              <a:t>4. PPGRank[11]</a:t>
            </a:r>
            <a:endParaRPr sz="1400">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Same authors came up with a novel pairwise approach to the ranking task called Pairwise Policy Gradient. It solves some of the issues faced by MDPRank by taking into account the relative ordering nature of IR ranking and it also estimates gradients with low variance while sustaining low bias. </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can be considered as a variation of REINFORCE with a baseline.</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Experimental results show that PPG outperforms the existing state-of-the-art baselines and converges fast to a better optimum with reduced estimated variances.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b="1"/>
              <a:t>4.	</a:t>
            </a:r>
            <a:r>
              <a:rPr lang="en" sz="2650" b="1"/>
              <a:t>Methodology</a:t>
            </a:r>
            <a:endParaRPr sz="2650" b="1"/>
          </a:p>
        </p:txBody>
      </p:sp>
      <p:pic>
        <p:nvPicPr>
          <p:cNvPr id="176" name="Google Shape;176;p29"/>
          <p:cNvPicPr preferRelativeResize="0"/>
          <p:nvPr/>
        </p:nvPicPr>
        <p:blipFill>
          <a:blip r:embed="rId3">
            <a:alphaModFix/>
          </a:blip>
          <a:stretch>
            <a:fillRect/>
          </a:stretch>
        </p:blipFill>
        <p:spPr>
          <a:xfrm>
            <a:off x="2078025" y="951650"/>
            <a:ext cx="4987932" cy="3744850"/>
          </a:xfrm>
          <a:prstGeom prst="rect">
            <a:avLst/>
          </a:prstGeom>
          <a:noFill/>
          <a:ln>
            <a:noFill/>
          </a:ln>
        </p:spPr>
      </p:pic>
      <p:sp>
        <p:nvSpPr>
          <p:cNvPr id="177" name="Google Shape;177;p29"/>
          <p:cNvSpPr txBox="1"/>
          <p:nvPr/>
        </p:nvSpPr>
        <p:spPr>
          <a:xfrm>
            <a:off x="1789500" y="4696500"/>
            <a:ext cx="5565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Figure 4.1. High level Design Diagram of the Information Retrieval System</a:t>
            </a:r>
            <a:endParaRPr sz="1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176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b="1"/>
              <a:t>4.	</a:t>
            </a:r>
            <a:r>
              <a:rPr lang="en" sz="2650" b="1"/>
              <a:t>Methodology</a:t>
            </a:r>
            <a:endParaRPr sz="2650" b="1"/>
          </a:p>
        </p:txBody>
      </p:sp>
      <p:sp>
        <p:nvSpPr>
          <p:cNvPr id="183" name="Google Shape;183;p30"/>
          <p:cNvSpPr txBox="1"/>
          <p:nvPr/>
        </p:nvSpPr>
        <p:spPr>
          <a:xfrm>
            <a:off x="311700" y="702700"/>
            <a:ext cx="8638200" cy="4480800"/>
          </a:xfrm>
          <a:prstGeom prst="rect">
            <a:avLst/>
          </a:prstGeom>
          <a:noFill/>
          <a:ln>
            <a:noFill/>
          </a:ln>
        </p:spPr>
        <p:txBody>
          <a:bodyPr spcFirstLastPara="1" wrap="square" lIns="91425" tIns="91425" rIns="91425" bIns="91425" anchor="t" anchorCtr="0">
            <a:spAutoFit/>
          </a:bodyPr>
          <a:lstStyle/>
          <a:p>
            <a:pPr marL="457200" lvl="0" indent="-317500" algn="just" rtl="0">
              <a:lnSpc>
                <a:spcPct val="125000"/>
              </a:lnSpc>
              <a:spcBef>
                <a:spcPts val="0"/>
              </a:spcBef>
              <a:spcAft>
                <a:spcPts val="0"/>
              </a:spcAft>
              <a:buSzPts val="1400"/>
              <a:buFont typeface="Proxima Nova"/>
              <a:buChar char="●"/>
            </a:pPr>
            <a:r>
              <a:rPr lang="en" sz="1200">
                <a:latin typeface="Times New Roman"/>
                <a:ea typeface="Times New Roman"/>
                <a:cs typeface="Times New Roman"/>
                <a:sym typeface="Times New Roman"/>
              </a:rPr>
              <a:t>We first present a high level overview of the system and then dive deeper into each module to explore the workings of the reinforcement learning based information retrieval system.</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Formally the state of the system (Ut ) can be defined as:</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system’s state is provided to the ranking module. </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Multiple users fire queries.</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ranking module</a:t>
            </a:r>
            <a:r>
              <a:rPr lang="en" sz="1200" b="1">
                <a:latin typeface="Times New Roman"/>
                <a:ea typeface="Times New Roman"/>
                <a:cs typeface="Times New Roman"/>
                <a:sym typeface="Times New Roman"/>
              </a:rPr>
              <a:t> </a:t>
            </a:r>
            <a:r>
              <a:rPr lang="en" sz="1200">
                <a:latin typeface="Times New Roman"/>
                <a:ea typeface="Times New Roman"/>
                <a:cs typeface="Times New Roman"/>
                <a:sym typeface="Times New Roman"/>
              </a:rPr>
              <a:t>then shows a list of ranked list of documents to the user. </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Based on the ranked list shown to the user, the user would give feedback which would be stored into one of the buffers of the ranking module. </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then updates its system state by updating the relevance score and the parameters of the policy associated with the RL agent based on the feedbacks. </a:t>
            </a:r>
            <a:endParaRPr sz="1200">
              <a:latin typeface="Times New Roman"/>
              <a:ea typeface="Times New Roman"/>
              <a:cs typeface="Times New Roman"/>
              <a:sym typeface="Times New Roman"/>
            </a:endParaRPr>
          </a:p>
          <a:p>
            <a:pPr marL="457200" lvl="0" indent="-304800" algn="just"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update can be triggered either by the user, or by a set time period. Once the update happens the system moves to the next state with the updated relevance scores and the updated policy. </a:t>
            </a:r>
            <a:endParaRPr sz="1200">
              <a:latin typeface="Times New Roman"/>
              <a:ea typeface="Times New Roman"/>
              <a:cs typeface="Times New Roman"/>
              <a:sym typeface="Times New Roman"/>
            </a:endParaRPr>
          </a:p>
          <a:p>
            <a:pPr marL="457200" lvl="0" indent="0" algn="just" rtl="0">
              <a:lnSpc>
                <a:spcPct val="125000"/>
              </a:lnSpc>
              <a:spcBef>
                <a:spcPts val="0"/>
              </a:spcBef>
              <a:spcAft>
                <a:spcPts val="1000"/>
              </a:spcAft>
              <a:buNone/>
            </a:pPr>
            <a:endParaRPr sz="1200">
              <a:latin typeface="Times New Roman"/>
              <a:ea typeface="Times New Roman"/>
              <a:cs typeface="Times New Roman"/>
              <a:sym typeface="Times New Roman"/>
            </a:endParaRPr>
          </a:p>
        </p:txBody>
      </p:sp>
      <p:pic>
        <p:nvPicPr>
          <p:cNvPr id="184" name="Google Shape;184;p30"/>
          <p:cNvPicPr preferRelativeResize="0"/>
          <p:nvPr/>
        </p:nvPicPr>
        <p:blipFill rotWithShape="1">
          <a:blip r:embed="rId3">
            <a:alphaModFix/>
          </a:blip>
          <a:srcRect b="-5396"/>
          <a:stretch/>
        </p:blipFill>
        <p:spPr>
          <a:xfrm>
            <a:off x="1064050" y="1497250"/>
            <a:ext cx="3924175" cy="1432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t>4.	Methodology</a:t>
            </a:r>
            <a:endParaRPr sz="2650" b="1"/>
          </a:p>
        </p:txBody>
      </p:sp>
      <p:sp>
        <p:nvSpPr>
          <p:cNvPr id="190" name="Google Shape;190;p31"/>
          <p:cNvSpPr txBox="1"/>
          <p:nvPr/>
        </p:nvSpPr>
        <p:spPr>
          <a:xfrm>
            <a:off x="1909938" y="4484850"/>
            <a:ext cx="5565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Figure 4.2. High level Flowchart of the Information Retrieval System</a:t>
            </a:r>
            <a:endParaRPr sz="1200">
              <a:latin typeface="Times New Roman"/>
              <a:ea typeface="Times New Roman"/>
              <a:cs typeface="Times New Roman"/>
              <a:sym typeface="Times New Roman"/>
            </a:endParaRPr>
          </a:p>
        </p:txBody>
      </p:sp>
      <p:pic>
        <p:nvPicPr>
          <p:cNvPr id="191" name="Google Shape;191;p31"/>
          <p:cNvPicPr preferRelativeResize="0"/>
          <p:nvPr/>
        </p:nvPicPr>
        <p:blipFill>
          <a:blip r:embed="rId3">
            <a:alphaModFix/>
          </a:blip>
          <a:stretch>
            <a:fillRect/>
          </a:stretch>
        </p:blipFill>
        <p:spPr>
          <a:xfrm>
            <a:off x="761875" y="901200"/>
            <a:ext cx="7620254" cy="3507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p:nvPr/>
        </p:nvSpPr>
        <p:spPr>
          <a:xfrm>
            <a:off x="1909938" y="4484850"/>
            <a:ext cx="5565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Figure 4.3. Flowchart of the Ranking Module</a:t>
            </a:r>
            <a:endParaRPr sz="1200">
              <a:latin typeface="Times New Roman"/>
              <a:ea typeface="Times New Roman"/>
              <a:cs typeface="Times New Roman"/>
              <a:sym typeface="Times New Roman"/>
            </a:endParaRPr>
          </a:p>
        </p:txBody>
      </p:sp>
      <p:pic>
        <p:nvPicPr>
          <p:cNvPr id="197" name="Google Shape;197;p32"/>
          <p:cNvPicPr preferRelativeResize="0"/>
          <p:nvPr/>
        </p:nvPicPr>
        <p:blipFill>
          <a:blip r:embed="rId3">
            <a:alphaModFix/>
          </a:blip>
          <a:stretch>
            <a:fillRect/>
          </a:stretch>
        </p:blipFill>
        <p:spPr>
          <a:xfrm>
            <a:off x="940075" y="977400"/>
            <a:ext cx="7263845" cy="3355049"/>
          </a:xfrm>
          <a:prstGeom prst="rect">
            <a:avLst/>
          </a:prstGeom>
          <a:noFill/>
          <a:ln>
            <a:noFill/>
          </a:ln>
        </p:spPr>
      </p:pic>
      <p:sp>
        <p:nvSpPr>
          <p:cNvPr id="198" name="Google Shape;198;p32"/>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4.	Methodology</a:t>
            </a:r>
            <a:endParaRPr sz="266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60" b="1">
                <a:solidFill>
                  <a:srgbClr val="000000"/>
                </a:solidFill>
                <a:latin typeface="Times New Roman"/>
                <a:ea typeface="Times New Roman"/>
                <a:cs typeface="Times New Roman"/>
                <a:sym typeface="Times New Roman"/>
              </a:rPr>
              <a:t>Contents</a:t>
            </a:r>
            <a:endParaRPr sz="3160" b="1">
              <a:solidFill>
                <a:srgbClr val="000000"/>
              </a:solidFill>
              <a:latin typeface="Times New Roman"/>
              <a:ea typeface="Times New Roman"/>
              <a:cs typeface="Times New Roman"/>
              <a:sym typeface="Times New Roman"/>
            </a:endParaRPr>
          </a:p>
        </p:txBody>
      </p:sp>
      <p:sp>
        <p:nvSpPr>
          <p:cNvPr id="72" name="Google Shape;72;p15"/>
          <p:cNvSpPr txBox="1">
            <a:spLocks noGrp="1"/>
          </p:cNvSpPr>
          <p:nvPr>
            <p:ph type="body" idx="1"/>
          </p:nvPr>
        </p:nvSpPr>
        <p:spPr>
          <a:xfrm>
            <a:off x="1052550" y="1260700"/>
            <a:ext cx="7038900" cy="2911200"/>
          </a:xfrm>
          <a:prstGeom prst="rect">
            <a:avLst/>
          </a:prstGeom>
        </p:spPr>
        <p:txBody>
          <a:bodyPr spcFirstLastPara="1" wrap="square" lIns="91425" tIns="91425" rIns="91425" bIns="91425" anchor="t" anchorCtr="0">
            <a:normAutofit lnSpcReduction="20000"/>
          </a:bodyPr>
          <a:lstStyle/>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Introduction</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Objectives</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Background Theory and Literature Review</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Methodology</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Results</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Conclusion</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Future Work</a:t>
            </a:r>
            <a:endParaRPr sz="220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References</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4.	Methodology</a:t>
            </a:r>
            <a:endParaRPr sz="2660" b="1"/>
          </a:p>
        </p:txBody>
      </p:sp>
      <p:sp>
        <p:nvSpPr>
          <p:cNvPr id="204" name="Google Shape;204;p33"/>
          <p:cNvSpPr txBox="1"/>
          <p:nvPr/>
        </p:nvSpPr>
        <p:spPr>
          <a:xfrm>
            <a:off x="378925" y="825000"/>
            <a:ext cx="8067600" cy="41097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starts with initial M documents and the GUI interface (or the simulator) is called. </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The very first query is fetched or generated and based on the query, similarity scores are calculated for the M documents. </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Using a linear combination of the similarity and the relevance scores, K documents are retrieved and given to the RL agent.</a:t>
            </a:r>
            <a:endParaRPr sz="1200">
              <a:latin typeface="Times New Roman"/>
              <a:ea typeface="Times New Roman"/>
              <a:cs typeface="Times New Roman"/>
              <a:sym typeface="Times New Roman"/>
            </a:endParaRPr>
          </a:p>
          <a:p>
            <a:pPr marL="0" lvl="0" indent="0" algn="l" rtl="0">
              <a:spcBef>
                <a:spcPts val="1000"/>
              </a:spcBef>
              <a:spcAft>
                <a:spcPts val="0"/>
              </a:spcAft>
              <a:buNone/>
            </a:pP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Based on the initialized policy, the RL agent ranks the K documents and this is then shown to the user. The user either generates or provides user feedback </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During the phase of updation, the user feedbacks are used to update the relevance score of the documents.</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These relevance scores are then used to generate rewards for the agent</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With the help of sliding window concept documents are added and the documents which have lost relevance due to linear decay and lack of frequent positive feedback from the user(s), are evaluated and removed if the relevance score of the document is less than or equal to 0. This is not done until the window’s capacity is reached </a:t>
            </a:r>
            <a:endParaRPr sz="1200">
              <a:latin typeface="Times New Roman"/>
              <a:ea typeface="Times New Roman"/>
              <a:cs typeface="Times New Roman"/>
              <a:sym typeface="Times New Roman"/>
            </a:endParaRPr>
          </a:p>
          <a:p>
            <a:pPr marL="457200" lvl="0" indent="-304800" algn="l" rtl="0">
              <a:spcBef>
                <a:spcPts val="1000"/>
              </a:spcBef>
              <a:spcAft>
                <a:spcPts val="0"/>
              </a:spcAft>
              <a:buSzPts val="1200"/>
              <a:buFont typeface="Times New Roman"/>
              <a:buChar char="●"/>
            </a:pPr>
            <a:r>
              <a:rPr lang="en" sz="1200">
                <a:latin typeface="Times New Roman"/>
                <a:ea typeface="Times New Roman"/>
                <a:cs typeface="Times New Roman"/>
                <a:sym typeface="Times New Roman"/>
              </a:rPr>
              <a:t>This new list of documents along with the updated corresponding relevance scores and policy is considered as a new state of the system ( Ut+1 ).</a:t>
            </a:r>
            <a:endParaRPr sz="1200">
              <a:latin typeface="Times New Roman"/>
              <a:ea typeface="Times New Roman"/>
              <a:cs typeface="Times New Roman"/>
              <a:sym typeface="Times New Roman"/>
            </a:endParaRPr>
          </a:p>
          <a:p>
            <a:pPr marL="457200" lvl="0" indent="-304800" algn="l" rtl="0">
              <a:spcBef>
                <a:spcPts val="1000"/>
              </a:spcBef>
              <a:spcAft>
                <a:spcPts val="1000"/>
              </a:spcAft>
              <a:buSzPts val="1200"/>
              <a:buFont typeface="Times New Roman"/>
              <a:buChar char="●"/>
            </a:pPr>
            <a:r>
              <a:rPr lang="en" sz="1200">
                <a:latin typeface="Times New Roman"/>
                <a:ea typeface="Times New Roman"/>
                <a:cs typeface="Times New Roman"/>
                <a:sym typeface="Times New Roman"/>
              </a:rPr>
              <a:t>Hence the system would have transitioned to the next state  </a:t>
            </a:r>
            <a:endParaRPr sz="1200">
              <a:latin typeface="Times New Roman"/>
              <a:ea typeface="Times New Roman"/>
              <a:cs typeface="Times New Roman"/>
              <a:sym typeface="Times New Roman"/>
            </a:endParaRPr>
          </a:p>
        </p:txBody>
      </p:sp>
      <p:pic>
        <p:nvPicPr>
          <p:cNvPr id="205" name="Google Shape;205;p33"/>
          <p:cNvPicPr preferRelativeResize="0"/>
          <p:nvPr/>
        </p:nvPicPr>
        <p:blipFill>
          <a:blip r:embed="rId3">
            <a:alphaModFix/>
          </a:blip>
          <a:stretch>
            <a:fillRect/>
          </a:stretch>
        </p:blipFill>
        <p:spPr>
          <a:xfrm>
            <a:off x="2537250" y="1814725"/>
            <a:ext cx="2167675" cy="41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p:nvPr/>
        </p:nvSpPr>
        <p:spPr>
          <a:xfrm>
            <a:off x="2066538" y="4541225"/>
            <a:ext cx="5565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Figure 4.4. Flowchart of the RL Agent</a:t>
            </a:r>
            <a:endParaRPr sz="1200">
              <a:latin typeface="Times New Roman"/>
              <a:ea typeface="Times New Roman"/>
              <a:cs typeface="Times New Roman"/>
              <a:sym typeface="Times New Roman"/>
            </a:endParaRPr>
          </a:p>
        </p:txBody>
      </p:sp>
      <p:pic>
        <p:nvPicPr>
          <p:cNvPr id="211" name="Google Shape;211;p34"/>
          <p:cNvPicPr preferRelativeResize="0"/>
          <p:nvPr/>
        </p:nvPicPr>
        <p:blipFill>
          <a:blip r:embed="rId3">
            <a:alphaModFix/>
          </a:blip>
          <a:stretch>
            <a:fillRect/>
          </a:stretch>
        </p:blipFill>
        <p:spPr>
          <a:xfrm>
            <a:off x="1848101" y="870263"/>
            <a:ext cx="5447797" cy="3625700"/>
          </a:xfrm>
          <a:prstGeom prst="rect">
            <a:avLst/>
          </a:prstGeom>
          <a:noFill/>
          <a:ln>
            <a:noFill/>
          </a:ln>
        </p:spPr>
      </p:pic>
      <p:sp>
        <p:nvSpPr>
          <p:cNvPr id="212" name="Google Shape;212;p34"/>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4.	Methodology</a:t>
            </a:r>
            <a:endParaRPr sz="266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body" idx="1"/>
          </p:nvPr>
        </p:nvSpPr>
        <p:spPr>
          <a:xfrm>
            <a:off x="311700" y="1109925"/>
            <a:ext cx="8520600" cy="3458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RL module is an extension of the formulation of the MDPRank paper.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Here, instead of using the relevance labels, we make use of the relevance scores.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agent can be divided into 2 parts:</a:t>
            </a:r>
            <a:endParaRPr sz="1400">
              <a:solidFill>
                <a:srgbClr val="000000"/>
              </a:solidFill>
              <a:latin typeface="Times New Roman"/>
              <a:ea typeface="Times New Roman"/>
              <a:cs typeface="Times New Roman"/>
              <a:sym typeface="Times New Roman"/>
            </a:endParaRPr>
          </a:p>
          <a:p>
            <a:pPr marL="914400" lvl="1" indent="-317500" algn="l" rtl="0">
              <a:spcBef>
                <a:spcPts val="10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 entire episode is sampled with the help of the current policy and the actions denote the ranking of the documents.</a:t>
            </a:r>
            <a:endParaRPr>
              <a:solidFill>
                <a:srgbClr val="000000"/>
              </a:solidFill>
              <a:latin typeface="Times New Roman"/>
              <a:ea typeface="Times New Roman"/>
              <a:cs typeface="Times New Roman"/>
              <a:sym typeface="Times New Roman"/>
            </a:endParaRPr>
          </a:p>
          <a:p>
            <a:pPr marL="914400" lvl="1" indent="-317500" algn="l" rtl="0">
              <a:spcBef>
                <a:spcPts val="1000"/>
              </a:spcBef>
              <a:spcAft>
                <a:spcPts val="100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 ranking is shown to the users, who provide a feedback. These feedbacks are updated into the relevance scores. With the help of DCG metric, the reward is generated and the policy of the agent is updated.</a:t>
            </a:r>
            <a:endParaRPr>
              <a:solidFill>
                <a:srgbClr val="000000"/>
              </a:solidFill>
              <a:latin typeface="Times New Roman"/>
              <a:ea typeface="Times New Roman"/>
              <a:cs typeface="Times New Roman"/>
              <a:sym typeface="Times New Roman"/>
            </a:endParaRPr>
          </a:p>
        </p:txBody>
      </p:sp>
      <p:sp>
        <p:nvSpPr>
          <p:cNvPr id="218" name="Google Shape;218;p35"/>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4.	Methodology</a:t>
            </a:r>
            <a:endParaRPr sz="2660" b="1"/>
          </a:p>
        </p:txBody>
      </p:sp>
      <p:pic>
        <p:nvPicPr>
          <p:cNvPr id="219" name="Google Shape;219;p35"/>
          <p:cNvPicPr preferRelativeResize="0"/>
          <p:nvPr/>
        </p:nvPicPr>
        <p:blipFill>
          <a:blip r:embed="rId3">
            <a:alphaModFix/>
          </a:blip>
          <a:stretch>
            <a:fillRect/>
          </a:stretch>
        </p:blipFill>
        <p:spPr>
          <a:xfrm>
            <a:off x="3314700" y="3680575"/>
            <a:ext cx="2514600" cy="742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latin typeface="Times New Roman"/>
                <a:ea typeface="Times New Roman"/>
                <a:cs typeface="Times New Roman"/>
                <a:sym typeface="Times New Roman"/>
              </a:rPr>
              <a:t>We now look into the various experiments done to improve the LTR component. We shall be discussing the following algorithms:</a:t>
            </a:r>
            <a:endParaRPr sz="1500">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REINFORCE (Policy Gradient - Original implementation of the paper)</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Deep Q Learning</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Actor Critic based methods:</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Q - Actor Critic</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Incremental Actor Critic</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Advantage Actor Critic</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Proximal Policy Optimization</a:t>
            </a:r>
            <a:endParaRPr sz="1500">
              <a:solidFill>
                <a:srgbClr val="000000"/>
              </a:solidFill>
              <a:latin typeface="Times New Roman"/>
              <a:ea typeface="Times New Roman"/>
              <a:cs typeface="Times New Roman"/>
              <a:sym typeface="Times New Roman"/>
            </a:endParaRPr>
          </a:p>
        </p:txBody>
      </p:sp>
      <p:sp>
        <p:nvSpPr>
          <p:cNvPr id="225" name="Google Shape;225;p36"/>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4.	Methodology</a:t>
            </a:r>
            <a:endParaRPr sz="266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79800" y="2285400"/>
            <a:ext cx="1965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2672"/>
              <a:buNone/>
            </a:pPr>
            <a:r>
              <a:rPr lang="en" sz="2320">
                <a:solidFill>
                  <a:srgbClr val="000000"/>
                </a:solidFill>
                <a:latin typeface="Times New Roman"/>
                <a:ea typeface="Times New Roman"/>
                <a:cs typeface="Times New Roman"/>
                <a:sym typeface="Times New Roman"/>
              </a:rPr>
              <a:t>REINFORCE - Policy Gradient</a:t>
            </a:r>
            <a:endParaRPr sz="2320">
              <a:solidFill>
                <a:srgbClr val="000000"/>
              </a:solidFill>
              <a:latin typeface="Times New Roman"/>
              <a:ea typeface="Times New Roman"/>
              <a:cs typeface="Times New Roman"/>
              <a:sym typeface="Times New Roman"/>
            </a:endParaRPr>
          </a:p>
        </p:txBody>
      </p:sp>
      <p:pic>
        <p:nvPicPr>
          <p:cNvPr id="231" name="Google Shape;231;p37"/>
          <p:cNvPicPr preferRelativeResize="0"/>
          <p:nvPr/>
        </p:nvPicPr>
        <p:blipFill rotWithShape="1">
          <a:blip r:embed="rId3">
            <a:alphaModFix/>
          </a:blip>
          <a:srcRect r="11032"/>
          <a:stretch/>
        </p:blipFill>
        <p:spPr>
          <a:xfrm>
            <a:off x="2777700" y="729300"/>
            <a:ext cx="5929349" cy="3684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6171150" y="2411463"/>
            <a:ext cx="2562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320">
                <a:solidFill>
                  <a:srgbClr val="000000"/>
                </a:solidFill>
                <a:latin typeface="Times New Roman"/>
                <a:ea typeface="Times New Roman"/>
                <a:cs typeface="Times New Roman"/>
                <a:sym typeface="Times New Roman"/>
              </a:rPr>
              <a:t>Deep Q Learning</a:t>
            </a:r>
            <a:endParaRPr sz="2320">
              <a:solidFill>
                <a:srgbClr val="000000"/>
              </a:solidFill>
              <a:latin typeface="Times New Roman"/>
              <a:ea typeface="Times New Roman"/>
              <a:cs typeface="Times New Roman"/>
              <a:sym typeface="Times New Roman"/>
            </a:endParaRPr>
          </a:p>
        </p:txBody>
      </p:sp>
      <p:pic>
        <p:nvPicPr>
          <p:cNvPr id="237" name="Google Shape;237;p38"/>
          <p:cNvPicPr preferRelativeResize="0"/>
          <p:nvPr/>
        </p:nvPicPr>
        <p:blipFill>
          <a:blip r:embed="rId3">
            <a:alphaModFix/>
          </a:blip>
          <a:stretch>
            <a:fillRect/>
          </a:stretch>
        </p:blipFill>
        <p:spPr>
          <a:xfrm>
            <a:off x="218513" y="456212"/>
            <a:ext cx="5893074" cy="4231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318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Actor Critic Based Methods</a:t>
            </a:r>
            <a:endParaRPr>
              <a:solidFill>
                <a:srgbClr val="000000"/>
              </a:solidFill>
              <a:latin typeface="Times New Roman"/>
              <a:ea typeface="Times New Roman"/>
              <a:cs typeface="Times New Roman"/>
              <a:sym typeface="Times New Roman"/>
            </a:endParaRPr>
          </a:p>
        </p:txBody>
      </p:sp>
      <p:sp>
        <p:nvSpPr>
          <p:cNvPr id="243" name="Google Shape;24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000000"/>
                </a:solidFill>
                <a:latin typeface="Times New Roman"/>
                <a:ea typeface="Times New Roman"/>
                <a:cs typeface="Times New Roman"/>
                <a:sym typeface="Times New Roman"/>
              </a:rPr>
              <a:t>Consider the objective function as J, then,</a:t>
            </a:r>
            <a:endParaRPr sz="1900">
              <a:solidFill>
                <a:srgbClr val="000000"/>
              </a:solidFill>
              <a:latin typeface="Times New Roman"/>
              <a:ea typeface="Times New Roman"/>
              <a:cs typeface="Times New Roman"/>
              <a:sym typeface="Times New Roman"/>
            </a:endParaRPr>
          </a:p>
        </p:txBody>
      </p:sp>
      <p:pic>
        <p:nvPicPr>
          <p:cNvPr id="244" name="Google Shape;244;p39"/>
          <p:cNvPicPr preferRelativeResize="0"/>
          <p:nvPr/>
        </p:nvPicPr>
        <p:blipFill rotWithShape="1">
          <a:blip r:embed="rId3">
            <a:alphaModFix/>
          </a:blip>
          <a:srcRect r="13171"/>
          <a:stretch/>
        </p:blipFill>
        <p:spPr>
          <a:xfrm>
            <a:off x="1401412" y="1808200"/>
            <a:ext cx="6341176" cy="2659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2201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 Actor Critic</a:t>
            </a:r>
            <a:endParaRPr/>
          </a:p>
        </p:txBody>
      </p:sp>
      <p:sp>
        <p:nvSpPr>
          <p:cNvPr id="250" name="Google Shape;250;p40"/>
          <p:cNvSpPr txBox="1">
            <a:spLocks noGrp="1"/>
          </p:cNvSpPr>
          <p:nvPr>
            <p:ph type="body" idx="1"/>
          </p:nvPr>
        </p:nvSpPr>
        <p:spPr>
          <a:xfrm>
            <a:off x="311700" y="1362600"/>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As per the policy gradient theorem,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To reduce the variance we use a critic to estimate the action value function: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Note that this holds if the approximator with parameter w is compatible with the policy π, therefore,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latin typeface="Times New Roman"/>
              <a:ea typeface="Times New Roman"/>
              <a:cs typeface="Times New Roman"/>
              <a:sym typeface="Times New Roman"/>
            </a:endParaRPr>
          </a:p>
        </p:txBody>
      </p:sp>
      <p:pic>
        <p:nvPicPr>
          <p:cNvPr id="251" name="Google Shape;251;p40"/>
          <p:cNvPicPr preferRelativeResize="0"/>
          <p:nvPr/>
        </p:nvPicPr>
        <p:blipFill>
          <a:blip r:embed="rId3">
            <a:alphaModFix/>
          </a:blip>
          <a:stretch>
            <a:fillRect/>
          </a:stretch>
        </p:blipFill>
        <p:spPr>
          <a:xfrm>
            <a:off x="2736225" y="1892125"/>
            <a:ext cx="3671525" cy="490100"/>
          </a:xfrm>
          <a:prstGeom prst="rect">
            <a:avLst/>
          </a:prstGeom>
          <a:noFill/>
          <a:ln>
            <a:noFill/>
          </a:ln>
        </p:spPr>
      </p:pic>
      <p:pic>
        <p:nvPicPr>
          <p:cNvPr id="252" name="Google Shape;252;p40"/>
          <p:cNvPicPr preferRelativeResize="0"/>
          <p:nvPr/>
        </p:nvPicPr>
        <p:blipFill>
          <a:blip r:embed="rId4">
            <a:alphaModFix/>
          </a:blip>
          <a:stretch>
            <a:fillRect/>
          </a:stretch>
        </p:blipFill>
        <p:spPr>
          <a:xfrm>
            <a:off x="3396700" y="3061538"/>
            <a:ext cx="2114550" cy="371475"/>
          </a:xfrm>
          <a:prstGeom prst="rect">
            <a:avLst/>
          </a:prstGeom>
          <a:noFill/>
          <a:ln>
            <a:noFill/>
          </a:ln>
        </p:spPr>
      </p:pic>
      <p:pic>
        <p:nvPicPr>
          <p:cNvPr id="253" name="Google Shape;253;p40"/>
          <p:cNvPicPr preferRelativeResize="0"/>
          <p:nvPr/>
        </p:nvPicPr>
        <p:blipFill>
          <a:blip r:embed="rId5">
            <a:alphaModFix/>
          </a:blip>
          <a:stretch>
            <a:fillRect/>
          </a:stretch>
        </p:blipFill>
        <p:spPr>
          <a:xfrm>
            <a:off x="2207750" y="4112350"/>
            <a:ext cx="3857625" cy="38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311550" y="2285400"/>
            <a:ext cx="2453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Q - Actor Critic</a:t>
            </a:r>
            <a:endParaRPr>
              <a:solidFill>
                <a:srgbClr val="000000"/>
              </a:solidFill>
              <a:latin typeface="Times New Roman"/>
              <a:ea typeface="Times New Roman"/>
              <a:cs typeface="Times New Roman"/>
              <a:sym typeface="Times New Roman"/>
            </a:endParaRPr>
          </a:p>
        </p:txBody>
      </p:sp>
      <p:pic>
        <p:nvPicPr>
          <p:cNvPr id="259" name="Google Shape;259;p41"/>
          <p:cNvPicPr preferRelativeResize="0"/>
          <p:nvPr/>
        </p:nvPicPr>
        <p:blipFill>
          <a:blip r:embed="rId3">
            <a:alphaModFix/>
          </a:blip>
          <a:stretch>
            <a:fillRect/>
          </a:stretch>
        </p:blipFill>
        <p:spPr>
          <a:xfrm>
            <a:off x="2644675" y="504550"/>
            <a:ext cx="6363726" cy="413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95750" y="517975"/>
            <a:ext cx="1907100" cy="41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Advantage Actor Critic with TD(0) updates (or)</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td actor critic (or)</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Incremental</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Actor critic</a:t>
            </a:r>
            <a:endParaRPr>
              <a:solidFill>
                <a:srgbClr val="000000"/>
              </a:solidFill>
              <a:latin typeface="Times New Roman"/>
              <a:ea typeface="Times New Roman"/>
              <a:cs typeface="Times New Roman"/>
              <a:sym typeface="Times New Roman"/>
            </a:endParaRPr>
          </a:p>
        </p:txBody>
      </p:sp>
      <p:pic>
        <p:nvPicPr>
          <p:cNvPr id="265" name="Google Shape;265;p42"/>
          <p:cNvPicPr preferRelativeResize="0"/>
          <p:nvPr/>
        </p:nvPicPr>
        <p:blipFill>
          <a:blip r:embed="rId3">
            <a:alphaModFix/>
          </a:blip>
          <a:stretch>
            <a:fillRect/>
          </a:stretch>
        </p:blipFill>
        <p:spPr>
          <a:xfrm>
            <a:off x="2501700" y="435450"/>
            <a:ext cx="6467400" cy="427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93750"/>
            <a:ext cx="8520600" cy="572700"/>
          </a:xfrm>
          <a:prstGeom prst="rect">
            <a:avLst/>
          </a:prstGeom>
        </p:spPr>
        <p:txBody>
          <a:bodyPr spcFirstLastPara="1" wrap="square" lIns="91425" tIns="91425" rIns="91425" bIns="91425" anchor="t" anchorCtr="0">
            <a:noAutofit/>
          </a:bodyPr>
          <a:lstStyle/>
          <a:p>
            <a:pPr marL="457200" lvl="0" indent="-397510" algn="l" rtl="0">
              <a:spcBef>
                <a:spcPts val="0"/>
              </a:spcBef>
              <a:spcAft>
                <a:spcPts val="0"/>
              </a:spcAft>
              <a:buSzPts val="2660"/>
              <a:buAutoNum type="arabicPeriod"/>
            </a:pPr>
            <a:r>
              <a:rPr lang="en" sz="2660" b="1"/>
              <a:t>Introduction</a:t>
            </a:r>
            <a:endParaRPr sz="2660" b="1"/>
          </a:p>
        </p:txBody>
      </p:sp>
      <p:sp>
        <p:nvSpPr>
          <p:cNvPr id="78" name="Google Shape;78;p16"/>
          <p:cNvSpPr txBox="1">
            <a:spLocks noGrp="1"/>
          </p:cNvSpPr>
          <p:nvPr>
            <p:ph type="body" idx="1"/>
          </p:nvPr>
        </p:nvSpPr>
        <p:spPr>
          <a:xfrm>
            <a:off x="660600" y="1237525"/>
            <a:ext cx="4605600" cy="3010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Information Retrieval</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Obtaining Relevant Information</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Eg: Web Search Engines.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Learning To Rank</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Application of Machine Learning.</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Ranking models for IR systems.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Re-Ranking</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Based on user feedback/activity.</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Eg: modern search engines,shopping sites etc.</a:t>
            </a:r>
            <a:endParaRPr sz="1600">
              <a:solidFill>
                <a:srgbClr val="000000"/>
              </a:solidFill>
              <a:latin typeface="Times New Roman"/>
              <a:ea typeface="Times New Roman"/>
              <a:cs typeface="Times New Roman"/>
              <a:sym typeface="Times New Roman"/>
            </a:endParaRPr>
          </a:p>
        </p:txBody>
      </p:sp>
      <p:pic>
        <p:nvPicPr>
          <p:cNvPr id="79" name="Google Shape;79;p16"/>
          <p:cNvPicPr preferRelativeResize="0"/>
          <p:nvPr/>
        </p:nvPicPr>
        <p:blipFill>
          <a:blip r:embed="rId3">
            <a:alphaModFix/>
          </a:blip>
          <a:stretch>
            <a:fillRect/>
          </a:stretch>
        </p:blipFill>
        <p:spPr>
          <a:xfrm>
            <a:off x="5148700" y="999713"/>
            <a:ext cx="3496051" cy="3219275"/>
          </a:xfrm>
          <a:prstGeom prst="rect">
            <a:avLst/>
          </a:prstGeom>
          <a:noFill/>
          <a:ln>
            <a:noFill/>
          </a:ln>
        </p:spPr>
      </p:pic>
      <p:sp>
        <p:nvSpPr>
          <p:cNvPr id="80" name="Google Shape;80;p16"/>
          <p:cNvSpPr txBox="1"/>
          <p:nvPr/>
        </p:nvSpPr>
        <p:spPr>
          <a:xfrm>
            <a:off x="5846950" y="4352250"/>
            <a:ext cx="279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Fig 1.1. Search Engine [6]</a:t>
            </a:r>
            <a:endParaRPr>
              <a:solidFill>
                <a:schemeClr val="lt1"/>
              </a:solidFill>
              <a:latin typeface="Lato"/>
              <a:ea typeface="Lato"/>
              <a:cs typeface="Lato"/>
              <a:sym typeface="Lato"/>
            </a:endParaRPr>
          </a:p>
        </p:txBody>
      </p:sp>
      <p:sp>
        <p:nvSpPr>
          <p:cNvPr id="81" name="Google Shape;81;p16"/>
          <p:cNvSpPr txBox="1"/>
          <p:nvPr/>
        </p:nvSpPr>
        <p:spPr>
          <a:xfrm>
            <a:off x="5686075" y="4352250"/>
            <a:ext cx="242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Fig 1.1. Search Engine [6]</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6454700" y="1876750"/>
            <a:ext cx="2286000" cy="171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Advantage Actor Critic</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(A2C) </a:t>
            </a:r>
            <a:endParaRPr>
              <a:solidFill>
                <a:srgbClr val="000000"/>
              </a:solidFill>
              <a:latin typeface="Times New Roman"/>
              <a:ea typeface="Times New Roman"/>
              <a:cs typeface="Times New Roman"/>
              <a:sym typeface="Times New Roman"/>
            </a:endParaRPr>
          </a:p>
        </p:txBody>
      </p:sp>
      <p:pic>
        <p:nvPicPr>
          <p:cNvPr id="271" name="Google Shape;271;p43"/>
          <p:cNvPicPr preferRelativeResize="0"/>
          <p:nvPr/>
        </p:nvPicPr>
        <p:blipFill>
          <a:blip r:embed="rId3">
            <a:alphaModFix/>
          </a:blip>
          <a:stretch>
            <a:fillRect/>
          </a:stretch>
        </p:blipFill>
        <p:spPr>
          <a:xfrm>
            <a:off x="309000" y="152400"/>
            <a:ext cx="5855873"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4"/>
          <p:cNvPicPr preferRelativeResize="0"/>
          <p:nvPr/>
        </p:nvPicPr>
        <p:blipFill>
          <a:blip r:embed="rId3">
            <a:alphaModFix/>
          </a:blip>
          <a:stretch>
            <a:fillRect/>
          </a:stretch>
        </p:blipFill>
        <p:spPr>
          <a:xfrm>
            <a:off x="311700" y="542925"/>
            <a:ext cx="5973429" cy="3899899"/>
          </a:xfrm>
          <a:prstGeom prst="rect">
            <a:avLst/>
          </a:prstGeom>
          <a:noFill/>
          <a:ln>
            <a:noFill/>
          </a:ln>
        </p:spPr>
      </p:pic>
      <p:sp>
        <p:nvSpPr>
          <p:cNvPr id="277" name="Google Shape;277;p44"/>
          <p:cNvSpPr txBox="1">
            <a:spLocks noGrp="1"/>
          </p:cNvSpPr>
          <p:nvPr>
            <p:ph type="title"/>
          </p:nvPr>
        </p:nvSpPr>
        <p:spPr>
          <a:xfrm>
            <a:off x="6555550" y="1750700"/>
            <a:ext cx="2286000" cy="171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Proximal Policy Optimization Algorithm</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45"/>
          <p:cNvPicPr preferRelativeResize="0"/>
          <p:nvPr/>
        </p:nvPicPr>
        <p:blipFill>
          <a:blip r:embed="rId3">
            <a:alphaModFix/>
          </a:blip>
          <a:stretch>
            <a:fillRect/>
          </a:stretch>
        </p:blipFill>
        <p:spPr>
          <a:xfrm>
            <a:off x="3235800" y="834050"/>
            <a:ext cx="5478825" cy="3635125"/>
          </a:xfrm>
          <a:prstGeom prst="rect">
            <a:avLst/>
          </a:prstGeom>
          <a:noFill/>
          <a:ln>
            <a:noFill/>
          </a:ln>
        </p:spPr>
      </p:pic>
      <p:sp>
        <p:nvSpPr>
          <p:cNvPr id="283" name="Google Shape;283;p45"/>
          <p:cNvSpPr txBox="1">
            <a:spLocks noGrp="1"/>
          </p:cNvSpPr>
          <p:nvPr>
            <p:ph type="title"/>
          </p:nvPr>
        </p:nvSpPr>
        <p:spPr>
          <a:xfrm>
            <a:off x="369925" y="1713900"/>
            <a:ext cx="2286000" cy="171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Proximal Policy Optimization Algorithm contd.</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body" idx="1"/>
          </p:nvPr>
        </p:nvSpPr>
        <p:spPr>
          <a:xfrm>
            <a:off x="1082150" y="1078675"/>
            <a:ext cx="7164600" cy="1643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Dynamic Information Retrieval System  </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Dataset used for the system: MSMARCO dataset [8]</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Tools Used: </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Python Tkinter library for the construction of the simulator</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Gensim library based Doc2Vec</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Pandas, Numpy and Pytorch</a:t>
            </a:r>
            <a:endParaRPr>
              <a:solidFill>
                <a:srgbClr val="000000"/>
              </a:solidFill>
              <a:latin typeface="Times New Roman"/>
              <a:ea typeface="Times New Roman"/>
              <a:cs typeface="Times New Roman"/>
              <a:sym typeface="Times New Roman"/>
            </a:endParaRPr>
          </a:p>
        </p:txBody>
      </p:sp>
      <p:sp>
        <p:nvSpPr>
          <p:cNvPr id="289" name="Google Shape;289;p46"/>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5. Results</a:t>
            </a:r>
            <a:endParaRPr sz="2660" b="1"/>
          </a:p>
        </p:txBody>
      </p:sp>
      <p:sp>
        <p:nvSpPr>
          <p:cNvPr id="290" name="Google Shape;290;p46"/>
          <p:cNvSpPr txBox="1">
            <a:spLocks noGrp="1"/>
          </p:cNvSpPr>
          <p:nvPr>
            <p:ph type="body" idx="1"/>
          </p:nvPr>
        </p:nvSpPr>
        <p:spPr>
          <a:xfrm>
            <a:off x="1082150" y="2794475"/>
            <a:ext cx="7164600" cy="196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Reinforcement Learning Component Experiments and Analysis (RL based LTR)</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Dataset used for the system: MQ2007, MQ2008</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Tools Used: </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Pandas</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Numpy </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Pytorch</a:t>
            </a:r>
            <a:endParaRPr>
              <a:solidFill>
                <a:srgbClr val="000000"/>
              </a:solidFill>
              <a:latin typeface="Times New Roman"/>
              <a:ea typeface="Times New Roman"/>
              <a:cs typeface="Times New Roman"/>
              <a:sym typeface="Times New Roman"/>
            </a:endParaRPr>
          </a:p>
          <a:p>
            <a:pPr marL="1371600" lvl="2"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Matplotlib</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7"/>
          <p:cNvSpPr txBox="1"/>
          <p:nvPr/>
        </p:nvSpPr>
        <p:spPr>
          <a:xfrm>
            <a:off x="2883300" y="4202775"/>
            <a:ext cx="3066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Fig. 5.1. MSMARCO Dataset [8]</a:t>
            </a:r>
            <a:endParaRPr sz="1500">
              <a:solidFill>
                <a:schemeClr val="lt1"/>
              </a:solidFill>
              <a:latin typeface="Lato"/>
              <a:ea typeface="Lato"/>
              <a:cs typeface="Lato"/>
              <a:sym typeface="Lato"/>
            </a:endParaRPr>
          </a:p>
        </p:txBody>
      </p:sp>
      <p:sp>
        <p:nvSpPr>
          <p:cNvPr id="296" name="Google Shape;296;p47"/>
          <p:cNvSpPr txBox="1">
            <a:spLocks noGrp="1"/>
          </p:cNvSpPr>
          <p:nvPr>
            <p:ph type="title"/>
          </p:nvPr>
        </p:nvSpPr>
        <p:spPr>
          <a:xfrm>
            <a:off x="311700" y="25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5. Results - Dynamic Information Retrieval System</a:t>
            </a:r>
            <a:endParaRPr sz="2660" b="1"/>
          </a:p>
        </p:txBody>
      </p:sp>
      <p:pic>
        <p:nvPicPr>
          <p:cNvPr id="297" name="Google Shape;297;p47"/>
          <p:cNvPicPr preferRelativeResize="0"/>
          <p:nvPr/>
        </p:nvPicPr>
        <p:blipFill>
          <a:blip r:embed="rId3">
            <a:alphaModFix/>
          </a:blip>
          <a:stretch>
            <a:fillRect/>
          </a:stretch>
        </p:blipFill>
        <p:spPr>
          <a:xfrm>
            <a:off x="1531175" y="943775"/>
            <a:ext cx="5770846" cy="3072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219600" y="382700"/>
            <a:ext cx="4996775" cy="2142550"/>
          </a:xfrm>
          <a:prstGeom prst="rect">
            <a:avLst/>
          </a:prstGeom>
          <a:noFill/>
          <a:ln>
            <a:noFill/>
          </a:ln>
        </p:spPr>
      </p:pic>
      <p:sp>
        <p:nvSpPr>
          <p:cNvPr id="303" name="Google Shape;303;p48"/>
          <p:cNvSpPr/>
          <p:nvPr/>
        </p:nvSpPr>
        <p:spPr>
          <a:xfrm rot="1801127">
            <a:off x="3679878" y="2756547"/>
            <a:ext cx="801745" cy="2352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txBox="1"/>
          <p:nvPr/>
        </p:nvSpPr>
        <p:spPr>
          <a:xfrm rot="1841736">
            <a:off x="2968424" y="2866992"/>
            <a:ext cx="1681956" cy="5540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Record User Feedback</a:t>
            </a:r>
            <a:endParaRPr sz="1200">
              <a:latin typeface="Proxima Nova"/>
              <a:ea typeface="Proxima Nova"/>
              <a:cs typeface="Proxima Nova"/>
              <a:sym typeface="Proxima Nova"/>
            </a:endParaRPr>
          </a:p>
        </p:txBody>
      </p:sp>
      <p:pic>
        <p:nvPicPr>
          <p:cNvPr id="305" name="Google Shape;305;p48"/>
          <p:cNvPicPr preferRelativeResize="0"/>
          <p:nvPr/>
        </p:nvPicPr>
        <p:blipFill rotWithShape="1">
          <a:blip r:embed="rId4">
            <a:alphaModFix/>
          </a:blip>
          <a:srcRect l="11769"/>
          <a:stretch/>
        </p:blipFill>
        <p:spPr>
          <a:xfrm>
            <a:off x="4572000" y="3008450"/>
            <a:ext cx="4151675" cy="962025"/>
          </a:xfrm>
          <a:prstGeom prst="rect">
            <a:avLst/>
          </a:prstGeom>
          <a:noFill/>
          <a:ln>
            <a:noFill/>
          </a:ln>
        </p:spPr>
      </p:pic>
      <p:sp>
        <p:nvSpPr>
          <p:cNvPr id="306" name="Google Shape;306;p48"/>
          <p:cNvSpPr/>
          <p:nvPr/>
        </p:nvSpPr>
        <p:spPr>
          <a:xfrm>
            <a:off x="4731775" y="3471575"/>
            <a:ext cx="285600" cy="297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5075150" y="3471575"/>
            <a:ext cx="867000" cy="2979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6343300" y="3471575"/>
            <a:ext cx="867000" cy="2979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7397025" y="3471575"/>
            <a:ext cx="393900" cy="2979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48"/>
          <p:cNvCxnSpPr>
            <a:stCxn id="306" idx="2"/>
          </p:cNvCxnSpPr>
          <p:nvPr/>
        </p:nvCxnSpPr>
        <p:spPr>
          <a:xfrm flipH="1">
            <a:off x="4866175" y="376947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11" name="Google Shape;311;p48"/>
          <p:cNvCxnSpPr/>
          <p:nvPr/>
        </p:nvCxnSpPr>
        <p:spPr>
          <a:xfrm flipH="1">
            <a:off x="5504450" y="376947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48"/>
          <p:cNvCxnSpPr/>
          <p:nvPr/>
        </p:nvCxnSpPr>
        <p:spPr>
          <a:xfrm flipH="1">
            <a:off x="6772600" y="376947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13" name="Google Shape;313;p48"/>
          <p:cNvCxnSpPr/>
          <p:nvPr/>
        </p:nvCxnSpPr>
        <p:spPr>
          <a:xfrm flipH="1">
            <a:off x="7589775" y="3769475"/>
            <a:ext cx="8400" cy="551100"/>
          </a:xfrm>
          <a:prstGeom prst="straightConnector1">
            <a:avLst/>
          </a:prstGeom>
          <a:noFill/>
          <a:ln w="9525" cap="flat" cmpd="sng">
            <a:solidFill>
              <a:schemeClr val="dk2"/>
            </a:solidFill>
            <a:prstDash val="solid"/>
            <a:round/>
            <a:headEnd type="none" w="med" len="med"/>
            <a:tailEnd type="triangle" w="med" len="med"/>
          </a:ln>
        </p:spPr>
      </p:cxnSp>
      <p:sp>
        <p:nvSpPr>
          <p:cNvPr id="314" name="Google Shape;314;p48"/>
          <p:cNvSpPr txBox="1"/>
          <p:nvPr/>
        </p:nvSpPr>
        <p:spPr>
          <a:xfrm>
            <a:off x="3596875" y="4244925"/>
            <a:ext cx="1555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Denotes Manual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User Feedback</a:t>
            </a:r>
            <a:endParaRPr>
              <a:latin typeface="Proxima Nova"/>
              <a:ea typeface="Proxima Nova"/>
              <a:cs typeface="Proxima Nova"/>
              <a:sym typeface="Proxima Nova"/>
            </a:endParaRPr>
          </a:p>
        </p:txBody>
      </p:sp>
      <p:sp>
        <p:nvSpPr>
          <p:cNvPr id="315" name="Google Shape;315;p48"/>
          <p:cNvSpPr txBox="1"/>
          <p:nvPr/>
        </p:nvSpPr>
        <p:spPr>
          <a:xfrm>
            <a:off x="5152075" y="4320575"/>
            <a:ext cx="114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Query ID</a:t>
            </a:r>
            <a:endParaRPr>
              <a:latin typeface="Proxima Nova"/>
              <a:ea typeface="Proxima Nova"/>
              <a:cs typeface="Proxima Nova"/>
              <a:sym typeface="Proxima Nova"/>
            </a:endParaRPr>
          </a:p>
        </p:txBody>
      </p:sp>
      <p:sp>
        <p:nvSpPr>
          <p:cNvPr id="316" name="Google Shape;316;p48"/>
          <p:cNvSpPr txBox="1"/>
          <p:nvPr/>
        </p:nvSpPr>
        <p:spPr>
          <a:xfrm>
            <a:off x="6142723" y="4320575"/>
            <a:ext cx="128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Document ID</a:t>
            </a:r>
            <a:endParaRPr>
              <a:latin typeface="Proxima Nova"/>
              <a:ea typeface="Proxima Nova"/>
              <a:cs typeface="Proxima Nova"/>
              <a:sym typeface="Proxima Nova"/>
            </a:endParaRPr>
          </a:p>
        </p:txBody>
      </p:sp>
      <p:sp>
        <p:nvSpPr>
          <p:cNvPr id="317" name="Google Shape;317;p48"/>
          <p:cNvSpPr txBox="1"/>
          <p:nvPr/>
        </p:nvSpPr>
        <p:spPr>
          <a:xfrm>
            <a:off x="7397025" y="4212875"/>
            <a:ext cx="1081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Position of Document</a:t>
            </a:r>
            <a:endParaRPr>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9"/>
          <p:cNvPicPr preferRelativeResize="0"/>
          <p:nvPr/>
        </p:nvPicPr>
        <p:blipFill>
          <a:blip r:embed="rId3">
            <a:alphaModFix/>
          </a:blip>
          <a:stretch>
            <a:fillRect/>
          </a:stretch>
        </p:blipFill>
        <p:spPr>
          <a:xfrm>
            <a:off x="4572000" y="3084888"/>
            <a:ext cx="3276600" cy="762000"/>
          </a:xfrm>
          <a:prstGeom prst="rect">
            <a:avLst/>
          </a:prstGeom>
          <a:noFill/>
          <a:ln>
            <a:noFill/>
          </a:ln>
        </p:spPr>
      </p:pic>
      <p:sp>
        <p:nvSpPr>
          <p:cNvPr id="323" name="Google Shape;323;p49"/>
          <p:cNvSpPr/>
          <p:nvPr/>
        </p:nvSpPr>
        <p:spPr>
          <a:xfrm rot="1801127">
            <a:off x="3679878" y="2756547"/>
            <a:ext cx="801745" cy="2352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9"/>
          <p:cNvSpPr txBox="1"/>
          <p:nvPr/>
        </p:nvSpPr>
        <p:spPr>
          <a:xfrm rot="1841736">
            <a:off x="2968424" y="2866992"/>
            <a:ext cx="1681956" cy="5540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Generate User Feedback</a:t>
            </a:r>
            <a:endParaRPr sz="1200">
              <a:latin typeface="Proxima Nova"/>
              <a:ea typeface="Proxima Nova"/>
              <a:cs typeface="Proxima Nova"/>
              <a:sym typeface="Proxima Nova"/>
            </a:endParaRPr>
          </a:p>
        </p:txBody>
      </p:sp>
      <p:sp>
        <p:nvSpPr>
          <p:cNvPr id="325" name="Google Shape;325;p49"/>
          <p:cNvSpPr/>
          <p:nvPr/>
        </p:nvSpPr>
        <p:spPr>
          <a:xfrm>
            <a:off x="4723375" y="3407125"/>
            <a:ext cx="210000" cy="184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9"/>
          <p:cNvSpPr/>
          <p:nvPr/>
        </p:nvSpPr>
        <p:spPr>
          <a:xfrm>
            <a:off x="5075150" y="3378775"/>
            <a:ext cx="867000" cy="2415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9"/>
          <p:cNvSpPr/>
          <p:nvPr/>
        </p:nvSpPr>
        <p:spPr>
          <a:xfrm>
            <a:off x="6343300" y="3407125"/>
            <a:ext cx="811800" cy="184800"/>
          </a:xfrm>
          <a:prstGeom prst="rect">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9"/>
          <p:cNvSpPr/>
          <p:nvPr/>
        </p:nvSpPr>
        <p:spPr>
          <a:xfrm>
            <a:off x="7397025" y="3407125"/>
            <a:ext cx="284700" cy="241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 name="Google Shape;329;p49"/>
          <p:cNvCxnSpPr>
            <a:stCxn id="325" idx="2"/>
          </p:cNvCxnSpPr>
          <p:nvPr/>
        </p:nvCxnSpPr>
        <p:spPr>
          <a:xfrm flipH="1">
            <a:off x="4819975" y="359192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30" name="Google Shape;330;p49"/>
          <p:cNvCxnSpPr/>
          <p:nvPr/>
        </p:nvCxnSpPr>
        <p:spPr>
          <a:xfrm flipH="1">
            <a:off x="5504450" y="359192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31" name="Google Shape;331;p49"/>
          <p:cNvCxnSpPr/>
          <p:nvPr/>
        </p:nvCxnSpPr>
        <p:spPr>
          <a:xfrm flipH="1">
            <a:off x="6745000" y="3620275"/>
            <a:ext cx="8400" cy="551100"/>
          </a:xfrm>
          <a:prstGeom prst="straightConnector1">
            <a:avLst/>
          </a:prstGeom>
          <a:noFill/>
          <a:ln w="9525" cap="flat" cmpd="sng">
            <a:solidFill>
              <a:schemeClr val="dk2"/>
            </a:solidFill>
            <a:prstDash val="solid"/>
            <a:round/>
            <a:headEnd type="none" w="med" len="med"/>
            <a:tailEnd type="triangle" w="med" len="med"/>
          </a:ln>
        </p:spPr>
      </p:cxnSp>
      <p:cxnSp>
        <p:nvCxnSpPr>
          <p:cNvPr id="332" name="Google Shape;332;p49"/>
          <p:cNvCxnSpPr/>
          <p:nvPr/>
        </p:nvCxnSpPr>
        <p:spPr>
          <a:xfrm flipH="1">
            <a:off x="7535175" y="3620275"/>
            <a:ext cx="8400" cy="55110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49"/>
          <p:cNvSpPr txBox="1"/>
          <p:nvPr/>
        </p:nvSpPr>
        <p:spPr>
          <a:xfrm>
            <a:off x="3353575" y="4143025"/>
            <a:ext cx="1798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Denotes Automatic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User Feedback</a:t>
            </a:r>
            <a:endParaRPr>
              <a:latin typeface="Proxima Nova"/>
              <a:ea typeface="Proxima Nova"/>
              <a:cs typeface="Proxima Nova"/>
              <a:sym typeface="Proxima Nova"/>
            </a:endParaRPr>
          </a:p>
        </p:txBody>
      </p:sp>
      <p:sp>
        <p:nvSpPr>
          <p:cNvPr id="334" name="Google Shape;334;p49"/>
          <p:cNvSpPr txBox="1"/>
          <p:nvPr/>
        </p:nvSpPr>
        <p:spPr>
          <a:xfrm>
            <a:off x="5013575" y="4143025"/>
            <a:ext cx="114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Query ID</a:t>
            </a:r>
            <a:endParaRPr>
              <a:latin typeface="Proxima Nova"/>
              <a:ea typeface="Proxima Nova"/>
              <a:cs typeface="Proxima Nova"/>
              <a:sym typeface="Proxima Nova"/>
            </a:endParaRPr>
          </a:p>
        </p:txBody>
      </p:sp>
      <p:sp>
        <p:nvSpPr>
          <p:cNvPr id="335" name="Google Shape;335;p49"/>
          <p:cNvSpPr txBox="1"/>
          <p:nvPr/>
        </p:nvSpPr>
        <p:spPr>
          <a:xfrm>
            <a:off x="6156573" y="4143025"/>
            <a:ext cx="1282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Document ID</a:t>
            </a:r>
            <a:endParaRPr>
              <a:latin typeface="Proxima Nova"/>
              <a:ea typeface="Proxima Nova"/>
              <a:cs typeface="Proxima Nova"/>
              <a:sym typeface="Proxima Nova"/>
            </a:endParaRPr>
          </a:p>
        </p:txBody>
      </p:sp>
      <p:sp>
        <p:nvSpPr>
          <p:cNvPr id="336" name="Google Shape;336;p49"/>
          <p:cNvSpPr txBox="1"/>
          <p:nvPr/>
        </p:nvSpPr>
        <p:spPr>
          <a:xfrm>
            <a:off x="7287775" y="4103625"/>
            <a:ext cx="1081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Proxima Nova"/>
                <a:ea typeface="Proxima Nova"/>
                <a:cs typeface="Proxima Nova"/>
                <a:sym typeface="Proxima Nova"/>
              </a:rPr>
              <a:t>Position of Document</a:t>
            </a:r>
            <a:endParaRPr sz="1300">
              <a:latin typeface="Proxima Nova"/>
              <a:ea typeface="Proxima Nova"/>
              <a:cs typeface="Proxima Nova"/>
              <a:sym typeface="Proxima Nova"/>
            </a:endParaRPr>
          </a:p>
        </p:txBody>
      </p:sp>
      <p:pic>
        <p:nvPicPr>
          <p:cNvPr id="337" name="Google Shape;337;p49"/>
          <p:cNvPicPr preferRelativeResize="0"/>
          <p:nvPr/>
        </p:nvPicPr>
        <p:blipFill>
          <a:blip r:embed="rId4">
            <a:alphaModFix/>
          </a:blip>
          <a:stretch>
            <a:fillRect/>
          </a:stretch>
        </p:blipFill>
        <p:spPr>
          <a:xfrm>
            <a:off x="344575" y="177600"/>
            <a:ext cx="4521600" cy="243359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p:nvPr/>
        </p:nvSpPr>
        <p:spPr>
          <a:xfrm rot="1801030">
            <a:off x="3210685" y="2902795"/>
            <a:ext cx="1096231" cy="2352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0"/>
          <p:cNvSpPr txBox="1"/>
          <p:nvPr/>
        </p:nvSpPr>
        <p:spPr>
          <a:xfrm rot="1841736">
            <a:off x="2718274" y="3014393"/>
            <a:ext cx="1681956" cy="36951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Next Query</a:t>
            </a:r>
            <a:endParaRPr sz="1200">
              <a:latin typeface="Proxima Nova"/>
              <a:ea typeface="Proxima Nova"/>
              <a:cs typeface="Proxima Nova"/>
              <a:sym typeface="Proxima Nova"/>
            </a:endParaRPr>
          </a:p>
        </p:txBody>
      </p:sp>
      <p:pic>
        <p:nvPicPr>
          <p:cNvPr id="344" name="Google Shape;344;p50"/>
          <p:cNvPicPr preferRelativeResize="0"/>
          <p:nvPr/>
        </p:nvPicPr>
        <p:blipFill>
          <a:blip r:embed="rId3">
            <a:alphaModFix/>
          </a:blip>
          <a:stretch>
            <a:fillRect/>
          </a:stretch>
        </p:blipFill>
        <p:spPr>
          <a:xfrm>
            <a:off x="4480177" y="2468125"/>
            <a:ext cx="4512872" cy="2416293"/>
          </a:xfrm>
          <a:prstGeom prst="rect">
            <a:avLst/>
          </a:prstGeom>
          <a:noFill/>
          <a:ln>
            <a:noFill/>
          </a:ln>
        </p:spPr>
      </p:pic>
      <p:pic>
        <p:nvPicPr>
          <p:cNvPr id="345" name="Google Shape;345;p50"/>
          <p:cNvPicPr preferRelativeResize="0"/>
          <p:nvPr/>
        </p:nvPicPr>
        <p:blipFill rotWithShape="1">
          <a:blip r:embed="rId4">
            <a:alphaModFix/>
          </a:blip>
          <a:srcRect l="1868" t="8349" r="12792"/>
          <a:stretch/>
        </p:blipFill>
        <p:spPr>
          <a:xfrm>
            <a:off x="193400" y="155450"/>
            <a:ext cx="4225426" cy="2416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p:nvPr/>
        </p:nvSpPr>
        <p:spPr>
          <a:xfrm rot="1801127">
            <a:off x="3310053" y="2756547"/>
            <a:ext cx="801745" cy="2352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txBox="1"/>
          <p:nvPr/>
        </p:nvSpPr>
        <p:spPr>
          <a:xfrm rot="1841736">
            <a:off x="2620749" y="2858592"/>
            <a:ext cx="1681956" cy="5540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Update to the next time step</a:t>
            </a:r>
            <a:endParaRPr sz="1200">
              <a:latin typeface="Proxima Nova"/>
              <a:ea typeface="Proxima Nova"/>
              <a:cs typeface="Proxima Nova"/>
              <a:sym typeface="Proxima Nova"/>
            </a:endParaRPr>
          </a:p>
        </p:txBody>
      </p:sp>
      <p:pic>
        <p:nvPicPr>
          <p:cNvPr id="352" name="Google Shape;352;p51"/>
          <p:cNvPicPr preferRelativeResize="0"/>
          <p:nvPr/>
        </p:nvPicPr>
        <p:blipFill>
          <a:blip r:embed="rId3">
            <a:alphaModFix/>
          </a:blip>
          <a:stretch>
            <a:fillRect/>
          </a:stretch>
        </p:blipFill>
        <p:spPr>
          <a:xfrm>
            <a:off x="172100" y="325575"/>
            <a:ext cx="4996775" cy="2142550"/>
          </a:xfrm>
          <a:prstGeom prst="rect">
            <a:avLst/>
          </a:prstGeom>
          <a:noFill/>
          <a:ln>
            <a:noFill/>
          </a:ln>
        </p:spPr>
      </p:pic>
      <p:pic>
        <p:nvPicPr>
          <p:cNvPr id="353" name="Google Shape;353;p51"/>
          <p:cNvPicPr preferRelativeResize="0"/>
          <p:nvPr/>
        </p:nvPicPr>
        <p:blipFill>
          <a:blip r:embed="rId4">
            <a:alphaModFix/>
          </a:blip>
          <a:stretch>
            <a:fillRect/>
          </a:stretch>
        </p:blipFill>
        <p:spPr>
          <a:xfrm>
            <a:off x="4401975" y="2785275"/>
            <a:ext cx="4292287" cy="1920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2"/>
          <p:cNvSpPr txBox="1">
            <a:spLocks noGrp="1"/>
          </p:cNvSpPr>
          <p:nvPr>
            <p:ph type="body" idx="1"/>
          </p:nvPr>
        </p:nvSpPr>
        <p:spPr>
          <a:xfrm>
            <a:off x="588400" y="982700"/>
            <a:ext cx="7505100" cy="3416400"/>
          </a:xfrm>
          <a:prstGeom prst="rect">
            <a:avLst/>
          </a:prstGeom>
        </p:spPr>
        <p:txBody>
          <a:bodyPr spcFirstLastPara="1" wrap="square" lIns="91425" tIns="91425" rIns="91425" bIns="91425" anchor="t" anchorCtr="0">
            <a:noAutofit/>
          </a:bodyPr>
          <a:lstStyle/>
          <a:p>
            <a:pPr marL="457200" lvl="0" indent="-311150" algn="just" rtl="0">
              <a:lnSpc>
                <a:spcPct val="12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To evaluate the results and to form a fair comparison, the NDCG (normalized discounted cumulative gain) scores are considered for each model. </a:t>
            </a:r>
            <a:endParaRPr sz="1300">
              <a:solidFill>
                <a:srgbClr val="000000"/>
              </a:solidFill>
              <a:latin typeface="Times New Roman"/>
              <a:ea typeface="Times New Roman"/>
              <a:cs typeface="Times New Roman"/>
              <a:sym typeface="Times New Roman"/>
            </a:endParaRPr>
          </a:p>
          <a:p>
            <a:pPr marL="457200" lvl="0" indent="-311150" algn="just" rtl="0">
              <a:lnSpc>
                <a:spcPct val="125000"/>
              </a:lnSpc>
              <a:spcBef>
                <a:spcPts val="10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NDCG score at the Kth position indicates the number of documents ranked correctly upto the Kth position with respect to the perfect ranking of the documents upto the Kth position. </a:t>
            </a:r>
            <a:endParaRPr sz="1300">
              <a:solidFill>
                <a:srgbClr val="000000"/>
              </a:solidFill>
              <a:latin typeface="Times New Roman"/>
              <a:ea typeface="Times New Roman"/>
              <a:cs typeface="Times New Roman"/>
              <a:sym typeface="Times New Roman"/>
            </a:endParaRPr>
          </a:p>
          <a:p>
            <a:pPr marL="457200" lvl="0" indent="-311150" algn="just" rtl="0">
              <a:lnSpc>
                <a:spcPct val="125000"/>
              </a:lnSpc>
              <a:spcBef>
                <a:spcPts val="10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results generated for the dataset are with respect to a 70-30 split. 70% of the dataset is considered as the training set and 30% of the dataset is considered as the testing set. </a:t>
            </a:r>
            <a:endParaRPr sz="1300">
              <a:solidFill>
                <a:srgbClr val="000000"/>
              </a:solidFill>
              <a:latin typeface="Times New Roman"/>
              <a:ea typeface="Times New Roman"/>
              <a:cs typeface="Times New Roman"/>
              <a:sym typeface="Times New Roman"/>
            </a:endParaRPr>
          </a:p>
          <a:p>
            <a:pPr marL="457200" lvl="0" indent="-311150" algn="just" rtl="0">
              <a:lnSpc>
                <a:spcPct val="125000"/>
              </a:lnSpc>
              <a:spcBef>
                <a:spcPts val="10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These results indicated a similarity to those generated with 5 Fold cross validation. Only the results of the MDPRank and PPGRank paper were produced across the 5 folds; the rest was produced on the entire dataset with 70-30 split.All LTR experiments are done on MQ2007 and MQ2008 datasets[13].</a:t>
            </a:r>
            <a:endParaRPr sz="1300">
              <a:solidFill>
                <a:srgbClr val="000000"/>
              </a:solidFill>
              <a:latin typeface="Times New Roman"/>
              <a:ea typeface="Times New Roman"/>
              <a:cs typeface="Times New Roman"/>
              <a:sym typeface="Times New Roman"/>
            </a:endParaRPr>
          </a:p>
          <a:p>
            <a:pPr marL="457200" lvl="0" indent="-311150" algn="just" rtl="0">
              <a:lnSpc>
                <a:spcPct val="125000"/>
              </a:lnSpc>
              <a:spcBef>
                <a:spcPts val="1000"/>
              </a:spcBef>
              <a:spcAft>
                <a:spcPts val="100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results obtained help us understand how well the reinforcement learning agent performs in learning to rank tasks. This is more apparent when comparing the results with other machine learning models.</a:t>
            </a:r>
            <a:endParaRPr sz="1300">
              <a:solidFill>
                <a:srgbClr val="000000"/>
              </a:solidFill>
              <a:latin typeface="Times New Roman"/>
              <a:ea typeface="Times New Roman"/>
              <a:cs typeface="Times New Roman"/>
              <a:sym typeface="Times New Roman"/>
            </a:endParaRPr>
          </a:p>
        </p:txBody>
      </p:sp>
      <p:sp>
        <p:nvSpPr>
          <p:cNvPr id="359" name="Google Shape;359;p52"/>
          <p:cNvSpPr txBox="1">
            <a:spLocks noGrp="1"/>
          </p:cNvSpPr>
          <p:nvPr>
            <p:ph type="title"/>
          </p:nvPr>
        </p:nvSpPr>
        <p:spPr>
          <a:xfrm>
            <a:off x="311700" y="288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5. Results - Application of RL to LTR</a:t>
            </a:r>
            <a:endParaRPr sz="266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93750"/>
            <a:ext cx="8520600" cy="572700"/>
          </a:xfrm>
          <a:prstGeom prst="rect">
            <a:avLst/>
          </a:prstGeom>
        </p:spPr>
        <p:txBody>
          <a:bodyPr spcFirstLastPara="1" wrap="square" lIns="91425" tIns="91425" rIns="91425" bIns="91425" anchor="t" anchorCtr="0">
            <a:noAutofit/>
          </a:bodyPr>
          <a:lstStyle/>
          <a:p>
            <a:pPr marL="457200" lvl="0" indent="-397510" algn="l" rtl="0">
              <a:spcBef>
                <a:spcPts val="0"/>
              </a:spcBef>
              <a:spcAft>
                <a:spcPts val="0"/>
              </a:spcAft>
              <a:buSzPts val="2660"/>
              <a:buAutoNum type="arabicPeriod"/>
            </a:pPr>
            <a:r>
              <a:rPr lang="en" sz="2660" b="1"/>
              <a:t>Introduction(cont.)</a:t>
            </a:r>
            <a:endParaRPr sz="2660" b="1"/>
          </a:p>
        </p:txBody>
      </p:sp>
      <p:sp>
        <p:nvSpPr>
          <p:cNvPr id="87" name="Google Shape;87;p17"/>
          <p:cNvSpPr txBox="1">
            <a:spLocks noGrp="1"/>
          </p:cNvSpPr>
          <p:nvPr>
            <p:ph type="body" idx="1"/>
          </p:nvPr>
        </p:nvSpPr>
        <p:spPr>
          <a:xfrm>
            <a:off x="311700" y="975450"/>
            <a:ext cx="8160000" cy="38847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Reinforcement Learning</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One of the 3 major types of machine learning that has recently gained a lot of traction.</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Reinforcement learning aims to solve environments from experience (trial and error) similar to humans.</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learns from the interactions with the environment rather than a labelled or unlabelled dataset.  </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Deep Reinforcement Learning</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Use of neural networks in reinforcement learning.</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More powerful function approximators. </a:t>
            </a:r>
            <a:endParaRPr sz="1600">
              <a:solidFill>
                <a:srgbClr val="000000"/>
              </a:solidFill>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Certain issues arise, which are dealt with in various ways according to algorithm used.</a:t>
            </a:r>
            <a:endParaRPr sz="1600">
              <a:solidFill>
                <a:srgbClr val="000000"/>
              </a:solidFill>
              <a:latin typeface="Times New Roman"/>
              <a:ea typeface="Times New Roman"/>
              <a:cs typeface="Times New Roman"/>
              <a:sym typeface="Times New Roman"/>
            </a:endParaRPr>
          </a:p>
          <a:p>
            <a:pPr marL="457200" lvl="0" indent="0" algn="just" rtl="0">
              <a:spcBef>
                <a:spcPts val="1200"/>
              </a:spcBef>
              <a:spcAft>
                <a:spcPts val="1200"/>
              </a:spcAft>
              <a:buNone/>
            </a:pPr>
            <a:r>
              <a:rPr lang="en" sz="1600">
                <a:solidFill>
                  <a:srgbClr val="000000"/>
                </a:solidFill>
                <a:latin typeface="Times New Roman"/>
                <a:ea typeface="Times New Roman"/>
                <a:cs typeface="Times New Roman"/>
                <a:sym typeface="Times New Roman"/>
              </a:rPr>
              <a:t>We aim to design an Information Retrieval system based on Deep Reinforcement Learning.</a:t>
            </a:r>
            <a:endParaRPr sz="1600">
              <a:solidFill>
                <a:srgbClr val="000000"/>
              </a:solidFill>
              <a:latin typeface="Times New Roman"/>
              <a:ea typeface="Times New Roman"/>
              <a:cs typeface="Times New Roman"/>
              <a:sym typeface="Times New Roman"/>
            </a:endParaRPr>
          </a:p>
        </p:txBody>
      </p:sp>
      <p:sp>
        <p:nvSpPr>
          <p:cNvPr id="88" name="Google Shape;88;p17"/>
          <p:cNvSpPr txBox="1"/>
          <p:nvPr/>
        </p:nvSpPr>
        <p:spPr>
          <a:xfrm>
            <a:off x="5846950" y="4352250"/>
            <a:ext cx="279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     Fig 1.1. Search Engine [6]</a:t>
            </a:r>
            <a:endParaRPr>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3"/>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320"/>
              <a:t>Result Comparison of RL algorithms - MQ2007 dataset</a:t>
            </a:r>
            <a:endParaRPr sz="2320"/>
          </a:p>
        </p:txBody>
      </p:sp>
      <p:graphicFrame>
        <p:nvGraphicFramePr>
          <p:cNvPr id="365" name="Google Shape;365;p53"/>
          <p:cNvGraphicFramePr/>
          <p:nvPr/>
        </p:nvGraphicFramePr>
        <p:xfrm>
          <a:off x="2103375" y="903288"/>
          <a:ext cx="3000000" cy="3000000"/>
        </p:xfrm>
        <a:graphic>
          <a:graphicData uri="http://schemas.openxmlformats.org/drawingml/2006/table">
            <a:tbl>
              <a:tblPr>
                <a:noFill/>
                <a:tableStyleId>{78FE944D-80BD-4F93-A048-57494AE6B769}</a:tableStyleId>
              </a:tblPr>
              <a:tblGrid>
                <a:gridCol w="1054125">
                  <a:extLst>
                    <a:ext uri="{9D8B030D-6E8A-4147-A177-3AD203B41FA5}">
                      <a16:colId xmlns:a16="http://schemas.microsoft.com/office/drawing/2014/main" val="20000"/>
                    </a:ext>
                  </a:extLst>
                </a:gridCol>
                <a:gridCol w="913375">
                  <a:extLst>
                    <a:ext uri="{9D8B030D-6E8A-4147-A177-3AD203B41FA5}">
                      <a16:colId xmlns:a16="http://schemas.microsoft.com/office/drawing/2014/main" val="20001"/>
                    </a:ext>
                  </a:extLst>
                </a:gridCol>
                <a:gridCol w="1018900">
                  <a:extLst>
                    <a:ext uri="{9D8B030D-6E8A-4147-A177-3AD203B41FA5}">
                      <a16:colId xmlns:a16="http://schemas.microsoft.com/office/drawing/2014/main" val="20002"/>
                    </a:ext>
                  </a:extLst>
                </a:gridCol>
                <a:gridCol w="940625">
                  <a:extLst>
                    <a:ext uri="{9D8B030D-6E8A-4147-A177-3AD203B41FA5}">
                      <a16:colId xmlns:a16="http://schemas.microsoft.com/office/drawing/2014/main" val="20003"/>
                    </a:ext>
                  </a:extLst>
                </a:gridCol>
                <a:gridCol w="1010225">
                  <a:extLst>
                    <a:ext uri="{9D8B030D-6E8A-4147-A177-3AD203B41FA5}">
                      <a16:colId xmlns:a16="http://schemas.microsoft.com/office/drawing/2014/main" val="20004"/>
                    </a:ext>
                  </a:extLst>
                </a:gridCol>
              </a:tblGrid>
              <a:tr h="348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Algorithm </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NDCG@1</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NDCG@3</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NDCG@5</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NDCG@10</a:t>
                      </a:r>
                      <a:endParaRPr sz="1200">
                        <a:latin typeface="Times New Roman"/>
                        <a:ea typeface="Times New Roman"/>
                        <a:cs typeface="Times New Roman"/>
                        <a:sym typeface="Times New Roman"/>
                      </a:endParaRPr>
                    </a:p>
                  </a:txBody>
                  <a:tcPr marL="63500" marR="63500" marT="63500" marB="63500">
                    <a:solidFill>
                      <a:srgbClr val="A4C2F4"/>
                    </a:solidFill>
                  </a:tcPr>
                </a:tc>
                <a:extLst>
                  <a:ext uri="{0D108BD9-81ED-4DB2-BD59-A6C34878D82A}">
                    <a16:rowId xmlns:a16="http://schemas.microsoft.com/office/drawing/2014/main" val="10000"/>
                  </a:ext>
                </a:extLst>
              </a:tr>
              <a:tr h="348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MDPRank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0.3954</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0.3983</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0.4069</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0.4350</a:t>
                      </a:r>
                      <a:endParaRPr sz="1100"/>
                    </a:p>
                  </a:txBody>
                  <a:tcPr marL="63500" marR="63500" marT="63500" marB="63500"/>
                </a:tc>
                <a:extLst>
                  <a:ext uri="{0D108BD9-81ED-4DB2-BD59-A6C34878D82A}">
                    <a16:rowId xmlns:a16="http://schemas.microsoft.com/office/drawing/2014/main" val="10001"/>
                  </a:ext>
                </a:extLst>
              </a:tr>
              <a:tr h="348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PPGRank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0.3947</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0.3993</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0.4089</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0.4382</a:t>
                      </a:r>
                      <a:endParaRPr sz="1100"/>
                    </a:p>
                  </a:txBody>
                  <a:tcPr marL="63500" marR="63500" marT="63500" marB="63500"/>
                </a:tc>
                <a:extLst>
                  <a:ext uri="{0D108BD9-81ED-4DB2-BD59-A6C34878D82A}">
                    <a16:rowId xmlns:a16="http://schemas.microsoft.com/office/drawing/2014/main" val="10002"/>
                  </a:ext>
                </a:extLst>
              </a:tr>
              <a:tr h="371150">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QACRank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0.3694</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0.3759</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0.3827</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0.4120</a:t>
                      </a:r>
                      <a:endParaRPr sz="1100"/>
                    </a:p>
                  </a:txBody>
                  <a:tcPr marL="63500" marR="63500" marT="63500" marB="63500"/>
                </a:tc>
                <a:extLst>
                  <a:ext uri="{0D108BD9-81ED-4DB2-BD59-A6C34878D82A}">
                    <a16:rowId xmlns:a16="http://schemas.microsoft.com/office/drawing/2014/main" val="10003"/>
                  </a:ext>
                </a:extLst>
              </a:tr>
              <a:tr h="361600">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DQNRank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0.4022</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0.4041</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0.4069</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0.4254</a:t>
                      </a:r>
                      <a:endParaRPr sz="1100"/>
                    </a:p>
                  </a:txBody>
                  <a:tcPr marL="63500" marR="63500" marT="63500" marB="63500"/>
                </a:tc>
                <a:extLst>
                  <a:ext uri="{0D108BD9-81ED-4DB2-BD59-A6C34878D82A}">
                    <a16:rowId xmlns:a16="http://schemas.microsoft.com/office/drawing/2014/main" val="10004"/>
                  </a:ext>
                </a:extLst>
              </a:tr>
              <a:tr h="348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IncrRank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0.3786</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0.3871</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0.3953</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0.4189</a:t>
                      </a:r>
                      <a:endParaRPr sz="1100"/>
                    </a:p>
                  </a:txBody>
                  <a:tcPr marL="63500" marR="63500" marT="63500" marB="63500"/>
                </a:tc>
                <a:extLst>
                  <a:ext uri="{0D108BD9-81ED-4DB2-BD59-A6C34878D82A}">
                    <a16:rowId xmlns:a16="http://schemas.microsoft.com/office/drawing/2014/main" val="10005"/>
                  </a:ext>
                </a:extLst>
              </a:tr>
              <a:tr h="371150">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A2CRank (MC)</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0.4042</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0.3953</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0.4016</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0.4272</a:t>
                      </a:r>
                      <a:endParaRPr sz="1100"/>
                    </a:p>
                  </a:txBody>
                  <a:tcPr marL="63500" marR="63500" marT="63500" marB="63500"/>
                </a:tc>
                <a:extLst>
                  <a:ext uri="{0D108BD9-81ED-4DB2-BD59-A6C34878D82A}">
                    <a16:rowId xmlns:a16="http://schemas.microsoft.com/office/drawing/2014/main" val="10006"/>
                  </a:ext>
                </a:extLst>
              </a:tr>
              <a:tr h="4033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PPORank (MCAE)</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0.3779</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0.3950</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0.3951</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0.4218</a:t>
                      </a:r>
                      <a:endParaRPr sz="1100"/>
                    </a:p>
                  </a:txBody>
                  <a:tcPr marL="63500" marR="63500" marT="63500" marB="63500"/>
                </a:tc>
                <a:extLst>
                  <a:ext uri="{0D108BD9-81ED-4DB2-BD59-A6C34878D82A}">
                    <a16:rowId xmlns:a16="http://schemas.microsoft.com/office/drawing/2014/main" val="10007"/>
                  </a:ext>
                </a:extLst>
              </a:tr>
              <a:tr h="553400">
                <a:tc>
                  <a:txBody>
                    <a:bodyPr/>
                    <a:lstStyle/>
                    <a:p>
                      <a:pPr marL="0" lvl="0" indent="0" algn="l" rtl="0">
                        <a:lnSpc>
                          <a:spcPct val="100000"/>
                        </a:lnSpc>
                        <a:spcBef>
                          <a:spcPts val="0"/>
                        </a:spcBef>
                        <a:spcAft>
                          <a:spcPts val="0"/>
                        </a:spcAft>
                        <a:buNone/>
                      </a:pPr>
                      <a:r>
                        <a:rPr lang="en" sz="1200">
                          <a:latin typeface="Times New Roman"/>
                          <a:ea typeface="Times New Roman"/>
                          <a:cs typeface="Times New Roman"/>
                          <a:sym typeface="Times New Roman"/>
                        </a:rPr>
                        <a:t>MDPRank Paper Results</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b="1">
                          <a:latin typeface="Times New Roman"/>
                          <a:ea typeface="Times New Roman"/>
                          <a:cs typeface="Times New Roman"/>
                          <a:sym typeface="Times New Roman"/>
                        </a:rPr>
                        <a:t>0.4061</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b="1">
                          <a:latin typeface="Times New Roman"/>
                          <a:ea typeface="Times New Roman"/>
                          <a:cs typeface="Times New Roman"/>
                          <a:sym typeface="Times New Roman"/>
                        </a:rPr>
                        <a:t>0.4101</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b="1"/>
                        <a:t>0.4171</a:t>
                      </a:r>
                      <a:endParaRPr sz="1100" b="1"/>
                    </a:p>
                  </a:txBody>
                  <a:tcPr marL="63500" marR="63500" marT="63500" marB="63500"/>
                </a:tc>
                <a:tc>
                  <a:txBody>
                    <a:bodyPr/>
                    <a:lstStyle/>
                    <a:p>
                      <a:pPr marL="0" lvl="0" indent="0" algn="just" rtl="0">
                        <a:lnSpc>
                          <a:spcPct val="100000"/>
                        </a:lnSpc>
                        <a:spcBef>
                          <a:spcPts val="0"/>
                        </a:spcBef>
                        <a:spcAft>
                          <a:spcPts val="0"/>
                        </a:spcAft>
                        <a:buNone/>
                      </a:pPr>
                      <a:r>
                        <a:rPr lang="en" sz="1100"/>
                        <a:t>0.4416</a:t>
                      </a:r>
                      <a:endParaRPr sz="1100"/>
                    </a:p>
                  </a:txBody>
                  <a:tcPr marL="63500" marR="63500" marT="63500" marB="6350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title"/>
          </p:nvPr>
        </p:nvSpPr>
        <p:spPr>
          <a:xfrm>
            <a:off x="311700" y="98625"/>
            <a:ext cx="8520600" cy="46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2300"/>
              <a:t>Result Comparison of RL algorithms - MQ2008 dataset</a:t>
            </a:r>
            <a:endParaRPr sz="2300"/>
          </a:p>
        </p:txBody>
      </p:sp>
      <p:graphicFrame>
        <p:nvGraphicFramePr>
          <p:cNvPr id="371" name="Google Shape;371;p54"/>
          <p:cNvGraphicFramePr/>
          <p:nvPr/>
        </p:nvGraphicFramePr>
        <p:xfrm>
          <a:off x="2003175" y="645025"/>
          <a:ext cx="5033025" cy="4167660"/>
        </p:xfrm>
        <a:graphic>
          <a:graphicData uri="http://schemas.openxmlformats.org/drawingml/2006/table">
            <a:tbl>
              <a:tblPr>
                <a:noFill/>
                <a:tableStyleId>{78FE944D-80BD-4F93-A048-57494AE6B769}</a:tableStyleId>
              </a:tblPr>
              <a:tblGrid>
                <a:gridCol w="1182325">
                  <a:extLst>
                    <a:ext uri="{9D8B030D-6E8A-4147-A177-3AD203B41FA5}">
                      <a16:colId xmlns:a16="http://schemas.microsoft.com/office/drawing/2014/main" val="20000"/>
                    </a:ext>
                  </a:extLst>
                </a:gridCol>
                <a:gridCol w="957900">
                  <a:extLst>
                    <a:ext uri="{9D8B030D-6E8A-4147-A177-3AD203B41FA5}">
                      <a16:colId xmlns:a16="http://schemas.microsoft.com/office/drawing/2014/main" val="20001"/>
                    </a:ext>
                  </a:extLst>
                </a:gridCol>
                <a:gridCol w="1017500">
                  <a:extLst>
                    <a:ext uri="{9D8B030D-6E8A-4147-A177-3AD203B41FA5}">
                      <a16:colId xmlns:a16="http://schemas.microsoft.com/office/drawing/2014/main" val="20002"/>
                    </a:ext>
                  </a:extLst>
                </a:gridCol>
                <a:gridCol w="1017500">
                  <a:extLst>
                    <a:ext uri="{9D8B030D-6E8A-4147-A177-3AD203B41FA5}">
                      <a16:colId xmlns:a16="http://schemas.microsoft.com/office/drawing/2014/main" val="20003"/>
                    </a:ext>
                  </a:extLst>
                </a:gridCol>
                <a:gridCol w="857800">
                  <a:extLst>
                    <a:ext uri="{9D8B030D-6E8A-4147-A177-3AD203B41FA5}">
                      <a16:colId xmlns:a16="http://schemas.microsoft.com/office/drawing/2014/main" val="20004"/>
                    </a:ext>
                  </a:extLst>
                </a:gridCol>
              </a:tblGrid>
              <a:tr h="290750">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Algorithm </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NDCG@1</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NDCG@3</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NDCG@5</a:t>
                      </a:r>
                      <a:endParaRPr sz="1200">
                        <a:latin typeface="Times New Roman"/>
                        <a:ea typeface="Times New Roman"/>
                        <a:cs typeface="Times New Roman"/>
                        <a:sym typeface="Times New Roman"/>
                      </a:endParaRPr>
                    </a:p>
                  </a:txBody>
                  <a:tcPr marL="63500" marR="63500" marT="63500" marB="63500">
                    <a:solidFill>
                      <a:srgbClr val="A4C2F4"/>
                    </a:solidFill>
                  </a:tcPr>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NDCG@10</a:t>
                      </a:r>
                      <a:endParaRPr sz="1200">
                        <a:latin typeface="Times New Roman"/>
                        <a:ea typeface="Times New Roman"/>
                        <a:cs typeface="Times New Roman"/>
                        <a:sym typeface="Times New Roman"/>
                      </a:endParaRPr>
                    </a:p>
                  </a:txBody>
                  <a:tcPr marL="63500" marR="63500" marT="63500" marB="63500">
                    <a:solidFill>
                      <a:srgbClr val="A4C2F4"/>
                    </a:solidFill>
                  </a:tcPr>
                </a:tc>
                <a:extLst>
                  <a:ext uri="{0D108BD9-81ED-4DB2-BD59-A6C34878D82A}">
                    <a16:rowId xmlns:a16="http://schemas.microsoft.com/office/drawing/2014/main" val="10000"/>
                  </a:ext>
                </a:extLst>
              </a:tr>
              <a:tr h="383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MDPRank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0.3741</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0.4099</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0.4569</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0.2230</a:t>
                      </a:r>
                      <a:endParaRPr sz="1100"/>
                    </a:p>
                  </a:txBody>
                  <a:tcPr marL="63500" marR="63500" marT="63500" marB="63500"/>
                </a:tc>
                <a:extLst>
                  <a:ext uri="{0D108BD9-81ED-4DB2-BD59-A6C34878D82A}">
                    <a16:rowId xmlns:a16="http://schemas.microsoft.com/office/drawing/2014/main" val="10001"/>
                  </a:ext>
                </a:extLst>
              </a:tr>
              <a:tr h="383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PPGRank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0.3741</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0.4226</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0.4627</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0.2290</a:t>
                      </a:r>
                      <a:endParaRPr sz="1100"/>
                    </a:p>
                  </a:txBody>
                  <a:tcPr marL="63500" marR="63500" marT="63500" marB="63500"/>
                </a:tc>
                <a:extLst>
                  <a:ext uri="{0D108BD9-81ED-4DB2-BD59-A6C34878D82A}">
                    <a16:rowId xmlns:a16="http://schemas.microsoft.com/office/drawing/2014/main" val="10002"/>
                  </a:ext>
                </a:extLst>
              </a:tr>
              <a:tr h="383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QACRank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0.3658</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0.3920</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0.4292</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0.2053</a:t>
                      </a:r>
                      <a:endParaRPr sz="1100"/>
                    </a:p>
                  </a:txBody>
                  <a:tcPr marL="63500" marR="63500" marT="63500" marB="63500"/>
                </a:tc>
                <a:extLst>
                  <a:ext uri="{0D108BD9-81ED-4DB2-BD59-A6C34878D82A}">
                    <a16:rowId xmlns:a16="http://schemas.microsoft.com/office/drawing/2014/main" val="10003"/>
                  </a:ext>
                </a:extLst>
              </a:tr>
              <a:tr h="383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DQNRank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0.3376</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0.3887</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0.4313</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0.2320</a:t>
                      </a:r>
                      <a:endParaRPr sz="1100"/>
                    </a:p>
                  </a:txBody>
                  <a:tcPr marL="63500" marR="63500" marT="63500" marB="63500"/>
                </a:tc>
                <a:extLst>
                  <a:ext uri="{0D108BD9-81ED-4DB2-BD59-A6C34878D82A}">
                    <a16:rowId xmlns:a16="http://schemas.microsoft.com/office/drawing/2014/main" val="10004"/>
                  </a:ext>
                </a:extLst>
              </a:tr>
              <a:tr h="38357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IncrRank</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b="1">
                          <a:latin typeface="Times New Roman"/>
                          <a:ea typeface="Times New Roman"/>
                          <a:cs typeface="Times New Roman"/>
                          <a:sym typeface="Times New Roman"/>
                        </a:rPr>
                        <a:t>0.3969</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0.4148</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0.4744</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b="1"/>
                        <a:t>0.2533</a:t>
                      </a:r>
                      <a:endParaRPr sz="1100" b="1"/>
                    </a:p>
                  </a:txBody>
                  <a:tcPr marL="63500" marR="63500" marT="63500" marB="63500"/>
                </a:tc>
                <a:extLst>
                  <a:ext uri="{0D108BD9-81ED-4DB2-BD59-A6C34878D82A}">
                    <a16:rowId xmlns:a16="http://schemas.microsoft.com/office/drawing/2014/main" val="10005"/>
                  </a:ext>
                </a:extLst>
              </a:tr>
              <a:tr h="46162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A2CRank (MC)</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0.3715</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0.4100</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0.4625</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0.2457</a:t>
                      </a:r>
                      <a:endParaRPr sz="1100"/>
                    </a:p>
                  </a:txBody>
                  <a:tcPr marL="63500" marR="63500" marT="63500" marB="63500"/>
                </a:tc>
                <a:extLst>
                  <a:ext uri="{0D108BD9-81ED-4DB2-BD59-A6C34878D82A}">
                    <a16:rowId xmlns:a16="http://schemas.microsoft.com/office/drawing/2014/main" val="10006"/>
                  </a:ext>
                </a:extLst>
              </a:tr>
              <a:tr h="461625">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PPORank (MCAE)</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0.3785</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0.4080</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0.4537</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0.2344</a:t>
                      </a:r>
                      <a:endParaRPr sz="1100"/>
                    </a:p>
                  </a:txBody>
                  <a:tcPr marL="63500" marR="63500" marT="63500" marB="63500"/>
                </a:tc>
                <a:extLst>
                  <a:ext uri="{0D108BD9-81ED-4DB2-BD59-A6C34878D82A}">
                    <a16:rowId xmlns:a16="http://schemas.microsoft.com/office/drawing/2014/main" val="10007"/>
                  </a:ext>
                </a:extLst>
              </a:tr>
              <a:tr h="461625">
                <a:tc>
                  <a:txBody>
                    <a:bodyPr/>
                    <a:lstStyle/>
                    <a:p>
                      <a:pPr marL="0" lvl="0" indent="0" algn="l" rtl="0">
                        <a:lnSpc>
                          <a:spcPct val="100000"/>
                        </a:lnSpc>
                        <a:spcBef>
                          <a:spcPts val="0"/>
                        </a:spcBef>
                        <a:spcAft>
                          <a:spcPts val="0"/>
                        </a:spcAft>
                        <a:buNone/>
                      </a:pPr>
                      <a:r>
                        <a:rPr lang="en" sz="1200">
                          <a:latin typeface="Times New Roman"/>
                          <a:ea typeface="Times New Roman"/>
                          <a:cs typeface="Times New Roman"/>
                          <a:sym typeface="Times New Roman"/>
                        </a:rPr>
                        <a:t>MDPRank Paper Results</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0.3827</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0.4420</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a:t>0.4881</a:t>
                      </a:r>
                      <a:endParaRPr sz="1100"/>
                    </a:p>
                  </a:txBody>
                  <a:tcPr marL="63500" marR="63500" marT="63500" marB="63500"/>
                </a:tc>
                <a:tc>
                  <a:txBody>
                    <a:bodyPr/>
                    <a:lstStyle/>
                    <a:p>
                      <a:pPr marL="0" lvl="0" indent="0" algn="just" rtl="0">
                        <a:lnSpc>
                          <a:spcPct val="100000"/>
                        </a:lnSpc>
                        <a:spcBef>
                          <a:spcPts val="0"/>
                        </a:spcBef>
                        <a:spcAft>
                          <a:spcPts val="0"/>
                        </a:spcAft>
                        <a:buNone/>
                      </a:pPr>
                      <a:r>
                        <a:rPr lang="en" sz="1100"/>
                        <a:t>0.2327</a:t>
                      </a:r>
                      <a:endParaRPr sz="1100"/>
                    </a:p>
                  </a:txBody>
                  <a:tcPr marL="63500" marR="63500" marT="63500" marB="63500"/>
                </a:tc>
                <a:extLst>
                  <a:ext uri="{0D108BD9-81ED-4DB2-BD59-A6C34878D82A}">
                    <a16:rowId xmlns:a16="http://schemas.microsoft.com/office/drawing/2014/main" val="10008"/>
                  </a:ext>
                </a:extLst>
              </a:tr>
              <a:tr h="461625">
                <a:tc>
                  <a:txBody>
                    <a:bodyPr/>
                    <a:lstStyle/>
                    <a:p>
                      <a:pPr marL="0" lvl="0" indent="0" algn="l" rtl="0">
                        <a:lnSpc>
                          <a:spcPct val="100000"/>
                        </a:lnSpc>
                        <a:spcBef>
                          <a:spcPts val="0"/>
                        </a:spcBef>
                        <a:spcAft>
                          <a:spcPts val="0"/>
                        </a:spcAft>
                        <a:buNone/>
                      </a:pPr>
                      <a:r>
                        <a:rPr lang="en" sz="1200">
                          <a:latin typeface="Times New Roman"/>
                          <a:ea typeface="Times New Roman"/>
                          <a:cs typeface="Times New Roman"/>
                          <a:sym typeface="Times New Roman"/>
                        </a:rPr>
                        <a:t>PPGRank Paper Results</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a:latin typeface="Times New Roman"/>
                          <a:ea typeface="Times New Roman"/>
                          <a:cs typeface="Times New Roman"/>
                          <a:sym typeface="Times New Roman"/>
                        </a:rPr>
                        <a:t>0.3877</a:t>
                      </a:r>
                      <a:endParaRPr sz="1200">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200" b="1">
                          <a:latin typeface="Times New Roman"/>
                          <a:ea typeface="Times New Roman"/>
                          <a:cs typeface="Times New Roman"/>
                          <a:sym typeface="Times New Roman"/>
                        </a:rPr>
                        <a:t>0.4511</a:t>
                      </a:r>
                      <a:endParaRPr sz="1200" b="1">
                        <a:latin typeface="Times New Roman"/>
                        <a:ea typeface="Times New Roman"/>
                        <a:cs typeface="Times New Roman"/>
                        <a:sym typeface="Times New Roman"/>
                      </a:endParaRPr>
                    </a:p>
                  </a:txBody>
                  <a:tcPr marL="63500" marR="63500" marT="63500" marB="63500"/>
                </a:tc>
                <a:tc>
                  <a:txBody>
                    <a:bodyPr/>
                    <a:lstStyle/>
                    <a:p>
                      <a:pPr marL="0" lvl="0" indent="0" algn="just" rtl="0">
                        <a:lnSpc>
                          <a:spcPct val="100000"/>
                        </a:lnSpc>
                        <a:spcBef>
                          <a:spcPts val="0"/>
                        </a:spcBef>
                        <a:spcAft>
                          <a:spcPts val="0"/>
                        </a:spcAft>
                        <a:buNone/>
                      </a:pPr>
                      <a:r>
                        <a:rPr lang="en" sz="1100" b="1"/>
                        <a:t>0.4910</a:t>
                      </a:r>
                      <a:endParaRPr sz="1100" b="1"/>
                    </a:p>
                  </a:txBody>
                  <a:tcPr marL="63500" marR="63500" marT="63500" marB="63500"/>
                </a:tc>
                <a:tc>
                  <a:txBody>
                    <a:bodyPr/>
                    <a:lstStyle/>
                    <a:p>
                      <a:pPr marL="0" lvl="0" indent="0" algn="just" rtl="0">
                        <a:lnSpc>
                          <a:spcPct val="100000"/>
                        </a:lnSpc>
                        <a:spcBef>
                          <a:spcPts val="0"/>
                        </a:spcBef>
                        <a:spcAft>
                          <a:spcPts val="0"/>
                        </a:spcAft>
                        <a:buNone/>
                      </a:pPr>
                      <a:r>
                        <a:rPr lang="en" sz="1100"/>
                        <a:t>0.2455</a:t>
                      </a:r>
                      <a:endParaRPr sz="1100"/>
                    </a:p>
                  </a:txBody>
                  <a:tcPr marL="63500" marR="63500" marT="63500" marB="63500"/>
                </a:tc>
                <a:extLst>
                  <a:ext uri="{0D108BD9-81ED-4DB2-BD59-A6C34878D82A}">
                    <a16:rowId xmlns:a16="http://schemas.microsoft.com/office/drawing/2014/main" val="10009"/>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5"/>
          <p:cNvSpPr txBox="1">
            <a:spLocks noGrp="1"/>
          </p:cNvSpPr>
          <p:nvPr>
            <p:ph type="title"/>
          </p:nvPr>
        </p:nvSpPr>
        <p:spPr>
          <a:xfrm>
            <a:off x="311700" y="2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6.	 Conclusion</a:t>
            </a:r>
            <a:endParaRPr sz="2660" b="1"/>
          </a:p>
        </p:txBody>
      </p:sp>
      <p:sp>
        <p:nvSpPr>
          <p:cNvPr id="377" name="Google Shape;377;p55"/>
          <p:cNvSpPr txBox="1"/>
          <p:nvPr/>
        </p:nvSpPr>
        <p:spPr>
          <a:xfrm>
            <a:off x="476400" y="933600"/>
            <a:ext cx="8355900" cy="2277900"/>
          </a:xfrm>
          <a:prstGeom prst="rect">
            <a:avLst/>
          </a:prstGeom>
          <a:noFill/>
          <a:ln>
            <a:noFill/>
          </a:ln>
        </p:spPr>
        <p:txBody>
          <a:bodyPr spcFirstLastPara="1" wrap="square" lIns="91425" tIns="91425" rIns="91425" bIns="91425" anchor="t" anchorCtr="0">
            <a:spAutoFit/>
          </a:bodyPr>
          <a:lstStyle/>
          <a:p>
            <a:pPr marL="0" lvl="0" indent="0" algn="just" rtl="0">
              <a:lnSpc>
                <a:spcPct val="125000"/>
              </a:lnSpc>
              <a:spcBef>
                <a:spcPts val="1200"/>
              </a:spcBef>
              <a:spcAft>
                <a:spcPts val="1200"/>
              </a:spcAft>
              <a:buNone/>
            </a:pPr>
            <a:r>
              <a:rPr lang="en" sz="1600">
                <a:latin typeface="Times New Roman"/>
                <a:ea typeface="Times New Roman"/>
                <a:cs typeface="Times New Roman"/>
                <a:sym typeface="Times New Roman"/>
              </a:rPr>
              <a:t>We would like to conclude by stating the promise of reinforcement learning and its applications in the information retrieval domain. The work we have done provides a overview of the current state of the domain. The simulator we have built can be easily modified due to its modular nature and be extended for any future use case. Each Reinforcement algorithm applied in this setting provides a strong foundation to the understanding of the theoretical and practical concepts of Reinforcement Learning and may also serve as a base for beginners willing to get started with reinforcement learning.</a:t>
            </a:r>
            <a:endParaRPr sz="18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6"/>
          <p:cNvSpPr txBox="1">
            <a:spLocks noGrp="1"/>
          </p:cNvSpPr>
          <p:nvPr>
            <p:ph type="title"/>
          </p:nvPr>
        </p:nvSpPr>
        <p:spPr>
          <a:xfrm>
            <a:off x="311700" y="27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7.	 Future Work</a:t>
            </a:r>
            <a:endParaRPr sz="2660" b="1"/>
          </a:p>
        </p:txBody>
      </p:sp>
      <p:sp>
        <p:nvSpPr>
          <p:cNvPr id="383" name="Google Shape;383;p56"/>
          <p:cNvSpPr txBox="1"/>
          <p:nvPr/>
        </p:nvSpPr>
        <p:spPr>
          <a:xfrm>
            <a:off x="476400" y="933600"/>
            <a:ext cx="8355900" cy="4209900"/>
          </a:xfrm>
          <a:prstGeom prst="rect">
            <a:avLst/>
          </a:prstGeom>
          <a:noFill/>
          <a:ln>
            <a:noFill/>
          </a:ln>
        </p:spPr>
        <p:txBody>
          <a:bodyPr spcFirstLastPara="1" wrap="square" lIns="91425" tIns="91425" rIns="91425" bIns="91425" anchor="t" anchorCtr="0">
            <a:spAutoFit/>
          </a:bodyPr>
          <a:lstStyle/>
          <a:p>
            <a:pPr marL="0" lvl="0" indent="0" algn="just" rtl="0">
              <a:lnSpc>
                <a:spcPct val="125000"/>
              </a:lnSpc>
              <a:spcBef>
                <a:spcPts val="1200"/>
              </a:spcBef>
              <a:spcAft>
                <a:spcPts val="0"/>
              </a:spcAft>
              <a:buNone/>
            </a:pPr>
            <a:r>
              <a:rPr lang="en">
                <a:latin typeface="Times New Roman"/>
                <a:ea typeface="Times New Roman"/>
                <a:cs typeface="Times New Roman"/>
                <a:sym typeface="Times New Roman"/>
              </a:rPr>
              <a:t>Possible extensions include but are not limited to:</a:t>
            </a:r>
            <a:endParaRPr>
              <a:latin typeface="Times New Roman"/>
              <a:ea typeface="Times New Roman"/>
              <a:cs typeface="Times New Roman"/>
              <a:sym typeface="Times New Roman"/>
            </a:endParaRPr>
          </a:p>
          <a:p>
            <a:pPr marL="457200" lvl="0" indent="-317500" algn="just" rtl="0">
              <a:lnSpc>
                <a:spcPct val="125000"/>
              </a:lnSpc>
              <a:spcBef>
                <a:spcPts val="1200"/>
              </a:spcBef>
              <a:spcAft>
                <a:spcPts val="0"/>
              </a:spcAft>
              <a:buSzPts val="1400"/>
              <a:buFont typeface="Times New Roman"/>
              <a:buAutoNum type="arabicPeriod"/>
            </a:pPr>
            <a:r>
              <a:rPr lang="en">
                <a:latin typeface="Times New Roman"/>
                <a:ea typeface="Times New Roman"/>
                <a:cs typeface="Times New Roman"/>
                <a:sym typeface="Times New Roman"/>
              </a:rPr>
              <a:t>The GUI interface can be made better with the help of UI / UX concepts or may also be implemented in Java which is more design friendly than GUI implementations in python. </a:t>
            </a:r>
            <a:endParaRPr>
              <a:latin typeface="Times New Roman"/>
              <a:ea typeface="Times New Roman"/>
              <a:cs typeface="Times New Roman"/>
              <a:sym typeface="Times New Roman"/>
            </a:endParaRPr>
          </a:p>
          <a:p>
            <a:pPr marL="457200" lvl="0" indent="-317500" algn="just" rtl="0">
              <a:lnSpc>
                <a:spcPct val="125000"/>
              </a:lnSpc>
              <a:spcBef>
                <a:spcPts val="1000"/>
              </a:spcBef>
              <a:spcAft>
                <a:spcPts val="0"/>
              </a:spcAft>
              <a:buSzPts val="1400"/>
              <a:buFont typeface="Times New Roman"/>
              <a:buAutoNum type="arabicPeriod"/>
            </a:pPr>
            <a:r>
              <a:rPr lang="en">
                <a:latin typeface="Times New Roman"/>
                <a:ea typeface="Times New Roman"/>
                <a:cs typeface="Times New Roman"/>
                <a:sym typeface="Times New Roman"/>
              </a:rPr>
              <a:t>The RL algorithms implemented can further be tried with different hyperparameters and variation in the neural network architecture which might enable better scores than those discussed in the report.</a:t>
            </a:r>
            <a:endParaRPr>
              <a:latin typeface="Times New Roman"/>
              <a:ea typeface="Times New Roman"/>
              <a:cs typeface="Times New Roman"/>
              <a:sym typeface="Times New Roman"/>
            </a:endParaRPr>
          </a:p>
          <a:p>
            <a:pPr marL="457200" lvl="0" indent="-317500" algn="just" rtl="0">
              <a:lnSpc>
                <a:spcPct val="125000"/>
              </a:lnSpc>
              <a:spcBef>
                <a:spcPts val="1000"/>
              </a:spcBef>
              <a:spcAft>
                <a:spcPts val="0"/>
              </a:spcAft>
              <a:buSzPts val="1400"/>
              <a:buFont typeface="Times New Roman"/>
              <a:buAutoNum type="arabicPeriod"/>
            </a:pPr>
            <a:r>
              <a:rPr lang="en">
                <a:latin typeface="Times New Roman"/>
                <a:ea typeface="Times New Roman"/>
                <a:cs typeface="Times New Roman"/>
                <a:sym typeface="Times New Roman"/>
              </a:rPr>
              <a:t>More advanced RL algorithms can be applied to analyze and improve the results on the standard Learning to rank datasets.</a:t>
            </a:r>
            <a:endParaRPr>
              <a:latin typeface="Times New Roman"/>
              <a:ea typeface="Times New Roman"/>
              <a:cs typeface="Times New Roman"/>
              <a:sym typeface="Times New Roman"/>
            </a:endParaRPr>
          </a:p>
          <a:p>
            <a:pPr marL="457200" lvl="0" indent="-317500" algn="just" rtl="0">
              <a:lnSpc>
                <a:spcPct val="125000"/>
              </a:lnSpc>
              <a:spcBef>
                <a:spcPts val="1200"/>
              </a:spcBef>
              <a:spcAft>
                <a:spcPts val="0"/>
              </a:spcAft>
              <a:buSzPts val="1400"/>
              <a:buFont typeface="Times New Roman"/>
              <a:buAutoNum type="arabicPeriod"/>
            </a:pPr>
            <a:r>
              <a:rPr lang="en">
                <a:latin typeface="Times New Roman"/>
                <a:ea typeface="Times New Roman"/>
                <a:cs typeface="Times New Roman"/>
                <a:sym typeface="Times New Roman"/>
              </a:rPr>
              <a:t>The RL algorithms can be tested on larger datasets like the MSLR datasets [29] to observe the learning for a more complex ranking environment since the size of the dataset is huge which is beneficial for a neural network.</a:t>
            </a:r>
            <a:endParaRPr>
              <a:latin typeface="Times New Roman"/>
              <a:ea typeface="Times New Roman"/>
              <a:cs typeface="Times New Roman"/>
              <a:sym typeface="Times New Roman"/>
            </a:endParaRPr>
          </a:p>
          <a:p>
            <a:pPr marL="457200" lvl="0" indent="-317500" algn="just" rtl="0">
              <a:lnSpc>
                <a:spcPct val="125000"/>
              </a:lnSpc>
              <a:spcBef>
                <a:spcPts val="1200"/>
              </a:spcBef>
              <a:spcAft>
                <a:spcPts val="0"/>
              </a:spcAft>
              <a:buSzPts val="1400"/>
              <a:buFont typeface="Times New Roman"/>
              <a:buAutoNum type="arabicPeriod"/>
            </a:pPr>
            <a:r>
              <a:rPr lang="en">
                <a:latin typeface="Times New Roman"/>
                <a:ea typeface="Times New Roman"/>
                <a:cs typeface="Times New Roman"/>
                <a:sym typeface="Times New Roman"/>
              </a:rPr>
              <a:t>A new retrieval paradigm using indexing,metadata concepts can be built to support more efficient working.</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50" b="1"/>
              <a:t>8. References(cont.)</a:t>
            </a:r>
            <a:endParaRPr sz="2650" b="1"/>
          </a:p>
          <a:p>
            <a:pPr marL="0" lvl="0" indent="0" algn="l" rtl="0">
              <a:spcBef>
                <a:spcPts val="0"/>
              </a:spcBef>
              <a:spcAft>
                <a:spcPts val="0"/>
              </a:spcAft>
              <a:buSzPts val="990"/>
              <a:buNone/>
            </a:pPr>
            <a:endParaRPr sz="2650" b="1"/>
          </a:p>
        </p:txBody>
      </p:sp>
      <p:sp>
        <p:nvSpPr>
          <p:cNvPr id="389" name="Google Shape;389;p57"/>
          <p:cNvSpPr txBox="1">
            <a:spLocks noGrp="1"/>
          </p:cNvSpPr>
          <p:nvPr>
            <p:ph type="body" idx="1"/>
          </p:nvPr>
        </p:nvSpPr>
        <p:spPr>
          <a:xfrm>
            <a:off x="1504475" y="1135150"/>
            <a:ext cx="6051300" cy="3369000"/>
          </a:xfrm>
          <a:prstGeom prst="rect">
            <a:avLst/>
          </a:prstGeom>
        </p:spPr>
        <p:txBody>
          <a:bodyPr spcFirstLastPara="1" wrap="square" lIns="91425" tIns="91425" rIns="91425" bIns="91425" anchor="t" anchorCtr="0">
            <a:noAutofit/>
          </a:bodyPr>
          <a:lstStyle/>
          <a:p>
            <a:pPr marL="0" lvl="0" indent="0" algn="just" rtl="0">
              <a:lnSpc>
                <a:spcPct val="125000"/>
              </a:lnSpc>
              <a:spcBef>
                <a:spcPts val="1400"/>
              </a:spcBef>
              <a:spcAft>
                <a:spcPts val="0"/>
              </a:spcAft>
              <a:buNone/>
            </a:pPr>
            <a:r>
              <a:rPr lang="en" sz="1200" i="1">
                <a:solidFill>
                  <a:srgbClr val="000000"/>
                </a:solidFill>
                <a:latin typeface="Times New Roman"/>
                <a:ea typeface="Times New Roman"/>
                <a:cs typeface="Times New Roman"/>
                <a:sym typeface="Times New Roman"/>
              </a:rPr>
              <a:t>Journal / Conference Papers</a:t>
            </a:r>
            <a:endParaRPr sz="1200">
              <a:solidFill>
                <a:srgbClr val="000000"/>
              </a:solidFill>
              <a:latin typeface="Times New Roman"/>
              <a:ea typeface="Times New Roman"/>
              <a:cs typeface="Times New Roman"/>
              <a:sym typeface="Times New Roman"/>
            </a:endParaRPr>
          </a:p>
          <a:p>
            <a:pPr marL="0" lvl="0" indent="0" algn="l" rtl="0">
              <a:spcBef>
                <a:spcPts val="14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[2] Crammer, Koby, and Yoram Singer. "Pranking with ranking." In </a:t>
            </a:r>
            <a:r>
              <a:rPr lang="en" sz="1200" i="1">
                <a:solidFill>
                  <a:srgbClr val="000000"/>
                </a:solidFill>
                <a:highlight>
                  <a:srgbClr val="FFFFFF"/>
                </a:highlight>
                <a:latin typeface="Times New Roman"/>
                <a:ea typeface="Times New Roman"/>
                <a:cs typeface="Times New Roman"/>
                <a:sym typeface="Times New Roman"/>
              </a:rPr>
              <a:t>Nips</a:t>
            </a:r>
            <a:r>
              <a:rPr lang="en" sz="1200">
                <a:solidFill>
                  <a:srgbClr val="000000"/>
                </a:solidFill>
                <a:highlight>
                  <a:srgbClr val="FFFFFF"/>
                </a:highlight>
                <a:latin typeface="Times New Roman"/>
                <a:ea typeface="Times New Roman"/>
                <a:cs typeface="Times New Roman"/>
                <a:sym typeface="Times New Roman"/>
              </a:rPr>
              <a:t>, vol. 1, pp.  641-647. 2001.</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[3] Nallapati, Ramesh. "Discriminative models for information retrieval." In </a:t>
            </a:r>
            <a:r>
              <a:rPr lang="en" sz="1200" i="1">
                <a:solidFill>
                  <a:srgbClr val="000000"/>
                </a:solidFill>
                <a:highlight>
                  <a:srgbClr val="FFFFFF"/>
                </a:highlight>
                <a:latin typeface="Times New Roman"/>
                <a:ea typeface="Times New Roman"/>
                <a:cs typeface="Times New Roman"/>
                <a:sym typeface="Times New Roman"/>
              </a:rPr>
              <a:t>Proceedings of the 27th annual international ACM SIGIR conference on Research and development in information retrieval</a:t>
            </a:r>
            <a:r>
              <a:rPr lang="en" sz="1200">
                <a:solidFill>
                  <a:srgbClr val="000000"/>
                </a:solidFill>
                <a:highlight>
                  <a:srgbClr val="FFFFFF"/>
                </a:highlight>
                <a:latin typeface="Times New Roman"/>
                <a:ea typeface="Times New Roman"/>
                <a:cs typeface="Times New Roman"/>
                <a:sym typeface="Times New Roman"/>
              </a:rPr>
              <a:t>, pp. 64-71. 2004.</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[4] Burges, Chris, Tal Shaked, Erin Renshaw, Ari Lazier, Matt Deeds, Nicole Hamilton, and Greg Hullender. "Learning to rank using gradient descent." In </a:t>
            </a:r>
            <a:r>
              <a:rPr lang="en" sz="1200" i="1">
                <a:solidFill>
                  <a:srgbClr val="000000"/>
                </a:solidFill>
                <a:highlight>
                  <a:srgbClr val="FFFFFF"/>
                </a:highlight>
                <a:latin typeface="Times New Roman"/>
                <a:ea typeface="Times New Roman"/>
                <a:cs typeface="Times New Roman"/>
                <a:sym typeface="Times New Roman"/>
              </a:rPr>
              <a:t>Proceedings of the 22nd international conference on Machine learning</a:t>
            </a:r>
            <a:r>
              <a:rPr lang="en" sz="1200">
                <a:solidFill>
                  <a:srgbClr val="000000"/>
                </a:solidFill>
                <a:highlight>
                  <a:srgbClr val="FFFFFF"/>
                </a:highlight>
                <a:latin typeface="Times New Roman"/>
                <a:ea typeface="Times New Roman"/>
                <a:cs typeface="Times New Roman"/>
                <a:sym typeface="Times New Roman"/>
              </a:rPr>
              <a:t>, pp. 89-96. 2005.</a:t>
            </a: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[5]  Cao, Yunbo, Jun Xu, Tie-Yan Liu, Hang Li, Yalou Huang, and Hsiao-Wuen Hon. "Adapting ranking SVM to document retrieval." In </a:t>
            </a:r>
            <a:r>
              <a:rPr lang="en" sz="1200" i="1">
                <a:solidFill>
                  <a:srgbClr val="000000"/>
                </a:solidFill>
                <a:highlight>
                  <a:srgbClr val="FFFFFF"/>
                </a:highlight>
                <a:latin typeface="Times New Roman"/>
                <a:ea typeface="Times New Roman"/>
                <a:cs typeface="Times New Roman"/>
                <a:sym typeface="Times New Roman"/>
              </a:rPr>
              <a:t>Proceedings of the 29th annual international ACM SIGIR conference on Research and development in information retrieval</a:t>
            </a:r>
            <a:r>
              <a:rPr lang="en" sz="1200">
                <a:solidFill>
                  <a:srgbClr val="000000"/>
                </a:solidFill>
                <a:highlight>
                  <a:srgbClr val="FFFFFF"/>
                </a:highlight>
                <a:latin typeface="Times New Roman"/>
                <a:ea typeface="Times New Roman"/>
                <a:cs typeface="Times New Roman"/>
                <a:sym typeface="Times New Roman"/>
              </a:rPr>
              <a:t>, pp. 186-193. 2006.</a:t>
            </a:r>
            <a:endParaRPr sz="120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0"/>
              </a:spcBef>
              <a:spcAft>
                <a:spcPts val="1200"/>
              </a:spcAft>
              <a:buSzPts val="770"/>
              <a:buNone/>
            </a:pPr>
            <a:endParaRPr sz="101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8. References(cont.)</a:t>
            </a:r>
            <a:endParaRPr sz="2660" b="1"/>
          </a:p>
        </p:txBody>
      </p:sp>
      <p:sp>
        <p:nvSpPr>
          <p:cNvPr id="395" name="Google Shape;395;p58"/>
          <p:cNvSpPr txBox="1"/>
          <p:nvPr/>
        </p:nvSpPr>
        <p:spPr>
          <a:xfrm>
            <a:off x="1252350" y="1353650"/>
            <a:ext cx="6564000" cy="313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[6] Joachims, Thorsten. "Optimizing search engines using clickthrough data." In </a:t>
            </a:r>
            <a:r>
              <a:rPr lang="en" sz="1200" i="1">
                <a:highlight>
                  <a:srgbClr val="FFFFFF"/>
                </a:highlight>
                <a:latin typeface="Times New Roman"/>
                <a:ea typeface="Times New Roman"/>
                <a:cs typeface="Times New Roman"/>
                <a:sym typeface="Times New Roman"/>
              </a:rPr>
              <a:t>Proceedings of the eighth ACM SIGKDD international conference on Knowledge discovery and data mining</a:t>
            </a:r>
            <a:r>
              <a:rPr lang="en" sz="1200">
                <a:highlight>
                  <a:srgbClr val="FFFFFF"/>
                </a:highlight>
                <a:latin typeface="Times New Roman"/>
                <a:ea typeface="Times New Roman"/>
                <a:cs typeface="Times New Roman"/>
                <a:sym typeface="Times New Roman"/>
              </a:rPr>
              <a:t>, pp. 133-142. 2002.</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[7] Burges, Christopher JC. "From ranknet to lambdarank to lambdamart: An overview." </a:t>
            </a:r>
            <a:r>
              <a:rPr lang="en" sz="1200" i="1">
                <a:highlight>
                  <a:srgbClr val="FFFFFF"/>
                </a:highlight>
                <a:latin typeface="Times New Roman"/>
                <a:ea typeface="Times New Roman"/>
                <a:cs typeface="Times New Roman"/>
                <a:sym typeface="Times New Roman"/>
              </a:rPr>
              <a:t>Learning</a:t>
            </a:r>
            <a:r>
              <a:rPr lang="en" sz="1200">
                <a:highlight>
                  <a:srgbClr val="FFFFFF"/>
                </a:highlight>
                <a:latin typeface="Times New Roman"/>
                <a:ea typeface="Times New Roman"/>
                <a:cs typeface="Times New Roman"/>
                <a:sym typeface="Times New Roman"/>
              </a:rPr>
              <a:t> 11.23-581 (2010): 81.</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[8] Cao, Zhe, Tao Qin, Tie-Yan Liu, Ming-Feng Tsai, and Hang Li. "Learning to rank: from pairwise approach to listwise approach." In </a:t>
            </a:r>
            <a:r>
              <a:rPr lang="en" sz="1200" i="1">
                <a:highlight>
                  <a:srgbClr val="FFFFFF"/>
                </a:highlight>
                <a:latin typeface="Times New Roman"/>
                <a:ea typeface="Times New Roman"/>
                <a:cs typeface="Times New Roman"/>
                <a:sym typeface="Times New Roman"/>
              </a:rPr>
              <a:t>Proceedings of the 24th international conference on Machine learning</a:t>
            </a:r>
            <a:r>
              <a:rPr lang="en" sz="1200">
                <a:highlight>
                  <a:srgbClr val="FFFFFF"/>
                </a:highlight>
                <a:latin typeface="Times New Roman"/>
                <a:ea typeface="Times New Roman"/>
                <a:cs typeface="Times New Roman"/>
                <a:sym typeface="Times New Roman"/>
              </a:rPr>
              <a:t>, pp. 129-136. 2007.</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[9] Xu, Jun, and Hang Li. "Adarank: a boosting algorithm for information retrieval." In </a:t>
            </a:r>
            <a:r>
              <a:rPr lang="en" sz="1200" i="1">
                <a:highlight>
                  <a:srgbClr val="FFFFFF"/>
                </a:highlight>
                <a:latin typeface="Times New Roman"/>
                <a:ea typeface="Times New Roman"/>
                <a:cs typeface="Times New Roman"/>
                <a:sym typeface="Times New Roman"/>
              </a:rPr>
              <a:t>Proceedings of the 30th annual international ACM SIGIR conference on Research and development in information retrieval</a:t>
            </a:r>
            <a:r>
              <a:rPr lang="en" sz="1200">
                <a:highlight>
                  <a:srgbClr val="FFFFFF"/>
                </a:highlight>
                <a:latin typeface="Times New Roman"/>
                <a:ea typeface="Times New Roman"/>
                <a:cs typeface="Times New Roman"/>
                <a:sym typeface="Times New Roman"/>
              </a:rPr>
              <a:t>, pp. 391-398. 2007.</a:t>
            </a:r>
            <a:endParaRPr sz="1290">
              <a:solidFill>
                <a:schemeClr val="accent3"/>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8. References(cont.)</a:t>
            </a:r>
            <a:endParaRPr sz="2660" b="1"/>
          </a:p>
        </p:txBody>
      </p:sp>
      <p:sp>
        <p:nvSpPr>
          <p:cNvPr id="401" name="Google Shape;401;p59"/>
          <p:cNvSpPr txBox="1"/>
          <p:nvPr/>
        </p:nvSpPr>
        <p:spPr>
          <a:xfrm>
            <a:off x="1252350" y="1353650"/>
            <a:ext cx="6564000" cy="291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[15]  Sutton, Richard S., and Andrew G. Barto. </a:t>
            </a:r>
            <a:r>
              <a:rPr lang="en" sz="1200" i="1">
                <a:highlight>
                  <a:srgbClr val="FFFFFF"/>
                </a:highlight>
                <a:latin typeface="Times New Roman"/>
                <a:ea typeface="Times New Roman"/>
                <a:cs typeface="Times New Roman"/>
                <a:sym typeface="Times New Roman"/>
              </a:rPr>
              <a:t>Reinforcement learning: An introduction</a:t>
            </a:r>
            <a:r>
              <a:rPr lang="en" sz="1200">
                <a:highlight>
                  <a:srgbClr val="FFFFFF"/>
                </a:highlight>
                <a:latin typeface="Times New Roman"/>
                <a:ea typeface="Times New Roman"/>
                <a:cs typeface="Times New Roman"/>
                <a:sym typeface="Times New Roman"/>
              </a:rPr>
              <a:t>. MIT press, 2018.</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[11] Zhou, Jianghong, and Eugene Agichtein. "RLIRank: Learning to Rank with Reinforcement Learning for Dynamic Search." In </a:t>
            </a:r>
            <a:r>
              <a:rPr lang="en" sz="1200" i="1">
                <a:highlight>
                  <a:srgbClr val="FFFFFF"/>
                </a:highlight>
                <a:latin typeface="Times New Roman"/>
                <a:ea typeface="Times New Roman"/>
                <a:cs typeface="Times New Roman"/>
                <a:sym typeface="Times New Roman"/>
              </a:rPr>
              <a:t>Proceedings of The Web Conference 2020</a:t>
            </a:r>
            <a:r>
              <a:rPr lang="en" sz="1200">
                <a:highlight>
                  <a:srgbClr val="FFFFFF"/>
                </a:highlight>
                <a:latin typeface="Times New Roman"/>
                <a:ea typeface="Times New Roman"/>
                <a:cs typeface="Times New Roman"/>
                <a:sym typeface="Times New Roman"/>
              </a:rPr>
              <a:t>, pp. 2842-2848. 2020.</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[12] Hu, Yujing, Qing Da, Anxiang Zeng, Yang Yu, and Yinghui Xu. "Reinforcement learning to rank in e-commerce search engine: Formalization, analysis, and application." In </a:t>
            </a:r>
            <a:r>
              <a:rPr lang="en" sz="1200" i="1">
                <a:highlight>
                  <a:srgbClr val="FFFFFF"/>
                </a:highlight>
                <a:latin typeface="Times New Roman"/>
                <a:ea typeface="Times New Roman"/>
                <a:cs typeface="Times New Roman"/>
                <a:sym typeface="Times New Roman"/>
              </a:rPr>
              <a:t>Proceedings of the 24th ACM SIGKDD International Conference on Knowledge Discovery &amp; Data Mining</a:t>
            </a:r>
            <a:r>
              <a:rPr lang="en" sz="1200">
                <a:highlight>
                  <a:srgbClr val="FFFFFF"/>
                </a:highlight>
                <a:latin typeface="Times New Roman"/>
                <a:ea typeface="Times New Roman"/>
                <a:cs typeface="Times New Roman"/>
                <a:sym typeface="Times New Roman"/>
              </a:rPr>
              <a:t>, pp. 368-377. 2018.</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[13] Silver, David, Guy Lever, Nicolas Heess, Thomas Degris, Daan Wierstra, and Martin Riedmiller. "Deterministic policy gradient algorithms." In </a:t>
            </a:r>
            <a:r>
              <a:rPr lang="en" sz="1200" i="1">
                <a:highlight>
                  <a:srgbClr val="FFFFFF"/>
                </a:highlight>
                <a:latin typeface="Times New Roman"/>
                <a:ea typeface="Times New Roman"/>
                <a:cs typeface="Times New Roman"/>
                <a:sym typeface="Times New Roman"/>
              </a:rPr>
              <a:t>International conference on machine learning</a:t>
            </a:r>
            <a:r>
              <a:rPr lang="en" sz="1200">
                <a:highlight>
                  <a:srgbClr val="FFFFFF"/>
                </a:highlight>
                <a:latin typeface="Times New Roman"/>
                <a:ea typeface="Times New Roman"/>
                <a:cs typeface="Times New Roman"/>
                <a:sym typeface="Times New Roman"/>
              </a:rPr>
              <a:t>, pp. 387-395. PMLR, 2014.</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8. References(cont.)</a:t>
            </a:r>
            <a:endParaRPr sz="2660" b="1"/>
          </a:p>
        </p:txBody>
      </p:sp>
      <p:sp>
        <p:nvSpPr>
          <p:cNvPr id="407" name="Google Shape;407;p60"/>
          <p:cNvSpPr txBox="1"/>
          <p:nvPr/>
        </p:nvSpPr>
        <p:spPr>
          <a:xfrm>
            <a:off x="1252350" y="950700"/>
            <a:ext cx="6564000" cy="419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[14] Wei, Zeng, Jun Xu, Yanyan Lan, Jiafeng Guo, and Xueqi Cheng. "Reinforcement learning to rank with Markov decision process." In </a:t>
            </a:r>
            <a:r>
              <a:rPr lang="en" sz="1200" i="1">
                <a:highlight>
                  <a:srgbClr val="FFFFFF"/>
                </a:highlight>
                <a:latin typeface="Times New Roman"/>
                <a:ea typeface="Times New Roman"/>
                <a:cs typeface="Times New Roman"/>
                <a:sym typeface="Times New Roman"/>
              </a:rPr>
              <a:t>Proceedings of the 40th International ACM SIGIR Conference on Research and Development in Information Retrieval</a:t>
            </a:r>
            <a:r>
              <a:rPr lang="en" sz="1200">
                <a:highlight>
                  <a:srgbClr val="FFFFFF"/>
                </a:highlight>
                <a:latin typeface="Times New Roman"/>
                <a:ea typeface="Times New Roman"/>
                <a:cs typeface="Times New Roman"/>
                <a:sym typeface="Times New Roman"/>
              </a:rPr>
              <a:t>, pp. 945-948. 2017.</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[17] Mnih, Volodymyr, Koray Kavukcuoglu, David Silver, Alex Graves, Ioannis Antonoglou, Daan Wierstra, and Martin Riedmiller. "Playing atari with deep reinforcement learning." </a:t>
            </a:r>
            <a:r>
              <a:rPr lang="en" sz="1200" i="1">
                <a:highlight>
                  <a:srgbClr val="FFFFFF"/>
                </a:highlight>
                <a:latin typeface="Times New Roman"/>
                <a:ea typeface="Times New Roman"/>
                <a:cs typeface="Times New Roman"/>
                <a:sym typeface="Times New Roman"/>
              </a:rPr>
              <a:t>arXiv preprint arXiv:1312.5602</a:t>
            </a:r>
            <a:r>
              <a:rPr lang="en" sz="1200">
                <a:highlight>
                  <a:srgbClr val="FFFFFF"/>
                </a:highlight>
                <a:latin typeface="Times New Roman"/>
                <a:ea typeface="Times New Roman"/>
                <a:cs typeface="Times New Roman"/>
                <a:sym typeface="Times New Roman"/>
              </a:rPr>
              <a:t> (2013).</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[18] Konda, Vijay R., and John N. Tsitsiklis. "Actor-critic algorithms." In </a:t>
            </a:r>
            <a:r>
              <a:rPr lang="en" sz="1200" i="1">
                <a:highlight>
                  <a:srgbClr val="FFFFFF"/>
                </a:highlight>
                <a:latin typeface="Times New Roman"/>
                <a:ea typeface="Times New Roman"/>
                <a:cs typeface="Times New Roman"/>
                <a:sym typeface="Times New Roman"/>
              </a:rPr>
              <a:t>Advances in neural information processing systems</a:t>
            </a:r>
            <a:r>
              <a:rPr lang="en" sz="1200">
                <a:highlight>
                  <a:srgbClr val="FFFFFF"/>
                </a:highlight>
                <a:latin typeface="Times New Roman"/>
                <a:ea typeface="Times New Roman"/>
                <a:cs typeface="Times New Roman"/>
                <a:sym typeface="Times New Roman"/>
              </a:rPr>
              <a:t>, pp. 1008-1014. 2000.</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i="1">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[19]</a:t>
            </a:r>
            <a:r>
              <a:rPr lang="en" sz="1200" i="1">
                <a:highlight>
                  <a:srgbClr val="FFFFFF"/>
                </a:highlight>
                <a:latin typeface="Times New Roman"/>
                <a:ea typeface="Times New Roman"/>
                <a:cs typeface="Times New Roman"/>
                <a:sym typeface="Times New Roman"/>
              </a:rPr>
              <a:t> </a:t>
            </a:r>
            <a:r>
              <a:rPr lang="en" sz="1200">
                <a:highlight>
                  <a:srgbClr val="FFFFFF"/>
                </a:highlight>
                <a:latin typeface="Times New Roman"/>
                <a:ea typeface="Times New Roman"/>
                <a:cs typeface="Times New Roman"/>
                <a:sym typeface="Times New Roman"/>
              </a:rPr>
              <a:t>Mnih, Volodymyr, Adria Puigdomenech Badia, Mehdi Mirza, Alex Graves, Timothy Lillicrap, Tim Harley, David Silver, and Koray Kavukcuoglu. "Asynchronous methods for deep reinforcement learning." In International conference on machine learning, pp. 1928-1937. PMLR, 2016.</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8. References(cont.)</a:t>
            </a:r>
            <a:endParaRPr sz="2660" b="1"/>
          </a:p>
        </p:txBody>
      </p:sp>
      <p:sp>
        <p:nvSpPr>
          <p:cNvPr id="413" name="Google Shape;413;p61"/>
          <p:cNvSpPr txBox="1"/>
          <p:nvPr/>
        </p:nvSpPr>
        <p:spPr>
          <a:xfrm>
            <a:off x="1210325" y="1136650"/>
            <a:ext cx="6564000" cy="355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i="1">
                <a:highlight>
                  <a:srgbClr val="FFFFFF"/>
                </a:highlight>
                <a:latin typeface="Times New Roman"/>
                <a:ea typeface="Times New Roman"/>
                <a:cs typeface="Times New Roman"/>
                <a:sym typeface="Times New Roman"/>
              </a:rPr>
              <a:t>Books</a:t>
            </a:r>
            <a:endParaRPr sz="1200" i="1">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[10] Manning, Christopher D.; Raghavan, Prabhakar; Schütze, Hinrich.</a:t>
            </a:r>
            <a:r>
              <a:rPr lang="en" sz="1200" i="1">
                <a:highlight>
                  <a:srgbClr val="FFFFFF"/>
                </a:highlight>
                <a:latin typeface="Times New Roman"/>
                <a:ea typeface="Times New Roman"/>
                <a:cs typeface="Times New Roman"/>
                <a:sym typeface="Times New Roman"/>
              </a:rPr>
              <a:t> “</a:t>
            </a:r>
            <a:r>
              <a:rPr lang="en" sz="1200">
                <a:highlight>
                  <a:srgbClr val="FFFFFF"/>
                </a:highlight>
                <a:uFill>
                  <a:noFill/>
                </a:uFill>
                <a:latin typeface="Times New Roman"/>
                <a:ea typeface="Times New Roman"/>
                <a:cs typeface="Times New Roman"/>
                <a:sym typeface="Times New Roman"/>
                <a:hlinkClick r:id="rId3"/>
              </a:rPr>
              <a:t>Introduction to Information Retrieval</a:t>
            </a:r>
            <a:r>
              <a:rPr lang="en" sz="1200" i="1">
                <a:highlight>
                  <a:srgbClr val="FFFFFF"/>
                </a:highlight>
                <a:latin typeface="Times New Roman"/>
                <a:ea typeface="Times New Roman"/>
                <a:cs typeface="Times New Roman"/>
                <a:sym typeface="Times New Roman"/>
              </a:rPr>
              <a:t>”.</a:t>
            </a:r>
            <a:r>
              <a:rPr lang="en" sz="1200">
                <a:highlight>
                  <a:srgbClr val="FFFFFF"/>
                </a:highlight>
                <a:latin typeface="Times New Roman"/>
                <a:ea typeface="Times New Roman"/>
                <a:cs typeface="Times New Roman"/>
                <a:sym typeface="Times New Roman"/>
              </a:rPr>
              <a:t> Cambridge University Press.2018.</a:t>
            </a:r>
            <a:endParaRPr sz="1200">
              <a:highlight>
                <a:srgbClr val="FFFFFF"/>
              </a:highlight>
              <a:latin typeface="Times New Roman"/>
              <a:ea typeface="Times New Roman"/>
              <a:cs typeface="Times New Roman"/>
              <a:sym typeface="Times New Roman"/>
            </a:endParaRPr>
          </a:p>
          <a:p>
            <a:pPr marL="0" lvl="0" indent="0" algn="just" rtl="0">
              <a:lnSpc>
                <a:spcPct val="125000"/>
              </a:lnSpc>
              <a:spcBef>
                <a:spcPts val="1400"/>
              </a:spcBef>
              <a:spcAft>
                <a:spcPts val="0"/>
              </a:spcAft>
              <a:buNone/>
            </a:pPr>
            <a:r>
              <a:rPr lang="en" sz="1200">
                <a:latin typeface="Times New Roman"/>
                <a:ea typeface="Times New Roman"/>
                <a:cs typeface="Times New Roman"/>
                <a:sym typeface="Times New Roman"/>
              </a:rPr>
              <a:t>[34] S. Grace and P. Gravestock, “Inclusion and diversity: Meeting the needs of all students. Routledge”, 2008.</a:t>
            </a:r>
            <a:endParaRPr sz="1200">
              <a:latin typeface="Times New Roman"/>
              <a:ea typeface="Times New Roman"/>
              <a:cs typeface="Times New Roman"/>
              <a:sym typeface="Times New Roman"/>
            </a:endParaRPr>
          </a:p>
          <a:p>
            <a:pPr marL="0" lvl="0" indent="0" algn="just" rtl="0">
              <a:lnSpc>
                <a:spcPct val="125000"/>
              </a:lnSpc>
              <a:spcBef>
                <a:spcPts val="1400"/>
              </a:spcBef>
              <a:spcAft>
                <a:spcPts val="0"/>
              </a:spcAft>
              <a:buNone/>
            </a:pPr>
            <a:r>
              <a:rPr lang="en" sz="1200">
                <a:latin typeface="Times New Roman"/>
                <a:ea typeface="Times New Roman"/>
                <a:cs typeface="Times New Roman"/>
                <a:sym typeface="Times New Roman"/>
              </a:rPr>
              <a:t>[35] R. A. of Engineering, “Engineering ethics in practice: a guide for engineers”. Royal Academy of Engineering London (UK), 2011.</a:t>
            </a:r>
            <a:endParaRPr sz="1200">
              <a:latin typeface="Times New Roman"/>
              <a:ea typeface="Times New Roman"/>
              <a:cs typeface="Times New Roman"/>
              <a:sym typeface="Times New Roman"/>
            </a:endParaRPr>
          </a:p>
          <a:p>
            <a:pPr marL="0" lvl="0" indent="0" algn="just" rtl="0">
              <a:lnSpc>
                <a:spcPct val="125000"/>
              </a:lnSpc>
              <a:spcBef>
                <a:spcPts val="1400"/>
              </a:spcBef>
              <a:spcAft>
                <a:spcPts val="0"/>
              </a:spcAft>
              <a:buNone/>
            </a:pPr>
            <a:r>
              <a:rPr lang="en" sz="1200">
                <a:latin typeface="Times New Roman"/>
                <a:ea typeface="Times New Roman"/>
                <a:cs typeface="Times New Roman"/>
                <a:sym typeface="Times New Roman"/>
              </a:rPr>
              <a:t>[36] I. Van de Poel and L. Royakkers, “Ethics, technology, and engineering: An introduction”. John Wiley &amp; Sons, 2011.</a:t>
            </a:r>
            <a:endParaRPr sz="1200">
              <a:latin typeface="Times New Roman"/>
              <a:ea typeface="Times New Roman"/>
              <a:cs typeface="Times New Roman"/>
              <a:sym typeface="Times New Roman"/>
            </a:endParaRPr>
          </a:p>
          <a:p>
            <a:pPr marL="0" lvl="0" indent="0" algn="just" rtl="0">
              <a:lnSpc>
                <a:spcPct val="125000"/>
              </a:lnSpc>
              <a:spcBef>
                <a:spcPts val="1400"/>
              </a:spcBef>
              <a:spcAft>
                <a:spcPts val="1400"/>
              </a:spcAft>
              <a:buNone/>
            </a:pPr>
            <a:r>
              <a:rPr lang="en" sz="1200">
                <a:latin typeface="Times New Roman"/>
                <a:ea typeface="Times New Roman"/>
                <a:cs typeface="Times New Roman"/>
                <a:sym typeface="Times New Roman"/>
              </a:rPr>
              <a:t>[38] M. R. Spiegel, J. J. Schiller, and R. A. Srinivasan, </a:t>
            </a:r>
            <a:r>
              <a:rPr lang="en" sz="1200" i="1">
                <a:latin typeface="Times New Roman"/>
                <a:ea typeface="Times New Roman"/>
                <a:cs typeface="Times New Roman"/>
                <a:sym typeface="Times New Roman"/>
              </a:rPr>
              <a:t>Schaum's outlines probability and statistics</a:t>
            </a:r>
            <a:r>
              <a:rPr lang="en" sz="1200">
                <a:latin typeface="Times New Roman"/>
                <a:ea typeface="Times New Roman"/>
                <a:cs typeface="Times New Roman"/>
                <a:sym typeface="Times New Roman"/>
              </a:rPr>
              <a:t>. McGraw-Hill, 2013.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8. References(cont.)</a:t>
            </a:r>
            <a:endParaRPr sz="2660" b="1"/>
          </a:p>
        </p:txBody>
      </p:sp>
      <p:sp>
        <p:nvSpPr>
          <p:cNvPr id="419" name="Google Shape;419;p62"/>
          <p:cNvSpPr txBox="1"/>
          <p:nvPr/>
        </p:nvSpPr>
        <p:spPr>
          <a:xfrm>
            <a:off x="1340425" y="1279500"/>
            <a:ext cx="6564000" cy="3116400"/>
          </a:xfrm>
          <a:prstGeom prst="rect">
            <a:avLst/>
          </a:prstGeom>
          <a:noFill/>
          <a:ln>
            <a:noFill/>
          </a:ln>
        </p:spPr>
        <p:txBody>
          <a:bodyPr spcFirstLastPara="1" wrap="square" lIns="91425" tIns="91425" rIns="91425" bIns="91425" anchor="t" anchorCtr="0">
            <a:spAutoFit/>
          </a:bodyPr>
          <a:lstStyle/>
          <a:p>
            <a:pPr marL="0" lvl="0" indent="0" algn="just" rtl="0">
              <a:lnSpc>
                <a:spcPct val="125000"/>
              </a:lnSpc>
              <a:spcBef>
                <a:spcPts val="1400"/>
              </a:spcBef>
              <a:spcAft>
                <a:spcPts val="0"/>
              </a:spcAft>
              <a:buNone/>
            </a:pPr>
            <a:r>
              <a:rPr lang="en" sz="1200" i="1">
                <a:latin typeface="Times New Roman"/>
                <a:ea typeface="Times New Roman"/>
                <a:cs typeface="Times New Roman"/>
                <a:sym typeface="Times New Roman"/>
              </a:rPr>
              <a:t>Web</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sz="1200">
                <a:highlight>
                  <a:srgbClr val="FFFFFF"/>
                </a:highlight>
                <a:latin typeface="Times New Roman"/>
                <a:ea typeface="Times New Roman"/>
                <a:cs typeface="Times New Roman"/>
                <a:sym typeface="Times New Roman"/>
              </a:rPr>
              <a:t>[25] Part 2: Kinds of RL Algorithms — Spinning Up documentation. (2021). [Online]. Available: </a:t>
            </a:r>
            <a:r>
              <a:rPr lang="en" sz="1200" u="sng">
                <a:highlight>
                  <a:srgbClr val="FFFFFF"/>
                </a:highlight>
                <a:latin typeface="Times New Roman"/>
                <a:ea typeface="Times New Roman"/>
                <a:cs typeface="Times New Roman"/>
                <a:sym typeface="Times New Roman"/>
                <a:hlinkClick r:id="rId3"/>
              </a:rPr>
              <a:t>https://spinningup.openai.com/</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[30] MSMARCO dataset.</a:t>
            </a:r>
            <a:r>
              <a:rPr lang="en" sz="1200">
                <a:latin typeface="Times New Roman"/>
                <a:ea typeface="Times New Roman"/>
                <a:cs typeface="Times New Roman"/>
                <a:sym typeface="Times New Roman"/>
              </a:rPr>
              <a:t> [Online]. Available: </a:t>
            </a:r>
            <a:r>
              <a:rPr lang="en" sz="1200" u="sng">
                <a:highlight>
                  <a:srgbClr val="FFFFFF"/>
                </a:highlight>
                <a:latin typeface="Times New Roman"/>
                <a:ea typeface="Times New Roman"/>
                <a:cs typeface="Times New Roman"/>
                <a:sym typeface="Times New Roman"/>
                <a:hlinkClick r:id="rId4"/>
              </a:rPr>
              <a:t>https://microsoft.github.io/msmarco/</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[31] Microsoft Learning to Rank Datasets. </a:t>
            </a:r>
            <a:r>
              <a:rPr lang="en" sz="1200">
                <a:latin typeface="Times New Roman"/>
                <a:ea typeface="Times New Roman"/>
                <a:cs typeface="Times New Roman"/>
                <a:sym typeface="Times New Roman"/>
              </a:rPr>
              <a:t>[Online]. Available:   </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 </a:t>
            </a:r>
            <a:r>
              <a:rPr lang="en" sz="1200" u="sng">
                <a:highlight>
                  <a:srgbClr val="FFFFFF"/>
                </a:highlight>
                <a:latin typeface="Times New Roman"/>
                <a:ea typeface="Times New Roman"/>
                <a:cs typeface="Times New Roman"/>
                <a:sym typeface="Times New Roman"/>
                <a:hlinkClick r:id="rId5"/>
              </a:rPr>
              <a:t>https://www.microsoft.com/en-us/research/project/mslr/</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[32] LETOR: Learning to Rank for Information Retrieval</a:t>
            </a:r>
            <a:r>
              <a:rPr lang="en" sz="1200">
                <a:latin typeface="Times New Roman"/>
                <a:ea typeface="Times New Roman"/>
                <a:cs typeface="Times New Roman"/>
                <a:sym typeface="Times New Roman"/>
              </a:rPr>
              <a:t>. [Online]. Available:   </a:t>
            </a:r>
            <a:r>
              <a:rPr lang="en" sz="1200" u="sng">
                <a:highlight>
                  <a:srgbClr val="FFFFFF"/>
                </a:highlight>
                <a:latin typeface="Times New Roman"/>
                <a:ea typeface="Times New Roman"/>
                <a:cs typeface="Times New Roman"/>
                <a:sym typeface="Times New Roman"/>
                <a:hlinkClick r:id="rId6"/>
              </a:rPr>
              <a:t>https://www.microsoft.com/en-us/research/project/letor-learning-rank-information-retrieval/</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a:highlight>
                  <a:srgbClr val="FFFFFF"/>
                </a:highlight>
                <a:latin typeface="Times New Roman"/>
                <a:ea typeface="Times New Roman"/>
                <a:cs typeface="Times New Roman"/>
                <a:sym typeface="Times New Roman"/>
              </a:rPr>
              <a:t>[33] ElasticSearch Documentation [Online]. Available: </a:t>
            </a:r>
            <a:r>
              <a:rPr lang="en" sz="1200" u="sng">
                <a:highlight>
                  <a:srgbClr val="FFFFFF"/>
                </a:highlight>
                <a:latin typeface="Times New Roman"/>
                <a:ea typeface="Times New Roman"/>
                <a:cs typeface="Times New Roman"/>
                <a:sym typeface="Times New Roman"/>
              </a:rPr>
              <a:t>https://www.elastic.co/</a:t>
            </a:r>
            <a:endParaRPr sz="1200" i="1">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64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t>2.  Objectives</a:t>
            </a:r>
            <a:endParaRPr sz="2660" b="1"/>
          </a:p>
        </p:txBody>
      </p:sp>
      <p:sp>
        <p:nvSpPr>
          <p:cNvPr id="94" name="Google Shape;94;p18"/>
          <p:cNvSpPr txBox="1">
            <a:spLocks noGrp="1"/>
          </p:cNvSpPr>
          <p:nvPr>
            <p:ph type="body" idx="1"/>
          </p:nvPr>
        </p:nvSpPr>
        <p:spPr>
          <a:xfrm>
            <a:off x="409550" y="969325"/>
            <a:ext cx="8422800" cy="3692400"/>
          </a:xfrm>
          <a:prstGeom prst="rect">
            <a:avLst/>
          </a:prstGeom>
        </p:spPr>
        <p:txBody>
          <a:bodyPr spcFirstLastPara="1" wrap="square" lIns="91425" tIns="91425" rIns="91425" bIns="91425" anchor="t" anchorCtr="0">
            <a:noAutofit/>
          </a:bodyPr>
          <a:lstStyle/>
          <a:p>
            <a:pPr marL="0" lvl="0" indent="0" algn="just" rtl="0">
              <a:lnSpc>
                <a:spcPct val="125000"/>
              </a:lnSpc>
              <a:spcBef>
                <a:spcPts val="0"/>
              </a:spcBef>
              <a:spcAft>
                <a:spcPts val="0"/>
              </a:spcAft>
              <a:buNone/>
            </a:pPr>
            <a:r>
              <a:rPr lang="en" sz="1400">
                <a:solidFill>
                  <a:srgbClr val="000000"/>
                </a:solidFill>
                <a:latin typeface="Times New Roman"/>
                <a:ea typeface="Times New Roman"/>
                <a:cs typeface="Times New Roman"/>
                <a:sym typeface="Times New Roman"/>
              </a:rPr>
              <a:t>Our </a:t>
            </a:r>
            <a:r>
              <a:rPr lang="en" sz="1400" i="1">
                <a:solidFill>
                  <a:srgbClr val="000000"/>
                </a:solidFill>
                <a:latin typeface="Times New Roman"/>
                <a:ea typeface="Times New Roman"/>
                <a:cs typeface="Times New Roman"/>
                <a:sym typeface="Times New Roman"/>
              </a:rPr>
              <a:t>primary objective</a:t>
            </a:r>
            <a:r>
              <a:rPr lang="en" sz="1400">
                <a:solidFill>
                  <a:srgbClr val="000000"/>
                </a:solidFill>
                <a:latin typeface="Times New Roman"/>
                <a:ea typeface="Times New Roman"/>
                <a:cs typeface="Times New Roman"/>
                <a:sym typeface="Times New Roman"/>
              </a:rPr>
              <a:t> is to build a RL based dynamic IR system which has the following features: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Concept of relevance scores which indicates how good a document is across queries.</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Sliding window which systematically adds/removes documents to limit the scope of the IR system for efficiency.</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Ability for users to give feedback which are transformed into rewards for the RL agent.</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Use of semantic models to simulate the users to allow for experiments without being limited by the need for actual user(s) feedback.</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Based on the query and documents available in the scope, give the most relevant ranking to the user.</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Dynamically improve all components of the system with interactions between the users and system.</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25000"/>
              </a:lnSpc>
              <a:spcBef>
                <a:spcPts val="0"/>
              </a:spcBef>
              <a:spcAft>
                <a:spcPts val="0"/>
              </a:spcAft>
              <a:buNone/>
            </a:pPr>
            <a:r>
              <a:rPr lang="en" sz="1400">
                <a:solidFill>
                  <a:srgbClr val="000000"/>
                </a:solidFill>
                <a:latin typeface="Times New Roman"/>
                <a:ea typeface="Times New Roman"/>
                <a:cs typeface="Times New Roman"/>
                <a:sym typeface="Times New Roman"/>
              </a:rPr>
              <a:t>Our </a:t>
            </a:r>
            <a:r>
              <a:rPr lang="en" sz="1400" i="1">
                <a:solidFill>
                  <a:srgbClr val="000000"/>
                </a:solidFill>
                <a:latin typeface="Times New Roman"/>
                <a:ea typeface="Times New Roman"/>
                <a:cs typeface="Times New Roman"/>
                <a:sym typeface="Times New Roman"/>
              </a:rPr>
              <a:t>secondary objectives</a:t>
            </a:r>
            <a:r>
              <a:rPr lang="en" sz="1400">
                <a:solidFill>
                  <a:srgbClr val="000000"/>
                </a:solidFill>
                <a:latin typeface="Times New Roman"/>
                <a:ea typeface="Times New Roman"/>
                <a:cs typeface="Times New Roman"/>
                <a:sym typeface="Times New Roman"/>
              </a:rPr>
              <a:t> include improving the RL component in isolation, which is responsible for ranking and re-ranking ,by the application of multiple modern-RL algorithms and evaluating them on the standard datasets to provide for a fair comparison with previous methods.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23"/>
        <p:cNvGrpSpPr/>
        <p:nvPr/>
      </p:nvGrpSpPr>
      <p:grpSpPr>
        <a:xfrm>
          <a:off x="0" y="0"/>
          <a:ext cx="0" cy="0"/>
          <a:chOff x="0" y="0"/>
          <a:chExt cx="0" cy="0"/>
        </a:xfrm>
      </p:grpSpPr>
      <p:sp>
        <p:nvSpPr>
          <p:cNvPr id="424" name="Google Shape;424;p63"/>
          <p:cNvSpPr txBox="1">
            <a:spLocks noGrp="1"/>
          </p:cNvSpPr>
          <p:nvPr>
            <p:ph type="title"/>
          </p:nvPr>
        </p:nvSpPr>
        <p:spPr>
          <a:xfrm>
            <a:off x="3029175" y="2114700"/>
            <a:ext cx="27831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400" b="1"/>
              <a:t>Thank you.</a:t>
            </a:r>
            <a:endParaRPr sz="3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244800" y="261075"/>
            <a:ext cx="8727600" cy="80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rPr>
              <a:t>3.	</a:t>
            </a:r>
            <a:r>
              <a:rPr lang="en" sz="2650" b="1">
                <a:solidFill>
                  <a:srgbClr val="000000"/>
                </a:solidFill>
              </a:rPr>
              <a:t>Background</a:t>
            </a:r>
            <a:endParaRPr sz="2650" b="1">
              <a:solidFill>
                <a:srgbClr val="000000"/>
              </a:solidFill>
            </a:endParaRPr>
          </a:p>
        </p:txBody>
      </p:sp>
      <p:pic>
        <p:nvPicPr>
          <p:cNvPr id="100" name="Google Shape;100;p19"/>
          <p:cNvPicPr preferRelativeResize="0"/>
          <p:nvPr/>
        </p:nvPicPr>
        <p:blipFill>
          <a:blip r:embed="rId3">
            <a:alphaModFix/>
          </a:blip>
          <a:stretch>
            <a:fillRect/>
          </a:stretch>
        </p:blipFill>
        <p:spPr>
          <a:xfrm>
            <a:off x="4362000" y="951300"/>
            <a:ext cx="4547925" cy="1753975"/>
          </a:xfrm>
          <a:prstGeom prst="rect">
            <a:avLst/>
          </a:prstGeom>
          <a:noFill/>
          <a:ln>
            <a:noFill/>
          </a:ln>
        </p:spPr>
      </p:pic>
      <p:pic>
        <p:nvPicPr>
          <p:cNvPr id="101" name="Google Shape;101;p19"/>
          <p:cNvPicPr preferRelativeResize="0"/>
          <p:nvPr/>
        </p:nvPicPr>
        <p:blipFill>
          <a:blip r:embed="rId4">
            <a:alphaModFix/>
          </a:blip>
          <a:stretch>
            <a:fillRect/>
          </a:stretch>
        </p:blipFill>
        <p:spPr>
          <a:xfrm>
            <a:off x="428674" y="3135400"/>
            <a:ext cx="4512500" cy="1553000"/>
          </a:xfrm>
          <a:prstGeom prst="rect">
            <a:avLst/>
          </a:prstGeom>
          <a:noFill/>
          <a:ln>
            <a:noFill/>
          </a:ln>
        </p:spPr>
      </p:pic>
      <p:sp>
        <p:nvSpPr>
          <p:cNvPr id="102" name="Google Shape;102;p19"/>
          <p:cNvSpPr txBox="1"/>
          <p:nvPr/>
        </p:nvSpPr>
        <p:spPr>
          <a:xfrm>
            <a:off x="5253825" y="3554750"/>
            <a:ext cx="3656100" cy="7143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None/>
            </a:pPr>
            <a:r>
              <a:rPr lang="en" sz="1600">
                <a:latin typeface="Times New Roman"/>
                <a:ea typeface="Times New Roman"/>
                <a:cs typeface="Times New Roman"/>
                <a:sym typeface="Times New Roman"/>
              </a:rPr>
              <a:t>Markov Decision Process (MDP): </a:t>
            </a:r>
            <a:endParaRPr sz="1600">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r>
              <a:rPr lang="en" sz="1600">
                <a:latin typeface="Times New Roman"/>
                <a:ea typeface="Times New Roman"/>
                <a:cs typeface="Times New Roman"/>
                <a:sym typeface="Times New Roman"/>
              </a:rPr>
              <a:t>(S, A, P, R, γ)</a:t>
            </a:r>
            <a:endParaRPr sz="1600" i="1">
              <a:latin typeface="Times New Roman"/>
              <a:ea typeface="Times New Roman"/>
              <a:cs typeface="Times New Roman"/>
              <a:sym typeface="Times New Roman"/>
            </a:endParaRPr>
          </a:p>
        </p:txBody>
      </p:sp>
      <p:sp>
        <p:nvSpPr>
          <p:cNvPr id="103" name="Google Shape;103;p19"/>
          <p:cNvSpPr txBox="1"/>
          <p:nvPr/>
        </p:nvSpPr>
        <p:spPr>
          <a:xfrm>
            <a:off x="286825" y="1118325"/>
            <a:ext cx="3882000" cy="1999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1500">
                <a:latin typeface="Times New Roman"/>
                <a:ea typeface="Times New Roman"/>
                <a:cs typeface="Times New Roman"/>
                <a:sym typeface="Times New Roman"/>
              </a:rPr>
              <a:t>Agent - Observes Environment and takes action</a:t>
            </a:r>
            <a:endParaRPr sz="15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500">
                <a:latin typeface="Times New Roman"/>
                <a:ea typeface="Times New Roman"/>
                <a:cs typeface="Times New Roman"/>
                <a:sym typeface="Times New Roman"/>
              </a:rPr>
              <a:t>Environment – based on the action taken, updates the state and provides a reward</a:t>
            </a:r>
            <a:endParaRPr sz="150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en" sz="1500">
                <a:latin typeface="Times New Roman"/>
                <a:ea typeface="Times New Roman"/>
                <a:cs typeface="Times New Roman"/>
                <a:sym typeface="Times New Roman"/>
              </a:rPr>
              <a:t>Reward – Tells the agent the effectiveness of action taken.</a:t>
            </a:r>
            <a:endParaRPr sz="150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500">
              <a:latin typeface="Times New Roman"/>
              <a:ea typeface="Times New Roman"/>
              <a:cs typeface="Times New Roman"/>
              <a:sym typeface="Times New Roman"/>
            </a:endParaRPr>
          </a:p>
        </p:txBody>
      </p:sp>
      <p:sp>
        <p:nvSpPr>
          <p:cNvPr id="104" name="Google Shape;104;p19"/>
          <p:cNvSpPr txBox="1"/>
          <p:nvPr/>
        </p:nvSpPr>
        <p:spPr>
          <a:xfrm>
            <a:off x="5191675" y="2746400"/>
            <a:ext cx="3192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Fig. 3.1. Reinforcement Learning Diagram [7]</a:t>
            </a:r>
            <a:endParaRPr sz="1200">
              <a:latin typeface="Times New Roman"/>
              <a:ea typeface="Times New Roman"/>
              <a:cs typeface="Times New Roman"/>
              <a:sym typeface="Times New Roman"/>
            </a:endParaRPr>
          </a:p>
        </p:txBody>
      </p:sp>
      <p:sp>
        <p:nvSpPr>
          <p:cNvPr id="105" name="Google Shape;105;p19"/>
          <p:cNvSpPr txBox="1"/>
          <p:nvPr/>
        </p:nvSpPr>
        <p:spPr>
          <a:xfrm>
            <a:off x="1163925" y="4582200"/>
            <a:ext cx="243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Fig. 3.2.  Small Gridworld [8]</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348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60" b="1"/>
              <a:t>3.	</a:t>
            </a:r>
            <a:r>
              <a:rPr lang="en" sz="2650" b="1"/>
              <a:t>Background</a:t>
            </a:r>
            <a:endParaRPr sz="2650" b="1"/>
          </a:p>
        </p:txBody>
      </p:sp>
      <p:sp>
        <p:nvSpPr>
          <p:cNvPr id="111" name="Google Shape;111;p20"/>
          <p:cNvSpPr txBox="1">
            <a:spLocks noGrp="1"/>
          </p:cNvSpPr>
          <p:nvPr>
            <p:ph type="body" idx="1"/>
          </p:nvPr>
        </p:nvSpPr>
        <p:spPr>
          <a:xfrm>
            <a:off x="714475" y="1185075"/>
            <a:ext cx="7621800" cy="3328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00">
                <a:solidFill>
                  <a:srgbClr val="000000"/>
                </a:solidFill>
                <a:latin typeface="Times New Roman"/>
                <a:ea typeface="Times New Roman"/>
                <a:cs typeface="Times New Roman"/>
                <a:sym typeface="Times New Roman"/>
              </a:rPr>
              <a:t>Any RL problem can be reduced to solving a tuple known as an MDP,</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&lt;S, A, R, P, ϒ&gt;, Π where,</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S = Finite number of markov states,</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A = Set of Actions,</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R = Reward function, which is given by: </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P = State transition probability matrix, given by: </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ϒ = Discount factor.</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600">
                <a:solidFill>
                  <a:srgbClr val="000000"/>
                </a:solidFill>
                <a:latin typeface="Times New Roman"/>
                <a:ea typeface="Times New Roman"/>
                <a:cs typeface="Times New Roman"/>
                <a:sym typeface="Times New Roman"/>
              </a:rPr>
              <a:t>Along with a policy Π, given by: </a:t>
            </a: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endParaRPr sz="16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sz="1600">
              <a:solidFill>
                <a:srgbClr val="000000"/>
              </a:solidFill>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4270450" y="2842525"/>
            <a:ext cx="2744900" cy="427350"/>
          </a:xfrm>
          <a:prstGeom prst="rect">
            <a:avLst/>
          </a:prstGeom>
          <a:noFill/>
          <a:ln>
            <a:noFill/>
          </a:ln>
        </p:spPr>
      </p:pic>
      <p:pic>
        <p:nvPicPr>
          <p:cNvPr id="113" name="Google Shape;113;p20"/>
          <p:cNvPicPr preferRelativeResize="0"/>
          <p:nvPr/>
        </p:nvPicPr>
        <p:blipFill>
          <a:blip r:embed="rId4">
            <a:alphaModFix/>
          </a:blip>
          <a:stretch>
            <a:fillRect/>
          </a:stretch>
        </p:blipFill>
        <p:spPr>
          <a:xfrm>
            <a:off x="4870775" y="3269875"/>
            <a:ext cx="3200775" cy="427350"/>
          </a:xfrm>
          <a:prstGeom prst="rect">
            <a:avLst/>
          </a:prstGeom>
          <a:noFill/>
          <a:ln>
            <a:noFill/>
          </a:ln>
        </p:spPr>
      </p:pic>
      <p:pic>
        <p:nvPicPr>
          <p:cNvPr id="114" name="Google Shape;114;p20"/>
          <p:cNvPicPr preferRelativeResize="0"/>
          <p:nvPr/>
        </p:nvPicPr>
        <p:blipFill>
          <a:blip r:embed="rId5">
            <a:alphaModFix/>
          </a:blip>
          <a:stretch>
            <a:fillRect/>
          </a:stretch>
        </p:blipFill>
        <p:spPr>
          <a:xfrm>
            <a:off x="3625400" y="4110300"/>
            <a:ext cx="2305300" cy="34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60" b="1">
                <a:solidFill>
                  <a:srgbClr val="000000"/>
                </a:solidFill>
              </a:rPr>
              <a:t>3.	Background</a:t>
            </a:r>
            <a:endParaRPr sz="2660" b="1">
              <a:solidFill>
                <a:srgbClr val="000000"/>
              </a:solidFill>
            </a:endParaRPr>
          </a:p>
        </p:txBody>
      </p:sp>
      <p:sp>
        <p:nvSpPr>
          <p:cNvPr id="120" name="Google Shape;120;p21"/>
          <p:cNvSpPr txBox="1">
            <a:spLocks noGrp="1"/>
          </p:cNvSpPr>
          <p:nvPr>
            <p:ph type="body" idx="1"/>
          </p:nvPr>
        </p:nvSpPr>
        <p:spPr>
          <a:xfrm>
            <a:off x="479150" y="1185075"/>
            <a:ext cx="7857300" cy="32937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300">
                <a:solidFill>
                  <a:srgbClr val="000000"/>
                </a:solidFill>
                <a:latin typeface="Times New Roman"/>
                <a:ea typeface="Times New Roman"/>
                <a:cs typeface="Times New Roman"/>
                <a:sym typeface="Times New Roman"/>
              </a:rPr>
              <a:t>Goal of the agent is to maximise the expected cumulative rewards, i.e.</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900">
              <a:solidFill>
                <a:srgbClr val="000000"/>
              </a:solidFill>
              <a:latin typeface="Times New Roman"/>
              <a:ea typeface="Times New Roman"/>
              <a:cs typeface="Times New Roman"/>
              <a:sym typeface="Times New Roman"/>
            </a:endParaRPr>
          </a:p>
          <a:p>
            <a:pPr marL="0" lvl="0" indent="0" algn="l" rtl="0">
              <a:lnSpc>
                <a:spcPct val="105000"/>
              </a:lnSpc>
              <a:spcBef>
                <a:spcPts val="0"/>
              </a:spcBef>
              <a:spcAft>
                <a:spcPts val="0"/>
              </a:spcAft>
              <a:buNone/>
            </a:pPr>
            <a:endParaRPr sz="1700">
              <a:solidFill>
                <a:srgbClr val="000000"/>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r>
              <a:rPr lang="en" sz="2300">
                <a:solidFill>
                  <a:srgbClr val="000000"/>
                </a:solidFill>
                <a:latin typeface="Times New Roman"/>
                <a:ea typeface="Times New Roman"/>
                <a:cs typeface="Times New Roman"/>
                <a:sym typeface="Times New Roman"/>
              </a:rPr>
              <a:t>Policy: It fully defines the behaviour of an agent., i.e.</a:t>
            </a:r>
            <a:endParaRPr sz="230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2300">
              <a:solidFill>
                <a:srgbClr val="000000"/>
              </a:solidFill>
              <a:latin typeface="Times New Roman"/>
              <a:ea typeface="Times New Roman"/>
              <a:cs typeface="Times New Roman"/>
              <a:sym typeface="Times New Roman"/>
            </a:endParaRPr>
          </a:p>
          <a:p>
            <a:pPr marL="0" lvl="0" indent="0" algn="l" rtl="0">
              <a:lnSpc>
                <a:spcPct val="105000"/>
              </a:lnSpc>
              <a:spcBef>
                <a:spcPts val="0"/>
              </a:spcBef>
              <a:spcAft>
                <a:spcPts val="1200"/>
              </a:spcAft>
              <a:buNone/>
            </a:pPr>
            <a:endParaRPr sz="1700">
              <a:solidFill>
                <a:srgbClr val="000000"/>
              </a:solidFill>
              <a:latin typeface="Times New Roman"/>
              <a:ea typeface="Times New Roman"/>
              <a:cs typeface="Times New Roman"/>
              <a:sym typeface="Times New Roman"/>
            </a:endParaRPr>
          </a:p>
        </p:txBody>
      </p:sp>
      <p:pic>
        <p:nvPicPr>
          <p:cNvPr id="121" name="Google Shape;121;p21"/>
          <p:cNvPicPr preferRelativeResize="0"/>
          <p:nvPr/>
        </p:nvPicPr>
        <p:blipFill>
          <a:blip r:embed="rId3">
            <a:alphaModFix/>
          </a:blip>
          <a:stretch>
            <a:fillRect/>
          </a:stretch>
        </p:blipFill>
        <p:spPr>
          <a:xfrm>
            <a:off x="2649400" y="3589050"/>
            <a:ext cx="3048900" cy="315950"/>
          </a:xfrm>
          <a:prstGeom prst="rect">
            <a:avLst/>
          </a:prstGeom>
          <a:noFill/>
          <a:ln>
            <a:noFill/>
          </a:ln>
        </p:spPr>
      </p:pic>
      <p:pic>
        <p:nvPicPr>
          <p:cNvPr id="122" name="Google Shape;122;p21"/>
          <p:cNvPicPr preferRelativeResize="0"/>
          <p:nvPr/>
        </p:nvPicPr>
        <p:blipFill>
          <a:blip r:embed="rId4">
            <a:alphaModFix/>
          </a:blip>
          <a:stretch>
            <a:fillRect/>
          </a:stretch>
        </p:blipFill>
        <p:spPr>
          <a:xfrm>
            <a:off x="3075138" y="2211825"/>
            <a:ext cx="2197436" cy="35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60" b="1"/>
              <a:t>3.	</a:t>
            </a:r>
            <a:r>
              <a:rPr lang="en" sz="2650" b="1"/>
              <a:t>Background</a:t>
            </a:r>
            <a:endParaRPr sz="2650" b="1"/>
          </a:p>
        </p:txBody>
      </p:sp>
      <p:sp>
        <p:nvSpPr>
          <p:cNvPr id="128" name="Google Shape;128;p22"/>
          <p:cNvSpPr txBox="1">
            <a:spLocks noGrp="1"/>
          </p:cNvSpPr>
          <p:nvPr>
            <p:ph type="body" idx="1"/>
          </p:nvPr>
        </p:nvSpPr>
        <p:spPr>
          <a:xfrm>
            <a:off x="427475" y="1102075"/>
            <a:ext cx="7633500" cy="349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We further define:</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700">
                <a:solidFill>
                  <a:srgbClr val="000000"/>
                </a:solidFill>
                <a:latin typeface="Times New Roman"/>
                <a:ea typeface="Times New Roman"/>
                <a:cs typeface="Times New Roman"/>
                <a:sym typeface="Times New Roman"/>
              </a:rPr>
              <a:t>1. The </a:t>
            </a:r>
            <a:r>
              <a:rPr lang="en" sz="1700" i="1" u="sng">
                <a:solidFill>
                  <a:srgbClr val="000000"/>
                </a:solidFill>
                <a:latin typeface="Times New Roman"/>
                <a:ea typeface="Times New Roman"/>
                <a:cs typeface="Times New Roman"/>
                <a:sym typeface="Times New Roman"/>
              </a:rPr>
              <a:t>state-value function</a:t>
            </a:r>
            <a:r>
              <a:rPr lang="en" sz="1700">
                <a:solidFill>
                  <a:srgbClr val="000000"/>
                </a:solidFill>
                <a:latin typeface="Times New Roman"/>
                <a:ea typeface="Times New Roman"/>
                <a:cs typeface="Times New Roman"/>
                <a:sym typeface="Times New Roman"/>
              </a:rPr>
              <a:t> that tells the agent how good a particular state is, </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700">
                <a:solidFill>
                  <a:srgbClr val="000000"/>
                </a:solidFill>
                <a:latin typeface="Times New Roman"/>
                <a:ea typeface="Times New Roman"/>
                <a:cs typeface="Times New Roman"/>
                <a:sym typeface="Times New Roman"/>
              </a:rPr>
              <a:t>2. The </a:t>
            </a:r>
            <a:r>
              <a:rPr lang="en" sz="1700" i="1" u="sng">
                <a:solidFill>
                  <a:srgbClr val="000000"/>
                </a:solidFill>
                <a:latin typeface="Times New Roman"/>
                <a:ea typeface="Times New Roman"/>
                <a:cs typeface="Times New Roman"/>
                <a:sym typeface="Times New Roman"/>
              </a:rPr>
              <a:t>action-value function</a:t>
            </a:r>
            <a:r>
              <a:rPr lang="en" sz="1700">
                <a:solidFill>
                  <a:srgbClr val="000000"/>
                </a:solidFill>
                <a:latin typeface="Times New Roman"/>
                <a:ea typeface="Times New Roman"/>
                <a:cs typeface="Times New Roman"/>
                <a:sym typeface="Times New Roman"/>
              </a:rPr>
              <a:t> which is the expected return of taking action a in state s and then following the policy π  ,</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700">
              <a:solidFill>
                <a:srgbClr val="000000"/>
              </a:solidFill>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2951075" y="2157413"/>
            <a:ext cx="2349800" cy="511650"/>
          </a:xfrm>
          <a:prstGeom prst="rect">
            <a:avLst/>
          </a:prstGeom>
          <a:noFill/>
          <a:ln>
            <a:noFill/>
          </a:ln>
        </p:spPr>
      </p:pic>
      <p:pic>
        <p:nvPicPr>
          <p:cNvPr id="130" name="Google Shape;130;p22"/>
          <p:cNvPicPr preferRelativeResize="0"/>
          <p:nvPr/>
        </p:nvPicPr>
        <p:blipFill>
          <a:blip r:embed="rId4">
            <a:alphaModFix/>
          </a:blip>
          <a:stretch>
            <a:fillRect/>
          </a:stretch>
        </p:blipFill>
        <p:spPr>
          <a:xfrm>
            <a:off x="2641387" y="3808750"/>
            <a:ext cx="3205675" cy="32675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3747</Words>
  <Application>Microsoft Office PowerPoint</Application>
  <PresentationFormat>On-screen Show (16:9)</PresentationFormat>
  <Paragraphs>385</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Lato</vt:lpstr>
      <vt:lpstr>Proxima Nova</vt:lpstr>
      <vt:lpstr>Times New Roman</vt:lpstr>
      <vt:lpstr>Spearmint</vt:lpstr>
      <vt:lpstr>Deep Reinforcement learning based Information Retrieval  </vt:lpstr>
      <vt:lpstr>Contents</vt:lpstr>
      <vt:lpstr>Introduction</vt:lpstr>
      <vt:lpstr>Introduction(cont.)</vt:lpstr>
      <vt:lpstr>2.  Objectives</vt:lpstr>
      <vt:lpstr>3. Background</vt:lpstr>
      <vt:lpstr>3. Background</vt:lpstr>
      <vt:lpstr>3. Background</vt:lpstr>
      <vt:lpstr>3. Background</vt:lpstr>
      <vt:lpstr>3. Background</vt:lpstr>
      <vt:lpstr>3. Background </vt:lpstr>
      <vt:lpstr>3. Background </vt:lpstr>
      <vt:lpstr>3. Literature Survey </vt:lpstr>
      <vt:lpstr>3. Literature Survey</vt:lpstr>
      <vt:lpstr>3. Literature Survey</vt:lpstr>
      <vt:lpstr>4. Methodology</vt:lpstr>
      <vt:lpstr>4. Methodology</vt:lpstr>
      <vt:lpstr>4. Methodology</vt:lpstr>
      <vt:lpstr>4. Methodology</vt:lpstr>
      <vt:lpstr>4. Methodology</vt:lpstr>
      <vt:lpstr>4. Methodology</vt:lpstr>
      <vt:lpstr>4. Methodology</vt:lpstr>
      <vt:lpstr>4. Methodology</vt:lpstr>
      <vt:lpstr>REINFORCE - Policy Gradient</vt:lpstr>
      <vt:lpstr>Deep Q Learning</vt:lpstr>
      <vt:lpstr>Actor Critic Based Methods</vt:lpstr>
      <vt:lpstr>Q- Actor Critic</vt:lpstr>
      <vt:lpstr>Q - Actor Critic</vt:lpstr>
      <vt:lpstr>Advantage Actor Critic with TD(0) updates (or) td actor critic (or) Incremental Actor critic</vt:lpstr>
      <vt:lpstr>Advantage Actor Critic (A2C) </vt:lpstr>
      <vt:lpstr>Proximal Policy Optimization Algorithm</vt:lpstr>
      <vt:lpstr>Proximal Policy Optimization Algorithm contd.</vt:lpstr>
      <vt:lpstr>5. Results</vt:lpstr>
      <vt:lpstr>5. Results - Dynamic Information Retrieval System</vt:lpstr>
      <vt:lpstr>PowerPoint Presentation</vt:lpstr>
      <vt:lpstr>PowerPoint Presentation</vt:lpstr>
      <vt:lpstr>PowerPoint Presentation</vt:lpstr>
      <vt:lpstr>PowerPoint Presentation</vt:lpstr>
      <vt:lpstr>5. Results - Application of RL to LTR</vt:lpstr>
      <vt:lpstr>Result Comparison of RL algorithms - MQ2007 dataset</vt:lpstr>
      <vt:lpstr>Result Comparison of RL algorithms - MQ2008 dataset</vt:lpstr>
      <vt:lpstr>6.  Conclusion</vt:lpstr>
      <vt:lpstr>7.  Future Work</vt:lpstr>
      <vt:lpstr>8. References(cont.) </vt:lpstr>
      <vt:lpstr>8. References(cont.)</vt:lpstr>
      <vt:lpstr>8. References(cont.)</vt:lpstr>
      <vt:lpstr>8. References(cont.)</vt:lpstr>
      <vt:lpstr>8. References(cont.)</vt:lpstr>
      <vt:lpstr>8. References(cont.)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based Information Retrieval  </dc:title>
  <cp:lastModifiedBy>roshan jacob</cp:lastModifiedBy>
  <cp:revision>1</cp:revision>
  <dcterms:modified xsi:type="dcterms:W3CDTF">2022-11-10T06:17:21Z</dcterms:modified>
</cp:coreProperties>
</file>