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0234600" cy="7104050"/>
  <p:embeddedFontLst>
    <p:embeddedFont>
      <p:font typeface="Quattrocento Sans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22" Type="http://schemas.openxmlformats.org/officeDocument/2006/relationships/font" Target="fonts/QuattrocentoSans-boldItalic.fntdata"/><Relationship Id="rId21" Type="http://schemas.openxmlformats.org/officeDocument/2006/relationships/font" Target="fonts/QuattrocentoSans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QuattrocentoSan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84500" y="887413"/>
            <a:ext cx="4265613" cy="2398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75" spcFirstLastPara="1" rIns="99075" wrap="square" tIns="495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7627"/>
            <a:ext cx="4434999" cy="35643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7627"/>
            <a:ext cx="4434999" cy="356436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1023462" y="3418830"/>
            <a:ext cx="8187690" cy="2797225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2984500" y="887413"/>
            <a:ext cx="4265613" cy="23987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f2b11090_1_20:notes"/>
          <p:cNvSpPr/>
          <p:nvPr>
            <p:ph idx="2" type="sldImg"/>
          </p:nvPr>
        </p:nvSpPr>
        <p:spPr>
          <a:xfrm>
            <a:off x="2984500" y="887413"/>
            <a:ext cx="42657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bf2b11090_1_20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4bf2b11090_1_20:notes"/>
          <p:cNvSpPr txBox="1"/>
          <p:nvPr>
            <p:ph idx="12" type="sldNum"/>
          </p:nvPr>
        </p:nvSpPr>
        <p:spPr>
          <a:xfrm>
            <a:off x="5797246" y="6747627"/>
            <a:ext cx="4434900" cy="3564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bf2b11090_1_26:notes"/>
          <p:cNvSpPr/>
          <p:nvPr>
            <p:ph idx="2" type="sldImg"/>
          </p:nvPr>
        </p:nvSpPr>
        <p:spPr>
          <a:xfrm>
            <a:off x="2984500" y="887413"/>
            <a:ext cx="42657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bf2b11090_1_26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4bf2b11090_1_26:notes"/>
          <p:cNvSpPr txBox="1"/>
          <p:nvPr>
            <p:ph idx="12" type="sldNum"/>
          </p:nvPr>
        </p:nvSpPr>
        <p:spPr>
          <a:xfrm>
            <a:off x="5797246" y="6747627"/>
            <a:ext cx="4434900" cy="3564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bf2b11090_1_14:notes"/>
          <p:cNvSpPr/>
          <p:nvPr>
            <p:ph idx="2" type="sldImg"/>
          </p:nvPr>
        </p:nvSpPr>
        <p:spPr>
          <a:xfrm>
            <a:off x="2984500" y="887413"/>
            <a:ext cx="42657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bf2b11090_1_14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4bf2b11090_1_14:notes"/>
          <p:cNvSpPr txBox="1"/>
          <p:nvPr>
            <p:ph idx="12" type="sldNum"/>
          </p:nvPr>
        </p:nvSpPr>
        <p:spPr>
          <a:xfrm>
            <a:off x="5797246" y="6747627"/>
            <a:ext cx="4434900" cy="3564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bf2b11090_2_4:notes"/>
          <p:cNvSpPr/>
          <p:nvPr>
            <p:ph idx="2" type="sldImg"/>
          </p:nvPr>
        </p:nvSpPr>
        <p:spPr>
          <a:xfrm>
            <a:off x="2984500" y="887413"/>
            <a:ext cx="42657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4bf2b11090_2_4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4bf2b11090_2_4:notes"/>
          <p:cNvSpPr txBox="1"/>
          <p:nvPr>
            <p:ph idx="12" type="sldNum"/>
          </p:nvPr>
        </p:nvSpPr>
        <p:spPr>
          <a:xfrm>
            <a:off x="5797246" y="6747627"/>
            <a:ext cx="4434900" cy="3564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bf2b11090_1_50:notes"/>
          <p:cNvSpPr/>
          <p:nvPr>
            <p:ph idx="2" type="sldImg"/>
          </p:nvPr>
        </p:nvSpPr>
        <p:spPr>
          <a:xfrm>
            <a:off x="2984500" y="887413"/>
            <a:ext cx="42657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bf2b11090_1_50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4bf2b11090_1_50:notes"/>
          <p:cNvSpPr txBox="1"/>
          <p:nvPr>
            <p:ph idx="12" type="sldNum"/>
          </p:nvPr>
        </p:nvSpPr>
        <p:spPr>
          <a:xfrm>
            <a:off x="5797246" y="6747627"/>
            <a:ext cx="4434900" cy="3564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bf4abcae9_0_10:notes"/>
          <p:cNvSpPr/>
          <p:nvPr>
            <p:ph idx="2" type="sldImg"/>
          </p:nvPr>
        </p:nvSpPr>
        <p:spPr>
          <a:xfrm>
            <a:off x="2984500" y="887413"/>
            <a:ext cx="42657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bf4abcae9_0_10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4bf4abcae9_0_10:notes"/>
          <p:cNvSpPr txBox="1"/>
          <p:nvPr>
            <p:ph idx="12" type="sldNum"/>
          </p:nvPr>
        </p:nvSpPr>
        <p:spPr>
          <a:xfrm>
            <a:off x="5797246" y="6747627"/>
            <a:ext cx="4434900" cy="3564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bf2b11090_1_8:notes"/>
          <p:cNvSpPr/>
          <p:nvPr>
            <p:ph idx="2" type="sldImg"/>
          </p:nvPr>
        </p:nvSpPr>
        <p:spPr>
          <a:xfrm>
            <a:off x="2984500" y="887413"/>
            <a:ext cx="42657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bf2b11090_1_8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4bf2b11090_1_8:notes"/>
          <p:cNvSpPr txBox="1"/>
          <p:nvPr>
            <p:ph idx="12" type="sldNum"/>
          </p:nvPr>
        </p:nvSpPr>
        <p:spPr>
          <a:xfrm>
            <a:off x="5797246" y="6747627"/>
            <a:ext cx="4434900" cy="3564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ecc1285f5_2_2:notes"/>
          <p:cNvSpPr/>
          <p:nvPr>
            <p:ph idx="2" type="sldImg"/>
          </p:nvPr>
        </p:nvSpPr>
        <p:spPr>
          <a:xfrm>
            <a:off x="2984500" y="887413"/>
            <a:ext cx="42657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ecc1285f5_2_2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4ecc1285f5_2_2:notes"/>
          <p:cNvSpPr txBox="1"/>
          <p:nvPr>
            <p:ph idx="12" type="sldNum"/>
          </p:nvPr>
        </p:nvSpPr>
        <p:spPr>
          <a:xfrm>
            <a:off x="5797246" y="6747627"/>
            <a:ext cx="4434900" cy="3564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bf2b11090_1_44:notes"/>
          <p:cNvSpPr/>
          <p:nvPr>
            <p:ph idx="2" type="sldImg"/>
          </p:nvPr>
        </p:nvSpPr>
        <p:spPr>
          <a:xfrm>
            <a:off x="2984500" y="887413"/>
            <a:ext cx="42657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bf2b11090_1_44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4bf2b11090_1_44:notes"/>
          <p:cNvSpPr txBox="1"/>
          <p:nvPr>
            <p:ph idx="12" type="sldNum"/>
          </p:nvPr>
        </p:nvSpPr>
        <p:spPr>
          <a:xfrm>
            <a:off x="5797246" y="6747627"/>
            <a:ext cx="4434900" cy="3564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ed2fe94fe_1_0:notes"/>
          <p:cNvSpPr/>
          <p:nvPr>
            <p:ph idx="2" type="sldImg"/>
          </p:nvPr>
        </p:nvSpPr>
        <p:spPr>
          <a:xfrm>
            <a:off x="2984500" y="887413"/>
            <a:ext cx="42657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ed2fe94fe_1_0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4ed2fe94fe_1_0:notes"/>
          <p:cNvSpPr txBox="1"/>
          <p:nvPr>
            <p:ph idx="12" type="sldNum"/>
          </p:nvPr>
        </p:nvSpPr>
        <p:spPr>
          <a:xfrm>
            <a:off x="5797246" y="6747627"/>
            <a:ext cx="4434900" cy="3564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bf2b11090_1_38:notes"/>
          <p:cNvSpPr/>
          <p:nvPr>
            <p:ph idx="2" type="sldImg"/>
          </p:nvPr>
        </p:nvSpPr>
        <p:spPr>
          <a:xfrm>
            <a:off x="2984500" y="887413"/>
            <a:ext cx="42657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bf2b11090_1_38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4bf2b11090_1_38:notes"/>
          <p:cNvSpPr txBox="1"/>
          <p:nvPr>
            <p:ph idx="12" type="sldNum"/>
          </p:nvPr>
        </p:nvSpPr>
        <p:spPr>
          <a:xfrm>
            <a:off x="5797246" y="6747627"/>
            <a:ext cx="4434900" cy="3564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bf2b11090_1_32:notes"/>
          <p:cNvSpPr/>
          <p:nvPr>
            <p:ph idx="2" type="sldImg"/>
          </p:nvPr>
        </p:nvSpPr>
        <p:spPr>
          <a:xfrm>
            <a:off x="2984500" y="887413"/>
            <a:ext cx="4265700" cy="23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bf2b11090_1_32:notes"/>
          <p:cNvSpPr txBox="1"/>
          <p:nvPr>
            <p:ph idx="1" type="body"/>
          </p:nvPr>
        </p:nvSpPr>
        <p:spPr>
          <a:xfrm>
            <a:off x="1023462" y="3418830"/>
            <a:ext cx="8187600" cy="2797200"/>
          </a:xfrm>
          <a:prstGeom prst="rect">
            <a:avLst/>
          </a:prstGeom>
        </p:spPr>
        <p:txBody>
          <a:bodyPr anchorCtr="0" anchor="t" bIns="49525" lIns="99075" spcFirstLastPara="1" rIns="99075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4bf2b11090_1_32:notes"/>
          <p:cNvSpPr txBox="1"/>
          <p:nvPr>
            <p:ph idx="12" type="sldNum"/>
          </p:nvPr>
        </p:nvSpPr>
        <p:spPr>
          <a:xfrm>
            <a:off x="5797246" y="6747627"/>
            <a:ext cx="4434900" cy="356400"/>
          </a:xfrm>
          <a:prstGeom prst="rect">
            <a:avLst/>
          </a:prstGeom>
        </p:spPr>
        <p:txBody>
          <a:bodyPr anchorCtr="0" anchor="b" bIns="49525" lIns="99075" spcFirstLastPara="1" rIns="99075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1524001"/>
            <a:ext cx="10363200" cy="1306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913192" y="3338742"/>
            <a:ext cx="9144000" cy="11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872128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7999792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icture 10" id="21" name="Google Shape;21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234872" y="4339041"/>
            <a:ext cx="2959018" cy="2518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3192" y="5220962"/>
            <a:ext cx="2063021" cy="1135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1"/>
          <p:cNvGrpSpPr/>
          <p:nvPr/>
        </p:nvGrpSpPr>
        <p:grpSpPr>
          <a:xfrm>
            <a:off x="3047998" y="-4765"/>
            <a:ext cx="9144002" cy="6862765"/>
            <a:chOff x="3047998" y="-4765"/>
            <a:chExt cx="9144002" cy="6862765"/>
          </a:xfrm>
        </p:grpSpPr>
        <p:pic>
          <p:nvPicPr>
            <p:cNvPr descr="Picture 1" id="104" name="Google Shape;104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047998" y="-4765"/>
              <a:ext cx="9144002" cy="6862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8" id="105" name="Google Shape;10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18337" y="319314"/>
              <a:ext cx="1020227" cy="5708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1"/>
          <p:cNvSpPr txBox="1"/>
          <p:nvPr>
            <p:ph idx="1" type="body"/>
          </p:nvPr>
        </p:nvSpPr>
        <p:spPr>
          <a:xfrm rot="5400000">
            <a:off x="3620296" y="-1508914"/>
            <a:ext cx="4951413" cy="1036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914399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4042063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2" type="sldNum"/>
          </p:nvPr>
        </p:nvSpPr>
        <p:spPr>
          <a:xfrm>
            <a:off x="85344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1"/>
          <p:cNvSpPr txBox="1"/>
          <p:nvPr>
            <p:ph type="title"/>
          </p:nvPr>
        </p:nvSpPr>
        <p:spPr>
          <a:xfrm>
            <a:off x="914402" y="319314"/>
            <a:ext cx="9129487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1" name="Google Shape;111;p11"/>
          <p:cNvCxnSpPr/>
          <p:nvPr/>
        </p:nvCxnSpPr>
        <p:spPr>
          <a:xfrm>
            <a:off x="914401" y="990600"/>
            <a:ext cx="10229851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type="title"/>
          </p:nvPr>
        </p:nvSpPr>
        <p:spPr>
          <a:xfrm rot="5400000">
            <a:off x="7503604" y="1581661"/>
            <a:ext cx="4995298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" type="body"/>
          </p:nvPr>
        </p:nvSpPr>
        <p:spPr>
          <a:xfrm rot="5400000">
            <a:off x="1837532" y="-562768"/>
            <a:ext cx="5811836" cy="765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914399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4042063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344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8" name="Google Shape;118;p12"/>
          <p:cNvCxnSpPr/>
          <p:nvPr/>
        </p:nvCxnSpPr>
        <p:spPr>
          <a:xfrm>
            <a:off x="8724900" y="370121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9" name="Google Shape;1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9685367" y="5565778"/>
            <a:ext cx="800100" cy="5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3047998" y="915"/>
            <a:ext cx="9144002" cy="6862765"/>
            <a:chOff x="3047998" y="-4765"/>
            <a:chExt cx="9144002" cy="6862765"/>
          </a:xfrm>
        </p:grpSpPr>
        <p:pic>
          <p:nvPicPr>
            <p:cNvPr descr="Picture 1" id="25" name="Google Shape;25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047998" y="-4765"/>
              <a:ext cx="9144002" cy="6862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8" id="26" name="Google Shape;2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18337" y="319314"/>
              <a:ext cx="1020227" cy="5708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27;p3"/>
          <p:cNvSpPr txBox="1"/>
          <p:nvPr>
            <p:ph type="title"/>
          </p:nvPr>
        </p:nvSpPr>
        <p:spPr>
          <a:xfrm>
            <a:off x="914402" y="319314"/>
            <a:ext cx="9129487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914402" y="1196976"/>
            <a:ext cx="10363201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▪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Noto Sans Symbols"/>
              <a:buChar char="▪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Font typeface="Noto Sans Symbols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800"/>
              <a:buFont typeface="Noto Sans Symbols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914399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042063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5344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3"/>
          <p:cNvCxnSpPr/>
          <p:nvPr/>
        </p:nvCxnSpPr>
        <p:spPr>
          <a:xfrm>
            <a:off x="914401" y="990600"/>
            <a:ext cx="10229851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" id="34" name="Google Shape;3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7998" y="-4765"/>
            <a:ext cx="9144002" cy="686276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>
            <p:ph type="title"/>
          </p:nvPr>
        </p:nvSpPr>
        <p:spPr>
          <a:xfrm>
            <a:off x="914400" y="1712423"/>
            <a:ext cx="103632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914400" y="4552639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914399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4042063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5344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3047998" y="-4765"/>
            <a:ext cx="9144002" cy="6862765"/>
            <a:chOff x="3047998" y="-4765"/>
            <a:chExt cx="9144002" cy="6862765"/>
          </a:xfrm>
        </p:grpSpPr>
        <p:pic>
          <p:nvPicPr>
            <p:cNvPr descr="Picture 1" id="42" name="Google Shape;42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047998" y="-4765"/>
              <a:ext cx="9144002" cy="6862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8" id="43" name="Google Shape;43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18337" y="319314"/>
              <a:ext cx="1020227" cy="5708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914399" y="1190176"/>
            <a:ext cx="5112328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172200" y="1190176"/>
            <a:ext cx="5105400" cy="4989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914399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4042063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5344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914402" y="319314"/>
            <a:ext cx="9129487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0" name="Google Shape;50;p5"/>
          <p:cNvCxnSpPr/>
          <p:nvPr/>
        </p:nvCxnSpPr>
        <p:spPr>
          <a:xfrm>
            <a:off x="914401" y="990600"/>
            <a:ext cx="10229851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6"/>
          <p:cNvGrpSpPr/>
          <p:nvPr/>
        </p:nvGrpSpPr>
        <p:grpSpPr>
          <a:xfrm>
            <a:off x="3047998" y="-4765"/>
            <a:ext cx="9144002" cy="6862765"/>
            <a:chOff x="3047998" y="-4765"/>
            <a:chExt cx="9144002" cy="6862765"/>
          </a:xfrm>
        </p:grpSpPr>
        <p:pic>
          <p:nvPicPr>
            <p:cNvPr descr="Picture 1" id="53" name="Google Shape;53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047998" y="-4765"/>
              <a:ext cx="9144002" cy="6862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8" id="54" name="Google Shape;5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18337" y="319314"/>
              <a:ext cx="1020227" cy="5708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914399" y="1160695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3" type="body"/>
          </p:nvPr>
        </p:nvSpPr>
        <p:spPr>
          <a:xfrm>
            <a:off x="6172201" y="1160690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6"/>
          <p:cNvSpPr txBox="1"/>
          <p:nvPr>
            <p:ph idx="4" type="body"/>
          </p:nvPr>
        </p:nvSpPr>
        <p:spPr>
          <a:xfrm>
            <a:off x="6172201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914399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4042063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5344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914402" y="319314"/>
            <a:ext cx="9129487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6"/>
          <p:cNvCxnSpPr/>
          <p:nvPr/>
        </p:nvCxnSpPr>
        <p:spPr>
          <a:xfrm>
            <a:off x="914401" y="990600"/>
            <a:ext cx="10229851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7"/>
          <p:cNvGrpSpPr/>
          <p:nvPr/>
        </p:nvGrpSpPr>
        <p:grpSpPr>
          <a:xfrm>
            <a:off x="3047998" y="-4765"/>
            <a:ext cx="9144002" cy="6862765"/>
            <a:chOff x="3047998" y="-4765"/>
            <a:chExt cx="9144002" cy="6862765"/>
          </a:xfrm>
        </p:grpSpPr>
        <p:pic>
          <p:nvPicPr>
            <p:cNvPr descr="Picture 1" id="66" name="Google Shape;66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047998" y="-4765"/>
              <a:ext cx="9144002" cy="6862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8" id="67" name="Google Shape;6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18337" y="319314"/>
              <a:ext cx="1020227" cy="5708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914399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4042063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5344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914402" y="319314"/>
            <a:ext cx="9129487" cy="671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ACA7"/>
              </a:buClr>
              <a:buSzPts val="3200"/>
              <a:buFont typeface="Quattrocento Sans"/>
              <a:buNone/>
              <a:defRPr sz="3200">
                <a:solidFill>
                  <a:srgbClr val="3DAC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2" name="Google Shape;72;p7"/>
          <p:cNvCxnSpPr/>
          <p:nvPr/>
        </p:nvCxnSpPr>
        <p:spPr>
          <a:xfrm>
            <a:off x="914401" y="990600"/>
            <a:ext cx="10229851" cy="1588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3047998" y="-4765"/>
            <a:ext cx="9144002" cy="6862765"/>
            <a:chOff x="3047998" y="-4765"/>
            <a:chExt cx="9144002" cy="6862765"/>
          </a:xfrm>
        </p:grpSpPr>
        <p:pic>
          <p:nvPicPr>
            <p:cNvPr descr="Picture 1" id="75" name="Google Shape;75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047998" y="-4765"/>
              <a:ext cx="9144002" cy="6862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8" id="76" name="Google Shape;7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18337" y="319314"/>
              <a:ext cx="1020227" cy="5708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914399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4042063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344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9"/>
          <p:cNvGrpSpPr/>
          <p:nvPr/>
        </p:nvGrpSpPr>
        <p:grpSpPr>
          <a:xfrm>
            <a:off x="3047998" y="-4765"/>
            <a:ext cx="9144002" cy="6862765"/>
            <a:chOff x="3047998" y="-4765"/>
            <a:chExt cx="9144002" cy="6862765"/>
          </a:xfrm>
        </p:grpSpPr>
        <p:pic>
          <p:nvPicPr>
            <p:cNvPr descr="Picture 1" id="82" name="Google Shape;82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047998" y="-4765"/>
              <a:ext cx="9144002" cy="6862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8" id="83" name="Google Shape;83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18337" y="319314"/>
              <a:ext cx="1020227" cy="5708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" name="Google Shape;84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▪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2800"/>
              <a:buChar char="▪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Char char="▪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2000"/>
              <a:buChar char="▪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85" name="Google Shape;85;p9"/>
          <p:cNvSpPr txBox="1"/>
          <p:nvPr>
            <p:ph idx="2" type="body"/>
          </p:nvPr>
        </p:nvSpPr>
        <p:spPr>
          <a:xfrm>
            <a:off x="841248" y="2191661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9"/>
          <p:cNvSpPr txBox="1"/>
          <p:nvPr>
            <p:ph idx="10" type="dt"/>
          </p:nvPr>
        </p:nvSpPr>
        <p:spPr>
          <a:xfrm>
            <a:off x="914399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1" type="ftr"/>
          </p:nvPr>
        </p:nvSpPr>
        <p:spPr>
          <a:xfrm>
            <a:off x="4042063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2" type="sldNum"/>
          </p:nvPr>
        </p:nvSpPr>
        <p:spPr>
          <a:xfrm>
            <a:off x="85344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9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0" name="Google Shape;90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0"/>
          <p:cNvGrpSpPr/>
          <p:nvPr/>
        </p:nvGrpSpPr>
        <p:grpSpPr>
          <a:xfrm>
            <a:off x="3047998" y="-4765"/>
            <a:ext cx="9144002" cy="6862765"/>
            <a:chOff x="3047998" y="-4765"/>
            <a:chExt cx="9144002" cy="6862765"/>
          </a:xfrm>
        </p:grpSpPr>
        <p:pic>
          <p:nvPicPr>
            <p:cNvPr descr="Picture 1" id="93" name="Google Shape;93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047998" y="-4765"/>
              <a:ext cx="9144002" cy="68627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8" id="94" name="Google Shape;9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18337" y="319314"/>
              <a:ext cx="1020227" cy="5708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 txBox="1"/>
          <p:nvPr>
            <p:ph idx="10" type="dt"/>
          </p:nvPr>
        </p:nvSpPr>
        <p:spPr>
          <a:xfrm>
            <a:off x="914399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1" type="ftr"/>
          </p:nvPr>
        </p:nvSpPr>
        <p:spPr>
          <a:xfrm>
            <a:off x="4042063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85344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841248" y="2191661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1" name="Google Shape;101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14402" y="365760"/>
            <a:ext cx="10363201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4402" y="1828803"/>
            <a:ext cx="10363201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3EADA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B7B7B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7B7B7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EADA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3EADA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4399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42063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344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drive/folders/1DOu99Y8G4x4Nt8uJDVjMEHzyle5Ujm1s?role=writ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abs/2402.12738" TargetMode="External"/><Relationship Id="rId4" Type="http://schemas.openxmlformats.org/officeDocument/2006/relationships/hyperlink" Target="https://arxiv.org/abs/2402.1273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2301.1272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ctrTitle"/>
          </p:nvPr>
        </p:nvSpPr>
        <p:spPr>
          <a:xfrm>
            <a:off x="914400" y="1524001"/>
            <a:ext cx="10363200" cy="1306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lang="en-US"/>
              <a:t>Next Utterance Prediction For Mental Health Counselling</a:t>
            </a:r>
            <a:endParaRPr/>
          </a:p>
        </p:txBody>
      </p:sp>
      <p:sp>
        <p:nvSpPr>
          <p:cNvPr id="125" name="Google Shape;125;p13"/>
          <p:cNvSpPr txBox="1"/>
          <p:nvPr>
            <p:ph idx="1" type="subTitle"/>
          </p:nvPr>
        </p:nvSpPr>
        <p:spPr>
          <a:xfrm>
            <a:off x="913192" y="3338742"/>
            <a:ext cx="9144000" cy="1146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Ashish Bargoti (2022114)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Wasif Ali (2022583)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Roshan Kumar Mahto (2022418)                                 Group no: 53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914402" y="319314"/>
            <a:ext cx="91296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Results/Findings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914402" y="1196976"/>
            <a:ext cx="103632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980525" y="4651150"/>
            <a:ext cx="102972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SentimentInfusedBart demonstrates superior semantic similarity (BERTScore F1: 0.8480 vs. 0.8151).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The Therapeutic model shows better n-gram overlap (BLEU: 0.0253 vs. 0.0104), though both have low bigram overlap.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ROUGE-1 and ROUGE-L scores suggest SentimentInfusedBart provides slightly better content and structural coverage.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525" y="1239375"/>
            <a:ext cx="10247776" cy="34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914402" y="319314"/>
            <a:ext cx="91296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Discussion/Analysis/Observation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914402" y="1196976"/>
            <a:ext cx="103632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SentimentInfusedBart Model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Achieved highest BERTScore (0.8480), indicating strong semantic similarity.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ROUGE-1 (0.1428), ROUGE-2 (0.0187), and ROUGE-L (0.1170) scores, reflecting better content and structure alignment.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Demonstrates effective sentiment integration and improved lexical-structural coherence.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Therapeutic Generator-Simulator Model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BERTScore (0.8151), showing slightly reduced semantic alignment.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BLEU score (0.0253 vs. 0.0104), suggesting better n-gram overlap.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Maintains emotional relevance, valuable for therapeutic or empathetic applications.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914402" y="319314"/>
            <a:ext cx="91296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Future Work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914400" y="1196975"/>
            <a:ext cx="10363200" cy="556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SentimentInfusedBart outperforms the Therapeutic Generator-Simulator on semantic and structural metrics (BERTScore, ROUGE).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Therapeutic Generator-Simulator shows better n-gram overlap (higher BLEU), but overall lags in semantic depth.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highlight that sentiment integration enhances response coherence, relevance, and emotional alignment.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</a:t>
            </a: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reinforcement learning with human feedback (RLHF)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personalized generation.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Incorporate </a:t>
            </a: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multimodal learning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(text + voice tone or facial cues) for better empathy modeling.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</a:t>
            </a: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context tracking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longer, emotionally coherent conversations.</a:t>
            </a:r>
            <a:b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with </a:t>
            </a: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clinical experts or psychologists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real-world validation and feedback.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 Trained link: </a:t>
            </a:r>
            <a:r>
              <a:rPr lang="en-US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https://drive.google.com/drive/folders/1DOu99Y8G4x4Nt8uJDVjMEHzyle5Ujm1s?role=writer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914402" y="319314"/>
            <a:ext cx="91296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914402" y="1196976"/>
            <a:ext cx="103632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					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/>
              <a:t>						</a:t>
            </a:r>
            <a:r>
              <a:rPr lang="en-US" sz="4800"/>
              <a:t>	</a:t>
            </a:r>
            <a:r>
              <a:rPr lang="en-US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>
            <p:ph type="title"/>
          </p:nvPr>
        </p:nvSpPr>
        <p:spPr>
          <a:xfrm>
            <a:off x="914402" y="319314"/>
            <a:ext cx="91296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132" name="Google Shape;132;p14"/>
          <p:cNvSpPr txBox="1"/>
          <p:nvPr>
            <p:ph idx="1" type="body"/>
          </p:nvPr>
        </p:nvSpPr>
        <p:spPr>
          <a:xfrm>
            <a:off x="914402" y="1196976"/>
            <a:ext cx="103632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mental health counseling requires understanding and responding empathetically. Automating this with NLP can support mental health professionals by generating context-aware and emotionally intelligent replies, making virtual mental health tools more responsive and supportive.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Relevant Example: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Mental Health Assistant:  An AI chatbot that supports users dealing with anxiety or depression by engaging in supportive conversations, understanding their context, and responding with comforting and helpful messages when a human counselor isn't immediately available.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Crisis support Chatbot: An AI-powered chatbot designed to assist users in crisis situations (e.g., suicidal ideation or panic attacks). It predicts the next supportive utterance based on the user’s input to de-escalate emotional distress. For example, if a user expresses hopelessness, the model generates empathetic and safety-oriented responses, and can escalate to human support if needed.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914402" y="319314"/>
            <a:ext cx="91296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139" name="Google Shape;139;p15"/>
          <p:cNvSpPr txBox="1"/>
          <p:nvPr>
            <p:ph idx="1" type="body"/>
          </p:nvPr>
        </p:nvSpPr>
        <p:spPr>
          <a:xfrm>
            <a:off x="914402" y="1196976"/>
            <a:ext cx="103632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Evaluating GPT-4 for Psychological Counseling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Contributions: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Examines the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capabilities of GPT-4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generating mental health counseling responses.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Evaluates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 fluency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empathy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appropriateness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therapeutic value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real-world counseling dialogues to simulate therapist-patient interactions.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GPT-4 is given patient inputs from actual therapy sessions.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Responses are rated by licensed therapists based on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empathy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relevance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clinical safety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Findings: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GPT-4 responses were judged to be: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Fluent and coherent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90% of cases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Emotionally supportive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therapeutically aligned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70–80% of scenarios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Highlights GPT-4's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support roles but warns against replacing human therapists. 								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									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US" sz="1400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https://arxiv.org/abs/2402.12738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914402" y="319314"/>
            <a:ext cx="91296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914400" y="1196975"/>
            <a:ext cx="107166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READER: Response-act Guided Reinforced Dialogue Generation for Mental Health Counseling    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Contributions: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Proposes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READER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novel transformer-based model that: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Predicts the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dialogue-act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(response-act)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Generates an appropriate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therapist response</a:t>
            </a:r>
            <a:b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Combines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GPT-2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three heads: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LM-Head (for response generation)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RAC-Head (for act prediction)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V-Head (for reward evaluation using PPO)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reinforcement learning (PPO)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a reward function based on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ROUGE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BERTScore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entropy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Outperforms GPT-2, DialoGPT, and other baselines on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ROUGE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METEOR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BERTScore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Demonstrates strong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 alignment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relevance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fluency      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6400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b="1"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https://arxiv.org/abs/2301.12729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6858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/>
              <a:t>                        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914402" y="319314"/>
            <a:ext cx="91296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Baseline and Their Results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914402" y="1196976"/>
            <a:ext cx="103632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b="1"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T5-small Model</a:t>
            </a:r>
            <a:endParaRPr b="1"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Text-to-Text Approach</a:t>
            </a:r>
            <a:r>
              <a:rPr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T5 treats every NLP task as a text-to-text problem, making it ideal for next utterance generation.</a:t>
            </a:r>
            <a:br>
              <a:rPr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 Input Format</a:t>
            </a:r>
            <a:r>
              <a:rPr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We framed our input as </a:t>
            </a:r>
            <a:r>
              <a:rPr lang="en-US" sz="4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"predict next utterance: &lt;context&gt;"</a:t>
            </a:r>
            <a:r>
              <a:rPr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match T5’s expected structure.</a:t>
            </a:r>
            <a:br>
              <a:rPr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Decoding &amp; Evaluation</a:t>
            </a:r>
            <a:r>
              <a:rPr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Used beam search for output generation and evaluated using BLEU and BERTScore for quality.</a:t>
            </a: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b="1"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BART-base Model</a:t>
            </a:r>
            <a:endParaRPr b="1"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Pretraining</a:t>
            </a:r>
            <a:r>
              <a:rPr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BART is pre-trained as a denoising autoencoder, helping it handle noisy or incomplete conversations better.</a:t>
            </a:r>
            <a:br>
              <a:rPr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Sequence-to-Sequence Fine-Tuning</a:t>
            </a:r>
            <a:r>
              <a:rPr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We fine-tuned it with the same dialogue format using BartTokenizer and customized data preprocessing.</a:t>
            </a:r>
            <a:br>
              <a:rPr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Optimization</a:t>
            </a:r>
            <a:r>
              <a:rPr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Used AdamW optimizer and selected the best model based on validation loss, with evaluation via BLEU and BERTScore.</a:t>
            </a:r>
            <a:br>
              <a:rPr lang="en-US" sz="4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950" y="4293663"/>
            <a:ext cx="837247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914402" y="319314"/>
            <a:ext cx="91296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 flipH="1">
            <a:off x="914400" y="1196975"/>
            <a:ext cx="4688400" cy="542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3221"/>
              <a:t>1 : Sentiment Infused Bart Model	</a:t>
            </a:r>
            <a:r>
              <a:rPr b="1" lang="en-US"/>
              <a:t>			      </a:t>
            </a:r>
            <a:r>
              <a:rPr lang="en-US"/>
              <a:t>▶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221"/>
              <a:t>Title: Sentiment Infused Bart Model</a:t>
            </a:r>
            <a:r>
              <a:rPr lang="en-US"/>
              <a:t>			       │								                   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┌─────────────────────┐					       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│    Utterances      │ ──▶ Tokenized (w/ speaker &amp; emotion tags)│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└─────────────────────┘					       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│									       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▼								       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┌─────────────────────┐					       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│ Token Embeddings    │						       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├─────────────────────┤					       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│ Speaker Embeddings  │ (with </a:t>
            </a:r>
            <a:r>
              <a:rPr lang="en-US"/>
              <a:t>utmost</a:t>
            </a:r>
            <a:r>
              <a:rPr lang="en-US"/>
              <a:t> nex</a:t>
            </a:r>
            <a:r>
              <a:rPr lang="en-US"/>
              <a:t>t 6 utterance)            </a:t>
            </a:r>
            <a:r>
              <a:rPr lang="en-US"/>
              <a:t> 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├─────────────────────┤					       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│ Emotion Embeddings  │		       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└─────────────────────┘					       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│									       │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         – – – – –  – – – – –  – </a:t>
            </a:r>
            <a:r>
              <a:rPr lang="en-US"/>
              <a:t> –  –  –  –  –  –  –  –  –  –  –  –  –  –  –  –  – 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5446050" y="1075775"/>
            <a:ext cx="6320100" cy="49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[Multi-head attention + Linear Projection] ⟶ `fused_embeds`</a:t>
            </a:r>
            <a:endParaRPr sz="1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│</a:t>
            </a:r>
            <a:endParaRPr sz="1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▼</a:t>
            </a:r>
            <a:endParaRPr sz="1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┌─────────────────────┐</a:t>
            </a:r>
            <a:endParaRPr sz="1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│   BART Encoder      │</a:t>
            </a:r>
            <a:endParaRPr sz="1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└─────────────────────┘</a:t>
            </a:r>
            <a:endParaRPr sz="1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│</a:t>
            </a:r>
            <a:endParaRPr sz="1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▼</a:t>
            </a:r>
            <a:endParaRPr sz="1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┌─────────────────────┐</a:t>
            </a:r>
            <a:endParaRPr sz="1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│   BART Decoder      │</a:t>
            </a:r>
            <a:endParaRPr sz="1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└─────────────────────┘</a:t>
            </a:r>
            <a:endParaRPr sz="1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│</a:t>
            </a:r>
            <a:endParaRPr sz="1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▼</a:t>
            </a:r>
            <a:endParaRPr sz="1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Next Utterance</a:t>
            </a:r>
            <a:endParaRPr sz="1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914402" y="319314"/>
            <a:ext cx="91296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 flipH="1">
            <a:off x="914225" y="1196975"/>
            <a:ext cx="10504200" cy="542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r>
              <a:rPr lang="en-US"/>
              <a:t>	      								              </a:t>
            </a:r>
            <a:r>
              <a:rPr lang="en-US"/>
              <a:t>  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Initial Response Generation</a:t>
            </a:r>
            <a:br>
              <a:rPr b="1"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26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94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takes previous dialogue H (everything that has been said so far) and produces a response Ut​.</a:t>
            </a:r>
            <a:br>
              <a:rPr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6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94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model’s first attempt at replying in the current turn.</a:t>
            </a:r>
            <a:br>
              <a:rPr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6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User Simulation</a:t>
            </a:r>
            <a:br>
              <a:rPr b="1"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26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94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tries to predict how a typical user would react to its response Ut​.</a:t>
            </a:r>
            <a:br>
              <a:rPr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6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94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generates a simulated next user utterance Ut+1​, assuming the user sees Ut and replies naturally.</a:t>
            </a:r>
            <a:br>
              <a:rPr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6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Feedback Evaluation &amp; Regeneration</a:t>
            </a:r>
            <a:br>
              <a:rPr b="1"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26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94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evaluates how good or helpful the simulated Ut+1​ is.</a:t>
            </a:r>
            <a:br>
              <a:rPr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6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94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determines that the user reaction is negative, unhelpful, or unsatisfactory, it goes back and modifies/regenerates Ut.</a:t>
            </a:r>
            <a:br>
              <a:rPr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6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94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sz="226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is to improve Ut such that it leads to a more constructive or desired Ut+1.</a:t>
            </a:r>
            <a:endParaRPr sz="226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1043150" y="990725"/>
            <a:ext cx="423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T-GenSim Model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914402" y="319314"/>
            <a:ext cx="91296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914400" y="1129575"/>
            <a:ext cx="10363200" cy="514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the Dataset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dataset consists of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mental health counseling dialogues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structured for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utterance prediction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contains: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4008 training samples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576 validation samples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968 test samples</a:t>
            </a:r>
            <a:b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sample includes: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sequence of prior utterances in a therapy session, separated by </a:t>
            </a: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[SEP]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next expected utterance in the conversation.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b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 Hi you how to do it today? [SEP] P: Great. How are you? [SEP] T: I'm doing well. Thanks for asking.</a:t>
            </a:r>
            <a:b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Target:</a:t>
            </a:r>
            <a:b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"So you're doing great."</a:t>
            </a:r>
            <a:endParaRPr i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914402" y="319314"/>
            <a:ext cx="9129600" cy="67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Experimental Setup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914402" y="1196976"/>
            <a:ext cx="10363200" cy="49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 Setup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Therapist-patient dialogues split into </a:t>
            </a:r>
            <a:r>
              <a:rPr lang="en-U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train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validation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test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sets using HuggingFace format.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Models Used: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Generator 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T5-base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generates therapist response UtU_tUt​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Simulator 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T5-base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predicts patient’s next utterance Ut+1U_{t+1}Ut+1​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 dialogue triples: (History, UtU_tUt​, Ut+1U_{t+1}Ut+1​)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Tokenization using T5 tokenizer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max_input_len = 256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max_output_len = 128</a:t>
            </a:r>
            <a:br>
              <a:rPr lang="en-U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M2 (Simulator):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Cross-Entropy loss with batch size 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Optimizer: AdamW (lr = 5e-5)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Trained for 3 epochs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M1 (Generator) with Feedback: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loss: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 loss + λ × Feedback Loss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 simulated using frozen M2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BERTScore used to guide reward signal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size = 4, λ = 1.0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6685150" y="4334775"/>
            <a:ext cx="4171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Evaluation: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Early stopping based on val loss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Metrics: BERTScore, SacreBLEU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Evaluation limited to 100 samples for efficiency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