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2" r:id="rId7"/>
    <p:sldId id="261" r:id="rId8"/>
    <p:sldId id="263" r:id="rId9"/>
    <p:sldId id="264" r:id="rId10"/>
    <p:sldId id="266" r:id="rId11"/>
    <p:sldId id="267" r:id="rId12"/>
    <p:sldId id="265"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varScale="1">
        <p:scale>
          <a:sx n="78" d="100"/>
          <a:sy n="78" d="100"/>
        </p:scale>
        <p:origin x="10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3C33A-128F-4994-A011-AD45DEB5D25E}" type="datetimeFigureOut">
              <a:rPr lang="en-IO" smtClean="0"/>
              <a:t>05/12/2024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91979E4C-76CA-4241-8A5C-A6EA9516B574}" type="slidenum">
              <a:rPr lang="en-IO" smtClean="0"/>
              <a:t>‹#›</a:t>
            </a:fld>
            <a:endParaRPr lang="en-IO"/>
          </a:p>
        </p:txBody>
      </p:sp>
    </p:spTree>
    <p:extLst>
      <p:ext uri="{BB962C8B-B14F-4D97-AF65-F5344CB8AC3E}">
        <p14:creationId xmlns:p14="http://schemas.microsoft.com/office/powerpoint/2010/main" val="379171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3C33A-128F-4994-A011-AD45DEB5D25E}" type="datetimeFigureOut">
              <a:rPr lang="en-IO" smtClean="0"/>
              <a:t>05/12/2024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91979E4C-76CA-4241-8A5C-A6EA9516B574}" type="slidenum">
              <a:rPr lang="en-IO" smtClean="0"/>
              <a:t>‹#›</a:t>
            </a:fld>
            <a:endParaRPr lang="en-IO"/>
          </a:p>
        </p:txBody>
      </p:sp>
    </p:spTree>
    <p:extLst>
      <p:ext uri="{BB962C8B-B14F-4D97-AF65-F5344CB8AC3E}">
        <p14:creationId xmlns:p14="http://schemas.microsoft.com/office/powerpoint/2010/main" val="4857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3C33A-128F-4994-A011-AD45DEB5D25E}" type="datetimeFigureOut">
              <a:rPr lang="en-IO" smtClean="0"/>
              <a:t>05/12/2024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91979E4C-76CA-4241-8A5C-A6EA9516B574}" type="slidenum">
              <a:rPr lang="en-IO" smtClean="0"/>
              <a:t>‹#›</a:t>
            </a:fld>
            <a:endParaRPr lang="en-I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88361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3C33A-128F-4994-A011-AD45DEB5D25E}" type="datetimeFigureOut">
              <a:rPr lang="en-IO" smtClean="0"/>
              <a:t>05/12/2024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91979E4C-76CA-4241-8A5C-A6EA9516B574}" type="slidenum">
              <a:rPr lang="en-IO" smtClean="0"/>
              <a:t>‹#›</a:t>
            </a:fld>
            <a:endParaRPr lang="en-IO"/>
          </a:p>
        </p:txBody>
      </p:sp>
    </p:spTree>
    <p:extLst>
      <p:ext uri="{BB962C8B-B14F-4D97-AF65-F5344CB8AC3E}">
        <p14:creationId xmlns:p14="http://schemas.microsoft.com/office/powerpoint/2010/main" val="1532194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3C33A-128F-4994-A011-AD45DEB5D25E}" type="datetimeFigureOut">
              <a:rPr lang="en-IO" smtClean="0"/>
              <a:t>05/12/2024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91979E4C-76CA-4241-8A5C-A6EA9516B574}" type="slidenum">
              <a:rPr lang="en-IO" smtClean="0"/>
              <a:t>‹#›</a:t>
            </a:fld>
            <a:endParaRPr lang="en-I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1946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3C33A-128F-4994-A011-AD45DEB5D25E}" type="datetimeFigureOut">
              <a:rPr lang="en-IO" smtClean="0"/>
              <a:t>05/12/2024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91979E4C-76CA-4241-8A5C-A6EA9516B574}" type="slidenum">
              <a:rPr lang="en-IO" smtClean="0"/>
              <a:t>‹#›</a:t>
            </a:fld>
            <a:endParaRPr lang="en-IO"/>
          </a:p>
        </p:txBody>
      </p:sp>
    </p:spTree>
    <p:extLst>
      <p:ext uri="{BB962C8B-B14F-4D97-AF65-F5344CB8AC3E}">
        <p14:creationId xmlns:p14="http://schemas.microsoft.com/office/powerpoint/2010/main" val="486187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3C33A-128F-4994-A011-AD45DEB5D25E}" type="datetimeFigureOut">
              <a:rPr lang="en-IO" smtClean="0"/>
              <a:t>05/12/2024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91979E4C-76CA-4241-8A5C-A6EA9516B574}" type="slidenum">
              <a:rPr lang="en-IO" smtClean="0"/>
              <a:t>‹#›</a:t>
            </a:fld>
            <a:endParaRPr lang="en-IO"/>
          </a:p>
        </p:txBody>
      </p:sp>
    </p:spTree>
    <p:extLst>
      <p:ext uri="{BB962C8B-B14F-4D97-AF65-F5344CB8AC3E}">
        <p14:creationId xmlns:p14="http://schemas.microsoft.com/office/powerpoint/2010/main" val="13195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3C33A-128F-4994-A011-AD45DEB5D25E}" type="datetimeFigureOut">
              <a:rPr lang="en-IO" smtClean="0"/>
              <a:t>05/12/2024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91979E4C-76CA-4241-8A5C-A6EA9516B574}" type="slidenum">
              <a:rPr lang="en-IO" smtClean="0"/>
              <a:t>‹#›</a:t>
            </a:fld>
            <a:endParaRPr lang="en-IO"/>
          </a:p>
        </p:txBody>
      </p:sp>
    </p:spTree>
    <p:extLst>
      <p:ext uri="{BB962C8B-B14F-4D97-AF65-F5344CB8AC3E}">
        <p14:creationId xmlns:p14="http://schemas.microsoft.com/office/powerpoint/2010/main" val="444768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3C33A-128F-4994-A011-AD45DEB5D25E}" type="datetimeFigureOut">
              <a:rPr lang="en-IO" smtClean="0"/>
              <a:t>05/12/2024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91979E4C-76CA-4241-8A5C-A6EA9516B574}" type="slidenum">
              <a:rPr lang="en-IO" smtClean="0"/>
              <a:t>‹#›</a:t>
            </a:fld>
            <a:endParaRPr lang="en-IO"/>
          </a:p>
        </p:txBody>
      </p:sp>
    </p:spTree>
    <p:extLst>
      <p:ext uri="{BB962C8B-B14F-4D97-AF65-F5344CB8AC3E}">
        <p14:creationId xmlns:p14="http://schemas.microsoft.com/office/powerpoint/2010/main" val="204383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3C33A-128F-4994-A011-AD45DEB5D25E}" type="datetimeFigureOut">
              <a:rPr lang="en-IO" smtClean="0"/>
              <a:t>05/12/2024</a:t>
            </a:fld>
            <a:endParaRPr lang="en-IO"/>
          </a:p>
        </p:txBody>
      </p:sp>
      <p:sp>
        <p:nvSpPr>
          <p:cNvPr id="5" name="Footer Placeholder 4"/>
          <p:cNvSpPr>
            <a:spLocks noGrp="1"/>
          </p:cNvSpPr>
          <p:nvPr>
            <p:ph type="ftr" sz="quarter" idx="11"/>
          </p:nvPr>
        </p:nvSpPr>
        <p:spPr/>
        <p:txBody>
          <a:bodyPr/>
          <a:lstStyle/>
          <a:p>
            <a:endParaRPr lang="en-IO"/>
          </a:p>
        </p:txBody>
      </p:sp>
      <p:sp>
        <p:nvSpPr>
          <p:cNvPr id="6" name="Slide Number Placeholder 5"/>
          <p:cNvSpPr>
            <a:spLocks noGrp="1"/>
          </p:cNvSpPr>
          <p:nvPr>
            <p:ph type="sldNum" sz="quarter" idx="12"/>
          </p:nvPr>
        </p:nvSpPr>
        <p:spPr/>
        <p:txBody>
          <a:bodyPr/>
          <a:lstStyle/>
          <a:p>
            <a:fld id="{91979E4C-76CA-4241-8A5C-A6EA9516B574}" type="slidenum">
              <a:rPr lang="en-IO" smtClean="0"/>
              <a:t>‹#›</a:t>
            </a:fld>
            <a:endParaRPr lang="en-IO"/>
          </a:p>
        </p:txBody>
      </p:sp>
    </p:spTree>
    <p:extLst>
      <p:ext uri="{BB962C8B-B14F-4D97-AF65-F5344CB8AC3E}">
        <p14:creationId xmlns:p14="http://schemas.microsoft.com/office/powerpoint/2010/main" val="391761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3C33A-128F-4994-A011-AD45DEB5D25E}" type="datetimeFigureOut">
              <a:rPr lang="en-IO" smtClean="0"/>
              <a:t>05/12/2024</a:t>
            </a:fld>
            <a:endParaRPr lang="en-IO"/>
          </a:p>
        </p:txBody>
      </p:sp>
      <p:sp>
        <p:nvSpPr>
          <p:cNvPr id="6" name="Footer Placeholder 5"/>
          <p:cNvSpPr>
            <a:spLocks noGrp="1"/>
          </p:cNvSpPr>
          <p:nvPr>
            <p:ph type="ftr" sz="quarter" idx="11"/>
          </p:nvPr>
        </p:nvSpPr>
        <p:spPr/>
        <p:txBody>
          <a:bodyPr/>
          <a:lstStyle/>
          <a:p>
            <a:endParaRPr lang="en-IO"/>
          </a:p>
        </p:txBody>
      </p:sp>
      <p:sp>
        <p:nvSpPr>
          <p:cNvPr id="7" name="Slide Number Placeholder 6"/>
          <p:cNvSpPr>
            <a:spLocks noGrp="1"/>
          </p:cNvSpPr>
          <p:nvPr>
            <p:ph type="sldNum" sz="quarter" idx="12"/>
          </p:nvPr>
        </p:nvSpPr>
        <p:spPr/>
        <p:txBody>
          <a:bodyPr/>
          <a:lstStyle/>
          <a:p>
            <a:fld id="{91979E4C-76CA-4241-8A5C-A6EA9516B574}" type="slidenum">
              <a:rPr lang="en-IO" smtClean="0"/>
              <a:t>‹#›</a:t>
            </a:fld>
            <a:endParaRPr lang="en-IO"/>
          </a:p>
        </p:txBody>
      </p:sp>
    </p:spTree>
    <p:extLst>
      <p:ext uri="{BB962C8B-B14F-4D97-AF65-F5344CB8AC3E}">
        <p14:creationId xmlns:p14="http://schemas.microsoft.com/office/powerpoint/2010/main" val="102061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3C33A-128F-4994-A011-AD45DEB5D25E}" type="datetimeFigureOut">
              <a:rPr lang="en-IO" smtClean="0"/>
              <a:t>05/12/2024</a:t>
            </a:fld>
            <a:endParaRPr lang="en-IO"/>
          </a:p>
        </p:txBody>
      </p:sp>
      <p:sp>
        <p:nvSpPr>
          <p:cNvPr id="8" name="Footer Placeholder 7"/>
          <p:cNvSpPr>
            <a:spLocks noGrp="1"/>
          </p:cNvSpPr>
          <p:nvPr>
            <p:ph type="ftr" sz="quarter" idx="11"/>
          </p:nvPr>
        </p:nvSpPr>
        <p:spPr/>
        <p:txBody>
          <a:bodyPr/>
          <a:lstStyle/>
          <a:p>
            <a:endParaRPr lang="en-IO"/>
          </a:p>
        </p:txBody>
      </p:sp>
      <p:sp>
        <p:nvSpPr>
          <p:cNvPr id="9" name="Slide Number Placeholder 8"/>
          <p:cNvSpPr>
            <a:spLocks noGrp="1"/>
          </p:cNvSpPr>
          <p:nvPr>
            <p:ph type="sldNum" sz="quarter" idx="12"/>
          </p:nvPr>
        </p:nvSpPr>
        <p:spPr/>
        <p:txBody>
          <a:bodyPr/>
          <a:lstStyle/>
          <a:p>
            <a:fld id="{91979E4C-76CA-4241-8A5C-A6EA9516B574}" type="slidenum">
              <a:rPr lang="en-IO" smtClean="0"/>
              <a:t>‹#›</a:t>
            </a:fld>
            <a:endParaRPr lang="en-IO"/>
          </a:p>
        </p:txBody>
      </p:sp>
    </p:spTree>
    <p:extLst>
      <p:ext uri="{BB962C8B-B14F-4D97-AF65-F5344CB8AC3E}">
        <p14:creationId xmlns:p14="http://schemas.microsoft.com/office/powerpoint/2010/main" val="805299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3C33A-128F-4994-A011-AD45DEB5D25E}" type="datetimeFigureOut">
              <a:rPr lang="en-IO" smtClean="0"/>
              <a:t>05/12/2024</a:t>
            </a:fld>
            <a:endParaRPr lang="en-IO"/>
          </a:p>
        </p:txBody>
      </p:sp>
      <p:sp>
        <p:nvSpPr>
          <p:cNvPr id="4" name="Footer Placeholder 3"/>
          <p:cNvSpPr>
            <a:spLocks noGrp="1"/>
          </p:cNvSpPr>
          <p:nvPr>
            <p:ph type="ftr" sz="quarter" idx="11"/>
          </p:nvPr>
        </p:nvSpPr>
        <p:spPr/>
        <p:txBody>
          <a:bodyPr/>
          <a:lstStyle/>
          <a:p>
            <a:endParaRPr lang="en-IO"/>
          </a:p>
        </p:txBody>
      </p:sp>
      <p:sp>
        <p:nvSpPr>
          <p:cNvPr id="5" name="Slide Number Placeholder 4"/>
          <p:cNvSpPr>
            <a:spLocks noGrp="1"/>
          </p:cNvSpPr>
          <p:nvPr>
            <p:ph type="sldNum" sz="quarter" idx="12"/>
          </p:nvPr>
        </p:nvSpPr>
        <p:spPr/>
        <p:txBody>
          <a:bodyPr/>
          <a:lstStyle/>
          <a:p>
            <a:fld id="{91979E4C-76CA-4241-8A5C-A6EA9516B574}" type="slidenum">
              <a:rPr lang="en-IO" smtClean="0"/>
              <a:t>‹#›</a:t>
            </a:fld>
            <a:endParaRPr lang="en-IO"/>
          </a:p>
        </p:txBody>
      </p:sp>
    </p:spTree>
    <p:extLst>
      <p:ext uri="{BB962C8B-B14F-4D97-AF65-F5344CB8AC3E}">
        <p14:creationId xmlns:p14="http://schemas.microsoft.com/office/powerpoint/2010/main" val="145416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3C33A-128F-4994-A011-AD45DEB5D25E}" type="datetimeFigureOut">
              <a:rPr lang="en-IO" smtClean="0"/>
              <a:t>05/12/2024</a:t>
            </a:fld>
            <a:endParaRPr lang="en-IO"/>
          </a:p>
        </p:txBody>
      </p:sp>
      <p:sp>
        <p:nvSpPr>
          <p:cNvPr id="3" name="Footer Placeholder 2"/>
          <p:cNvSpPr>
            <a:spLocks noGrp="1"/>
          </p:cNvSpPr>
          <p:nvPr>
            <p:ph type="ftr" sz="quarter" idx="11"/>
          </p:nvPr>
        </p:nvSpPr>
        <p:spPr/>
        <p:txBody>
          <a:bodyPr/>
          <a:lstStyle/>
          <a:p>
            <a:endParaRPr lang="en-IO"/>
          </a:p>
        </p:txBody>
      </p:sp>
      <p:sp>
        <p:nvSpPr>
          <p:cNvPr id="4" name="Slide Number Placeholder 3"/>
          <p:cNvSpPr>
            <a:spLocks noGrp="1"/>
          </p:cNvSpPr>
          <p:nvPr>
            <p:ph type="sldNum" sz="quarter" idx="12"/>
          </p:nvPr>
        </p:nvSpPr>
        <p:spPr/>
        <p:txBody>
          <a:bodyPr/>
          <a:lstStyle/>
          <a:p>
            <a:fld id="{91979E4C-76CA-4241-8A5C-A6EA9516B574}" type="slidenum">
              <a:rPr lang="en-IO" smtClean="0"/>
              <a:t>‹#›</a:t>
            </a:fld>
            <a:endParaRPr lang="en-IO"/>
          </a:p>
        </p:txBody>
      </p:sp>
    </p:spTree>
    <p:extLst>
      <p:ext uri="{BB962C8B-B14F-4D97-AF65-F5344CB8AC3E}">
        <p14:creationId xmlns:p14="http://schemas.microsoft.com/office/powerpoint/2010/main" val="261637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3C33A-128F-4994-A011-AD45DEB5D25E}" type="datetimeFigureOut">
              <a:rPr lang="en-IO" smtClean="0"/>
              <a:t>05/12/2024</a:t>
            </a:fld>
            <a:endParaRPr lang="en-IO"/>
          </a:p>
        </p:txBody>
      </p:sp>
      <p:sp>
        <p:nvSpPr>
          <p:cNvPr id="6" name="Footer Placeholder 5"/>
          <p:cNvSpPr>
            <a:spLocks noGrp="1"/>
          </p:cNvSpPr>
          <p:nvPr>
            <p:ph type="ftr" sz="quarter" idx="11"/>
          </p:nvPr>
        </p:nvSpPr>
        <p:spPr/>
        <p:txBody>
          <a:bodyPr/>
          <a:lstStyle/>
          <a:p>
            <a:endParaRPr lang="en-IO"/>
          </a:p>
        </p:txBody>
      </p:sp>
      <p:sp>
        <p:nvSpPr>
          <p:cNvPr id="7" name="Slide Number Placeholder 6"/>
          <p:cNvSpPr>
            <a:spLocks noGrp="1"/>
          </p:cNvSpPr>
          <p:nvPr>
            <p:ph type="sldNum" sz="quarter" idx="12"/>
          </p:nvPr>
        </p:nvSpPr>
        <p:spPr/>
        <p:txBody>
          <a:bodyPr/>
          <a:lstStyle/>
          <a:p>
            <a:fld id="{91979E4C-76CA-4241-8A5C-A6EA9516B574}" type="slidenum">
              <a:rPr lang="en-IO" smtClean="0"/>
              <a:t>‹#›</a:t>
            </a:fld>
            <a:endParaRPr lang="en-IO"/>
          </a:p>
        </p:txBody>
      </p:sp>
    </p:spTree>
    <p:extLst>
      <p:ext uri="{BB962C8B-B14F-4D97-AF65-F5344CB8AC3E}">
        <p14:creationId xmlns:p14="http://schemas.microsoft.com/office/powerpoint/2010/main" val="143047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3C33A-128F-4994-A011-AD45DEB5D25E}" type="datetimeFigureOut">
              <a:rPr lang="en-IO" smtClean="0"/>
              <a:t>05/12/2024</a:t>
            </a:fld>
            <a:endParaRPr lang="en-IO"/>
          </a:p>
        </p:txBody>
      </p:sp>
      <p:sp>
        <p:nvSpPr>
          <p:cNvPr id="6" name="Footer Placeholder 5"/>
          <p:cNvSpPr>
            <a:spLocks noGrp="1"/>
          </p:cNvSpPr>
          <p:nvPr>
            <p:ph type="ftr" sz="quarter" idx="11"/>
          </p:nvPr>
        </p:nvSpPr>
        <p:spPr/>
        <p:txBody>
          <a:bodyPr/>
          <a:lstStyle/>
          <a:p>
            <a:endParaRPr lang="en-IO"/>
          </a:p>
        </p:txBody>
      </p:sp>
      <p:sp>
        <p:nvSpPr>
          <p:cNvPr id="7" name="Slide Number Placeholder 6"/>
          <p:cNvSpPr>
            <a:spLocks noGrp="1"/>
          </p:cNvSpPr>
          <p:nvPr>
            <p:ph type="sldNum" sz="quarter" idx="12"/>
          </p:nvPr>
        </p:nvSpPr>
        <p:spPr/>
        <p:txBody>
          <a:bodyPr/>
          <a:lstStyle/>
          <a:p>
            <a:fld id="{91979E4C-76CA-4241-8A5C-A6EA9516B574}" type="slidenum">
              <a:rPr lang="en-IO" smtClean="0"/>
              <a:t>‹#›</a:t>
            </a:fld>
            <a:endParaRPr lang="en-IO"/>
          </a:p>
        </p:txBody>
      </p:sp>
    </p:spTree>
    <p:extLst>
      <p:ext uri="{BB962C8B-B14F-4D97-AF65-F5344CB8AC3E}">
        <p14:creationId xmlns:p14="http://schemas.microsoft.com/office/powerpoint/2010/main" val="324531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13C33A-128F-4994-A011-AD45DEB5D25E}" type="datetimeFigureOut">
              <a:rPr lang="en-IO" smtClean="0"/>
              <a:t>05/12/2024</a:t>
            </a:fld>
            <a:endParaRPr lang="en-I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979E4C-76CA-4241-8A5C-A6EA9516B574}" type="slidenum">
              <a:rPr lang="en-IO" smtClean="0"/>
              <a:t>‹#›</a:t>
            </a:fld>
            <a:endParaRPr lang="en-IO"/>
          </a:p>
        </p:txBody>
      </p:sp>
    </p:spTree>
    <p:extLst>
      <p:ext uri="{BB962C8B-B14F-4D97-AF65-F5344CB8AC3E}">
        <p14:creationId xmlns:p14="http://schemas.microsoft.com/office/powerpoint/2010/main" val="263063410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7C77E-5270-9D38-E30D-C17798BD6063}"/>
              </a:ext>
            </a:extLst>
          </p:cNvPr>
          <p:cNvSpPr>
            <a:spLocks noGrp="1"/>
          </p:cNvSpPr>
          <p:nvPr>
            <p:ph type="ctrTitle"/>
          </p:nvPr>
        </p:nvSpPr>
        <p:spPr>
          <a:xfrm>
            <a:off x="1524000" y="1122363"/>
            <a:ext cx="7254240" cy="715581"/>
          </a:xfrm>
        </p:spPr>
        <p:txBody>
          <a:bodyPr>
            <a:normAutofit fontScale="90000"/>
          </a:bodyPr>
          <a:lstStyle/>
          <a:p>
            <a:r>
              <a:rPr lang="en-US" dirty="0">
                <a:solidFill>
                  <a:schemeClr val="accent4">
                    <a:lumMod val="75000"/>
                  </a:schemeClr>
                </a:solidFill>
              </a:rPr>
              <a:t>Plant disease detection </a:t>
            </a:r>
            <a:endParaRPr lang="en-IO" dirty="0">
              <a:solidFill>
                <a:schemeClr val="accent4">
                  <a:lumMod val="75000"/>
                </a:schemeClr>
              </a:solidFill>
            </a:endParaRPr>
          </a:p>
        </p:txBody>
      </p:sp>
      <p:sp>
        <p:nvSpPr>
          <p:cNvPr id="3" name="Subtitle 2">
            <a:extLst>
              <a:ext uri="{FF2B5EF4-FFF2-40B4-BE49-F238E27FC236}">
                <a16:creationId xmlns:a16="http://schemas.microsoft.com/office/drawing/2014/main" id="{DE9A83E2-A0D7-98E8-3C74-736AE6D0B431}"/>
              </a:ext>
            </a:extLst>
          </p:cNvPr>
          <p:cNvSpPr>
            <a:spLocks noGrp="1"/>
          </p:cNvSpPr>
          <p:nvPr>
            <p:ph type="subTitle" idx="1"/>
          </p:nvPr>
        </p:nvSpPr>
        <p:spPr>
          <a:xfrm>
            <a:off x="1598507" y="2332101"/>
            <a:ext cx="7766936" cy="1096899"/>
          </a:xfrm>
        </p:spPr>
        <p:txBody>
          <a:bodyPr>
            <a:normAutofit/>
          </a:bodyPr>
          <a:lstStyle/>
          <a:p>
            <a:r>
              <a:rPr lang="en-US" sz="2400" dirty="0">
                <a:solidFill>
                  <a:schemeClr val="accent3">
                    <a:lumMod val="75000"/>
                  </a:schemeClr>
                </a:solidFill>
              </a:rPr>
              <a:t>By- Roshan Kumar Mahto(2022418)</a:t>
            </a:r>
          </a:p>
          <a:p>
            <a:r>
              <a:rPr lang="en-US" sz="2400" dirty="0">
                <a:solidFill>
                  <a:schemeClr val="accent3">
                    <a:lumMod val="75000"/>
                  </a:schemeClr>
                </a:solidFill>
              </a:rPr>
              <a:t>-</a:t>
            </a:r>
            <a:r>
              <a:rPr lang="en-US" sz="2400" dirty="0" err="1">
                <a:solidFill>
                  <a:schemeClr val="accent3">
                    <a:lumMod val="75000"/>
                  </a:schemeClr>
                </a:solidFill>
              </a:rPr>
              <a:t>Tarandeep</a:t>
            </a:r>
            <a:r>
              <a:rPr lang="en-US" sz="2400" dirty="0">
                <a:solidFill>
                  <a:schemeClr val="accent3">
                    <a:lumMod val="75000"/>
                  </a:schemeClr>
                </a:solidFill>
              </a:rPr>
              <a:t> Singh (2022536)</a:t>
            </a:r>
          </a:p>
        </p:txBody>
      </p:sp>
    </p:spTree>
    <p:extLst>
      <p:ext uri="{BB962C8B-B14F-4D97-AF65-F5344CB8AC3E}">
        <p14:creationId xmlns:p14="http://schemas.microsoft.com/office/powerpoint/2010/main" val="562204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419B-7315-7F21-2B56-B774BC5C410D}"/>
              </a:ext>
            </a:extLst>
          </p:cNvPr>
          <p:cNvSpPr>
            <a:spLocks noGrp="1"/>
          </p:cNvSpPr>
          <p:nvPr>
            <p:ph type="title"/>
          </p:nvPr>
        </p:nvSpPr>
        <p:spPr/>
        <p:txBody>
          <a:bodyPr>
            <a:normAutofit/>
          </a:bodyPr>
          <a:lstStyle/>
          <a:p>
            <a:r>
              <a:rPr lang="en-US" sz="2800" dirty="0"/>
              <a:t>This is the summary layer by layer :</a:t>
            </a:r>
            <a:br>
              <a:rPr lang="en-US" sz="2800" dirty="0"/>
            </a:br>
            <a:endParaRPr lang="en-IO" sz="2800" dirty="0"/>
          </a:p>
        </p:txBody>
      </p:sp>
      <p:pic>
        <p:nvPicPr>
          <p:cNvPr id="5" name="Content Placeholder 4">
            <a:extLst>
              <a:ext uri="{FF2B5EF4-FFF2-40B4-BE49-F238E27FC236}">
                <a16:creationId xmlns:a16="http://schemas.microsoft.com/office/drawing/2014/main" id="{74D02E23-0A3A-7359-F8A8-EAE9C8610E46}"/>
              </a:ext>
            </a:extLst>
          </p:cNvPr>
          <p:cNvPicPr>
            <a:picLocks noGrp="1" noChangeAspect="1"/>
          </p:cNvPicPr>
          <p:nvPr>
            <p:ph idx="1"/>
          </p:nvPr>
        </p:nvPicPr>
        <p:blipFill>
          <a:blip r:embed="rId2"/>
          <a:stretch>
            <a:fillRect/>
          </a:stretch>
        </p:blipFill>
        <p:spPr>
          <a:xfrm>
            <a:off x="2048934" y="1303867"/>
            <a:ext cx="6913970" cy="5148393"/>
          </a:xfrm>
        </p:spPr>
      </p:pic>
    </p:spTree>
    <p:extLst>
      <p:ext uri="{BB962C8B-B14F-4D97-AF65-F5344CB8AC3E}">
        <p14:creationId xmlns:p14="http://schemas.microsoft.com/office/powerpoint/2010/main" val="361057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C10345-5762-FBA5-1D22-9E9741244AC4}"/>
              </a:ext>
            </a:extLst>
          </p:cNvPr>
          <p:cNvPicPr>
            <a:picLocks noChangeAspect="1"/>
          </p:cNvPicPr>
          <p:nvPr/>
        </p:nvPicPr>
        <p:blipFill>
          <a:blip r:embed="rId2"/>
          <a:stretch>
            <a:fillRect/>
          </a:stretch>
        </p:blipFill>
        <p:spPr>
          <a:xfrm>
            <a:off x="1507978" y="1888004"/>
            <a:ext cx="5721644" cy="3302063"/>
          </a:xfrm>
          <a:prstGeom prst="rect">
            <a:avLst/>
          </a:prstGeom>
        </p:spPr>
      </p:pic>
    </p:spTree>
    <p:extLst>
      <p:ext uri="{BB962C8B-B14F-4D97-AF65-F5344CB8AC3E}">
        <p14:creationId xmlns:p14="http://schemas.microsoft.com/office/powerpoint/2010/main" val="49057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9EBD-B0AB-EE68-64E9-2DF7F68A9B42}"/>
              </a:ext>
            </a:extLst>
          </p:cNvPr>
          <p:cNvSpPr>
            <a:spLocks noGrp="1"/>
          </p:cNvSpPr>
          <p:nvPr>
            <p:ph type="title"/>
          </p:nvPr>
        </p:nvSpPr>
        <p:spPr>
          <a:xfrm>
            <a:off x="677334" y="609600"/>
            <a:ext cx="8596668" cy="679704"/>
          </a:xfrm>
        </p:spPr>
        <p:txBody>
          <a:bodyPr/>
          <a:lstStyle/>
          <a:p>
            <a:r>
              <a:rPr lang="en-US" dirty="0">
                <a:solidFill>
                  <a:schemeClr val="accent2"/>
                </a:solidFill>
                <a:latin typeface="Roboto" panose="02000000000000000000" pitchFamily="2" charset="0"/>
              </a:rPr>
              <a:t>E</a:t>
            </a:r>
            <a:r>
              <a:rPr lang="en-US" b="0" i="0" dirty="0">
                <a:solidFill>
                  <a:schemeClr val="accent2"/>
                </a:solidFill>
                <a:effectLst/>
                <a:latin typeface="Roboto" panose="02000000000000000000" pitchFamily="2" charset="0"/>
              </a:rPr>
              <a:t>xperimental settings</a:t>
            </a:r>
            <a:endParaRPr lang="en-IO" dirty="0">
              <a:solidFill>
                <a:schemeClr val="accent2"/>
              </a:solidFill>
            </a:endParaRPr>
          </a:p>
        </p:txBody>
      </p:sp>
      <p:sp>
        <p:nvSpPr>
          <p:cNvPr id="3" name="Content Placeholder 2">
            <a:extLst>
              <a:ext uri="{FF2B5EF4-FFF2-40B4-BE49-F238E27FC236}">
                <a16:creationId xmlns:a16="http://schemas.microsoft.com/office/drawing/2014/main" id="{ACF36656-35BC-38A8-0385-283170FFEAB6}"/>
              </a:ext>
            </a:extLst>
          </p:cNvPr>
          <p:cNvSpPr>
            <a:spLocks noGrp="1"/>
          </p:cNvSpPr>
          <p:nvPr>
            <p:ph idx="1"/>
          </p:nvPr>
        </p:nvSpPr>
        <p:spPr>
          <a:xfrm>
            <a:off x="677334" y="1289305"/>
            <a:ext cx="8596668" cy="4752058"/>
          </a:xfrm>
        </p:spPr>
        <p:txBody>
          <a:bodyPr>
            <a:normAutofit/>
          </a:bodyPr>
          <a:lstStyle/>
          <a:p>
            <a:pPr marL="0" indent="0" algn="l">
              <a:buNone/>
            </a:pPr>
            <a:r>
              <a:rPr lang="en-US" b="1" i="0" dirty="0">
                <a:solidFill>
                  <a:srgbClr val="0D0D0D"/>
                </a:solidFill>
                <a:effectLst/>
                <a:highlight>
                  <a:srgbClr val="FFFFFF"/>
                </a:highlight>
                <a:latin typeface="Söhne"/>
              </a:rPr>
              <a:t>Evaluation and Validation:</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Evaluate the trained model using validation metrics such as accuracy, precision, recall, and F1-score to assess its performance in disease classification.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Conduct hyperparameter tuning experiments if needed to optimize model performance further.</a:t>
            </a:r>
          </a:p>
          <a:p>
            <a:pPr lvl="1" algn="l">
              <a:buFont typeface="Wingdings" panose="05000000000000000000" pitchFamily="2" charset="2"/>
              <a:buChar char="q"/>
            </a:pPr>
            <a:r>
              <a:rPr lang="en-US" b="1" i="0" dirty="0">
                <a:solidFill>
                  <a:srgbClr val="0D0D0D"/>
                </a:solidFill>
                <a:effectLst/>
                <a:highlight>
                  <a:srgbClr val="FFFFFF"/>
                </a:highlight>
                <a:latin typeface="Söhne"/>
              </a:rPr>
              <a:t>Results Analysis and Reporting:</a:t>
            </a:r>
            <a:endParaRPr lang="en-US" b="0" i="0" dirty="0">
              <a:solidFill>
                <a:srgbClr val="0D0D0D"/>
              </a:solidFill>
              <a:effectLst/>
              <a:highlight>
                <a:srgbClr val="FFFFFF"/>
              </a:highlight>
              <a:latin typeface="Söhne"/>
            </a:endParaRPr>
          </a:p>
          <a:p>
            <a:pPr lvl="2" algn="l">
              <a:buFont typeface="Wingdings" panose="05000000000000000000" pitchFamily="2" charset="2"/>
              <a:buChar char="q"/>
            </a:pPr>
            <a:r>
              <a:rPr lang="en-US" b="0" i="0" dirty="0">
                <a:solidFill>
                  <a:srgbClr val="0D0D0D"/>
                </a:solidFill>
                <a:effectLst/>
                <a:highlight>
                  <a:srgbClr val="FFFFFF"/>
                </a:highlight>
                <a:latin typeface="Söhne"/>
              </a:rPr>
              <a:t>Analyze and interpret model results, including confusion matrices and visualizations, to understand classification performance across different disease classes.</a:t>
            </a:r>
          </a:p>
          <a:p>
            <a:pPr lvl="2" algn="l">
              <a:buFont typeface="Wingdings" panose="05000000000000000000" pitchFamily="2" charset="2"/>
              <a:buChar char="q"/>
            </a:pPr>
            <a:r>
              <a:rPr lang="en-US" b="0" i="0" dirty="0">
                <a:solidFill>
                  <a:srgbClr val="0D0D0D"/>
                </a:solidFill>
                <a:effectLst/>
                <a:highlight>
                  <a:srgbClr val="FFFFFF"/>
                </a:highlight>
                <a:latin typeface="Söhne"/>
              </a:rPr>
              <a:t>Document findings, insights, and any limitations encountered during the experimentation process.</a:t>
            </a:r>
          </a:p>
          <a:p>
            <a:pPr lvl="2" algn="l">
              <a:buFont typeface="Wingdings" panose="05000000000000000000" pitchFamily="2" charset="2"/>
              <a:buChar char="q"/>
            </a:pPr>
            <a:r>
              <a:rPr lang="en-US" b="0" i="0" dirty="0">
                <a:solidFill>
                  <a:srgbClr val="0D0D0D"/>
                </a:solidFill>
                <a:effectLst/>
                <a:highlight>
                  <a:srgbClr val="FFFFFF"/>
                </a:highlight>
                <a:latin typeface="Söhne"/>
              </a:rPr>
              <a:t>Prepare a comprehensive report or presentation summarizing the methodology, experimental outcomes, and implications for plant disease detection research and applications.</a:t>
            </a:r>
          </a:p>
          <a:p>
            <a:pPr algn="l"/>
            <a:r>
              <a:rPr lang="en-US" b="0" i="0" dirty="0">
                <a:solidFill>
                  <a:srgbClr val="0D0D0D"/>
                </a:solidFill>
                <a:effectLst/>
                <a:highlight>
                  <a:srgbClr val="FFFFFF"/>
                </a:highlight>
                <a:latin typeface="Söhne"/>
              </a:rPr>
              <a:t>These experimental settings account for the batch size limitation and ensure efficient preprocessing while maintaining the quality and accuracy of the CNN-based plant disease detection model.</a:t>
            </a:r>
          </a:p>
          <a:p>
            <a:pPr marL="742950" lvl="1" indent="-285750" algn="l">
              <a:buFont typeface="Arial" panose="020B0604020202020204" pitchFamily="34" charset="0"/>
              <a:buChar char="•"/>
            </a:pPr>
            <a:endParaRPr lang="en-US" b="0" i="0" dirty="0">
              <a:solidFill>
                <a:srgbClr val="0D0D0D"/>
              </a:solidFill>
              <a:effectLst/>
              <a:highlight>
                <a:srgbClr val="FFFFFF"/>
              </a:highlight>
              <a:latin typeface="Söhne"/>
            </a:endParaRPr>
          </a:p>
          <a:p>
            <a:pPr marL="0" indent="0">
              <a:buNone/>
            </a:pPr>
            <a:endParaRPr lang="en-US"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7553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C86A-76E3-040A-2854-5A0751067935}"/>
              </a:ext>
            </a:extLst>
          </p:cNvPr>
          <p:cNvSpPr>
            <a:spLocks noGrp="1"/>
          </p:cNvSpPr>
          <p:nvPr>
            <p:ph type="title"/>
          </p:nvPr>
        </p:nvSpPr>
        <p:spPr>
          <a:xfrm>
            <a:off x="677334" y="609600"/>
            <a:ext cx="8596668" cy="798576"/>
          </a:xfrm>
        </p:spPr>
        <p:txBody>
          <a:bodyPr/>
          <a:lstStyle/>
          <a:p>
            <a:r>
              <a:rPr lang="en-US" dirty="0"/>
              <a:t>Results </a:t>
            </a:r>
            <a:endParaRPr lang="en-IO" dirty="0"/>
          </a:p>
        </p:txBody>
      </p:sp>
      <p:pic>
        <p:nvPicPr>
          <p:cNvPr id="6" name="Content Placeholder 5">
            <a:extLst>
              <a:ext uri="{FF2B5EF4-FFF2-40B4-BE49-F238E27FC236}">
                <a16:creationId xmlns:a16="http://schemas.microsoft.com/office/drawing/2014/main" id="{EBC41BA9-5547-59CD-C2CA-0584BF92A5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73490"/>
            <a:ext cx="8405588" cy="3322608"/>
          </a:xfrm>
        </p:spPr>
      </p:pic>
    </p:spTree>
    <p:extLst>
      <p:ext uri="{BB962C8B-B14F-4D97-AF65-F5344CB8AC3E}">
        <p14:creationId xmlns:p14="http://schemas.microsoft.com/office/powerpoint/2010/main" val="2980622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1D88-DA1D-F342-922F-B9B8BE77C0DD}"/>
              </a:ext>
            </a:extLst>
          </p:cNvPr>
          <p:cNvSpPr>
            <a:spLocks noGrp="1"/>
          </p:cNvSpPr>
          <p:nvPr>
            <p:ph type="title"/>
          </p:nvPr>
        </p:nvSpPr>
        <p:spPr/>
        <p:txBody>
          <a:bodyPr/>
          <a:lstStyle/>
          <a:p>
            <a:r>
              <a:rPr lang="en-US" dirty="0"/>
              <a:t>Results</a:t>
            </a:r>
            <a:br>
              <a:rPr lang="en-US" dirty="0"/>
            </a:br>
            <a:endParaRPr lang="en-IN" dirty="0"/>
          </a:p>
        </p:txBody>
      </p:sp>
      <p:pic>
        <p:nvPicPr>
          <p:cNvPr id="5" name="Content Placeholder 4">
            <a:extLst>
              <a:ext uri="{FF2B5EF4-FFF2-40B4-BE49-F238E27FC236}">
                <a16:creationId xmlns:a16="http://schemas.microsoft.com/office/drawing/2014/main" id="{1F8F3C53-8A1C-9C17-5D32-5720B2F6C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25292"/>
            <a:ext cx="6984742" cy="5101649"/>
          </a:xfrm>
        </p:spPr>
      </p:pic>
    </p:spTree>
    <p:extLst>
      <p:ext uri="{BB962C8B-B14F-4D97-AF65-F5344CB8AC3E}">
        <p14:creationId xmlns:p14="http://schemas.microsoft.com/office/powerpoint/2010/main" val="1279399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DB8CB-022B-6C41-2DCF-7C160029EAE0}"/>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CBDDF767-CB0D-5594-3D3E-BC3D1B0D536D}"/>
              </a:ext>
            </a:extLst>
          </p:cNvPr>
          <p:cNvPicPr>
            <a:picLocks noGrp="1" noChangeAspect="1"/>
          </p:cNvPicPr>
          <p:nvPr>
            <p:ph idx="1"/>
          </p:nvPr>
        </p:nvPicPr>
        <p:blipFill>
          <a:blip r:embed="rId2"/>
          <a:stretch>
            <a:fillRect/>
          </a:stretch>
        </p:blipFill>
        <p:spPr>
          <a:xfrm>
            <a:off x="2349910" y="210505"/>
            <a:ext cx="5889523" cy="6647495"/>
          </a:xfrm>
        </p:spPr>
      </p:pic>
    </p:spTree>
    <p:extLst>
      <p:ext uri="{BB962C8B-B14F-4D97-AF65-F5344CB8AC3E}">
        <p14:creationId xmlns:p14="http://schemas.microsoft.com/office/powerpoint/2010/main" val="1643370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84B9A-3EB0-9B4A-3E8C-0463FEF9F47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7D1C416-DF45-4EC1-BF33-EE4914A41A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72519"/>
            <a:ext cx="9066434" cy="6785481"/>
          </a:xfrm>
        </p:spPr>
      </p:pic>
    </p:spTree>
    <p:extLst>
      <p:ext uri="{BB962C8B-B14F-4D97-AF65-F5344CB8AC3E}">
        <p14:creationId xmlns:p14="http://schemas.microsoft.com/office/powerpoint/2010/main" val="167375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B76B-2FA5-2D70-B5E6-C8B2638F47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A59F84-1167-EF74-93C8-3DFE07068DBC}"/>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6E8669EC-87EB-D6AD-2E76-C63EE374D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21" y="207038"/>
            <a:ext cx="9702775" cy="6650962"/>
          </a:xfrm>
          <a:prstGeom prst="rect">
            <a:avLst/>
          </a:prstGeom>
        </p:spPr>
      </p:pic>
    </p:spTree>
    <p:extLst>
      <p:ext uri="{BB962C8B-B14F-4D97-AF65-F5344CB8AC3E}">
        <p14:creationId xmlns:p14="http://schemas.microsoft.com/office/powerpoint/2010/main" val="316715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F9C0-66C3-C6DD-B175-2F2C0FDD5E22}"/>
              </a:ext>
            </a:extLst>
          </p:cNvPr>
          <p:cNvSpPr>
            <a:spLocks noGrp="1"/>
          </p:cNvSpPr>
          <p:nvPr>
            <p:ph type="title"/>
          </p:nvPr>
        </p:nvSpPr>
        <p:spPr/>
        <p:txBody>
          <a:bodyPr>
            <a:normAutofit fontScale="90000"/>
          </a:bodyPr>
          <a:lstStyle/>
          <a:p>
            <a:r>
              <a:rPr lang="en-US" dirty="0"/>
              <a:t>Results:</a:t>
            </a:r>
            <a:br>
              <a:rPr lang="en-US" dirty="0"/>
            </a:br>
            <a:r>
              <a:rPr lang="en-US" sz="3100" dirty="0">
                <a:solidFill>
                  <a:schemeClr val="tx1"/>
                </a:solidFill>
              </a:rPr>
              <a:t>prediction of the model on one of the test images</a:t>
            </a:r>
            <a:endParaRPr lang="en-IN" sz="3100" dirty="0">
              <a:solidFill>
                <a:schemeClr val="tx1"/>
              </a:solidFill>
            </a:endParaRPr>
          </a:p>
        </p:txBody>
      </p:sp>
      <p:pic>
        <p:nvPicPr>
          <p:cNvPr id="5" name="Content Placeholder 4">
            <a:extLst>
              <a:ext uri="{FF2B5EF4-FFF2-40B4-BE49-F238E27FC236}">
                <a16:creationId xmlns:a16="http://schemas.microsoft.com/office/drawing/2014/main" id="{63E01F72-A9D3-89D1-1F8E-6977B88E17D2}"/>
              </a:ext>
            </a:extLst>
          </p:cNvPr>
          <p:cNvPicPr>
            <a:picLocks noGrp="1" noChangeAspect="1"/>
          </p:cNvPicPr>
          <p:nvPr>
            <p:ph idx="1"/>
          </p:nvPr>
        </p:nvPicPr>
        <p:blipFill>
          <a:blip r:embed="rId2"/>
          <a:stretch>
            <a:fillRect/>
          </a:stretch>
        </p:blipFill>
        <p:spPr>
          <a:xfrm>
            <a:off x="1011382" y="2360598"/>
            <a:ext cx="3406435" cy="3520745"/>
          </a:xfrm>
        </p:spPr>
      </p:pic>
      <p:pic>
        <p:nvPicPr>
          <p:cNvPr id="7" name="Picture 6">
            <a:extLst>
              <a:ext uri="{FF2B5EF4-FFF2-40B4-BE49-F238E27FC236}">
                <a16:creationId xmlns:a16="http://schemas.microsoft.com/office/drawing/2014/main" id="{5107B791-255C-48C9-8BEB-CDB33275D03B}"/>
              </a:ext>
            </a:extLst>
          </p:cNvPr>
          <p:cNvPicPr>
            <a:picLocks noChangeAspect="1"/>
          </p:cNvPicPr>
          <p:nvPr/>
        </p:nvPicPr>
        <p:blipFill>
          <a:blip r:embed="rId3"/>
          <a:stretch>
            <a:fillRect/>
          </a:stretch>
        </p:blipFill>
        <p:spPr>
          <a:xfrm>
            <a:off x="5097507" y="2398701"/>
            <a:ext cx="3452159" cy="3482642"/>
          </a:xfrm>
          <a:prstGeom prst="rect">
            <a:avLst/>
          </a:prstGeom>
        </p:spPr>
      </p:pic>
    </p:spTree>
    <p:extLst>
      <p:ext uri="{BB962C8B-B14F-4D97-AF65-F5344CB8AC3E}">
        <p14:creationId xmlns:p14="http://schemas.microsoft.com/office/powerpoint/2010/main" val="2508136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EC03-34DE-637C-E021-F60DE33FF37A}"/>
              </a:ext>
            </a:extLst>
          </p:cNvPr>
          <p:cNvSpPr>
            <a:spLocks noGrp="1"/>
          </p:cNvSpPr>
          <p:nvPr>
            <p:ph type="title"/>
          </p:nvPr>
        </p:nvSpPr>
        <p:spPr/>
        <p:txBody>
          <a:bodyPr>
            <a:normAutofit/>
          </a:bodyPr>
          <a:lstStyle/>
          <a:p>
            <a:r>
              <a:rPr lang="en-US" sz="4400" dirty="0">
                <a:solidFill>
                  <a:schemeClr val="accent5">
                    <a:lumMod val="75000"/>
                  </a:schemeClr>
                </a:solidFill>
              </a:rPr>
              <a:t>Problem Statement:</a:t>
            </a:r>
            <a:endParaRPr lang="en-IO" sz="4400" dirty="0">
              <a:solidFill>
                <a:schemeClr val="accent5">
                  <a:lumMod val="75000"/>
                </a:schemeClr>
              </a:solidFill>
            </a:endParaRPr>
          </a:p>
        </p:txBody>
      </p:sp>
      <p:sp>
        <p:nvSpPr>
          <p:cNvPr id="3" name="Content Placeholder 2">
            <a:extLst>
              <a:ext uri="{FF2B5EF4-FFF2-40B4-BE49-F238E27FC236}">
                <a16:creationId xmlns:a16="http://schemas.microsoft.com/office/drawing/2014/main" id="{85777915-48F7-F032-C6A4-A905160FBFDA}"/>
              </a:ext>
            </a:extLst>
          </p:cNvPr>
          <p:cNvSpPr>
            <a:spLocks noGrp="1"/>
          </p:cNvSpPr>
          <p:nvPr>
            <p:ph idx="1"/>
          </p:nvPr>
        </p:nvSpPr>
        <p:spPr/>
        <p:txBody>
          <a:bodyPr>
            <a:normAutofit/>
          </a:bodyPr>
          <a:lstStyle/>
          <a:p>
            <a:r>
              <a:rPr lang="en-US" sz="2000" b="0" i="0" dirty="0">
                <a:solidFill>
                  <a:schemeClr val="accent3">
                    <a:lumMod val="75000"/>
                  </a:schemeClr>
                </a:solidFill>
                <a:effectLst/>
                <a:highlight>
                  <a:srgbClr val="FFFFFF"/>
                </a:highlight>
                <a:latin typeface="Sitka Display Semibold" pitchFamily="2" charset="0"/>
              </a:rPr>
              <a:t>This project on plant disease detection using a leaf dataset with 38 classes and CNN model training is immensely useful due to its potential to revolutionize agricultural practices. By leveraging advanced machine learning techniques, the project enables early and accurate identification of plant diseases, thereby promoting enhanced crop health monitoring, precision agriculture, and economic sustainability. It not only empowers farmers and agricultural experts with actionable insights for proactive disease management but also contributes to global food security efforts by ensuring sustainable crop production. Additionally, the integration of cutting-edge technologies like Convolutional Neural Networks showcases the ongoing digital transformation in agriculture, highlighting the project's role in fostering innovation and resilience within the agricultural sector.</a:t>
            </a:r>
            <a:endParaRPr lang="en-IO" sz="2000" dirty="0">
              <a:solidFill>
                <a:schemeClr val="accent3">
                  <a:lumMod val="75000"/>
                </a:schemeClr>
              </a:solidFill>
              <a:latin typeface="Sitka Display Semibold" pitchFamily="2" charset="0"/>
            </a:endParaRPr>
          </a:p>
        </p:txBody>
      </p:sp>
    </p:spTree>
    <p:extLst>
      <p:ext uri="{BB962C8B-B14F-4D97-AF65-F5344CB8AC3E}">
        <p14:creationId xmlns:p14="http://schemas.microsoft.com/office/powerpoint/2010/main" val="284023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F037-C975-A487-CA8D-5D9749CCD22C}"/>
              </a:ext>
            </a:extLst>
          </p:cNvPr>
          <p:cNvSpPr>
            <a:spLocks noGrp="1"/>
          </p:cNvSpPr>
          <p:nvPr>
            <p:ph type="title"/>
          </p:nvPr>
        </p:nvSpPr>
        <p:spPr>
          <a:xfrm>
            <a:off x="677334" y="609600"/>
            <a:ext cx="8596668" cy="853440"/>
          </a:xfrm>
        </p:spPr>
        <p:txBody>
          <a:bodyPr/>
          <a:lstStyle/>
          <a:p>
            <a:r>
              <a:rPr lang="en-US" dirty="0"/>
              <a:t>Relevant literature</a:t>
            </a:r>
            <a:endParaRPr lang="en-IO" dirty="0"/>
          </a:p>
        </p:txBody>
      </p:sp>
      <p:sp>
        <p:nvSpPr>
          <p:cNvPr id="3" name="Content Placeholder 2">
            <a:extLst>
              <a:ext uri="{FF2B5EF4-FFF2-40B4-BE49-F238E27FC236}">
                <a16:creationId xmlns:a16="http://schemas.microsoft.com/office/drawing/2014/main" id="{05E3676F-6FBF-F40A-1C62-752933A9A2B4}"/>
              </a:ext>
            </a:extLst>
          </p:cNvPr>
          <p:cNvSpPr>
            <a:spLocks noGrp="1"/>
          </p:cNvSpPr>
          <p:nvPr>
            <p:ph idx="1"/>
          </p:nvPr>
        </p:nvSpPr>
        <p:spPr>
          <a:xfrm>
            <a:off x="677334" y="1389889"/>
            <a:ext cx="8596668" cy="4651474"/>
          </a:xfrm>
        </p:spPr>
        <p:txBody>
          <a:bodyPr>
            <a:normAutofit/>
          </a:bodyPr>
          <a:lstStyle/>
          <a:p>
            <a:pPr marL="0" indent="0">
              <a:buNone/>
            </a:pPr>
            <a:r>
              <a:rPr lang="en-US" sz="2000" b="0" i="0" dirty="0">
                <a:solidFill>
                  <a:srgbClr val="0D0D0D"/>
                </a:solidFill>
                <a:effectLst/>
                <a:highlight>
                  <a:srgbClr val="FFFFFF"/>
                </a:highlight>
                <a:latin typeface="Söhne"/>
              </a:rPr>
              <a:t>Several key studies in the literature showcase the effectiveness of Convolutional Neural Networks (CNNs) for plant disease detection. For instance</a:t>
            </a:r>
            <a:r>
              <a:rPr lang="en-US" b="0" i="0" dirty="0">
                <a:solidFill>
                  <a:srgbClr val="0D0D0D"/>
                </a:solidFill>
                <a:effectLst/>
                <a:highlight>
                  <a:srgbClr val="FFFFFF"/>
                </a:highlight>
                <a:latin typeface="Söhne"/>
              </a:rPr>
              <a:t>, </a:t>
            </a:r>
          </a:p>
          <a:p>
            <a:pPr>
              <a:buFont typeface="Arial" panose="020B0604020202020204" pitchFamily="34" charset="0"/>
              <a:buChar char="•"/>
            </a:pPr>
            <a:r>
              <a:rPr lang="en-US" b="1" i="0" dirty="0" err="1">
                <a:solidFill>
                  <a:srgbClr val="0D0D0D"/>
                </a:solidFill>
                <a:effectLst/>
                <a:highlight>
                  <a:srgbClr val="FFFFFF"/>
                </a:highlight>
                <a:latin typeface="Söhne"/>
              </a:rPr>
              <a:t>Maruthi</a:t>
            </a:r>
            <a:r>
              <a:rPr lang="en-US" b="1" i="0" dirty="0">
                <a:solidFill>
                  <a:srgbClr val="0D0D0D"/>
                </a:solidFill>
                <a:effectLst/>
                <a:highlight>
                  <a:srgbClr val="FFFFFF"/>
                </a:highlight>
                <a:latin typeface="Söhne"/>
              </a:rPr>
              <a:t> et al. (2017) </a:t>
            </a:r>
            <a:r>
              <a:rPr lang="en-US" b="0" i="0" dirty="0">
                <a:solidFill>
                  <a:srgbClr val="0D0D0D"/>
                </a:solidFill>
                <a:effectLst/>
                <a:highlight>
                  <a:srgbClr val="FFFFFF"/>
                </a:highlight>
                <a:latin typeface="Söhne"/>
              </a:rPr>
              <a:t>demonstrated the application of CNNs in accurately identifying plant diseases from leaf images, highlighting their superior performance compared to traditional methods.</a:t>
            </a:r>
          </a:p>
          <a:p>
            <a:pPr>
              <a:buFont typeface="Arial" panose="020B0604020202020204" pitchFamily="34" charset="0"/>
              <a:buChar char="•"/>
            </a:pPr>
            <a:r>
              <a:rPr lang="en-US" b="1" dirty="0">
                <a:solidFill>
                  <a:srgbClr val="0D0D0D"/>
                </a:solidFill>
                <a:highlight>
                  <a:srgbClr val="FFFFFF"/>
                </a:highlight>
                <a:latin typeface="Söhne"/>
              </a:rPr>
              <a:t>K</a:t>
            </a:r>
            <a:r>
              <a:rPr lang="en-US" b="1" i="0" dirty="0">
                <a:solidFill>
                  <a:srgbClr val="0D0D0D"/>
                </a:solidFill>
                <a:effectLst/>
                <a:highlight>
                  <a:srgbClr val="FFFFFF"/>
                </a:highlight>
                <a:latin typeface="Söhne"/>
              </a:rPr>
              <a:t>umar et al. (2020) </a:t>
            </a:r>
            <a:r>
              <a:rPr lang="en-US" b="0" i="0" dirty="0">
                <a:solidFill>
                  <a:srgbClr val="0D0D0D"/>
                </a:solidFill>
                <a:effectLst/>
                <a:highlight>
                  <a:srgbClr val="FFFFFF"/>
                </a:highlight>
                <a:latin typeface="Söhne"/>
              </a:rPr>
              <a:t>emphasized the importance of large-scale datasets and preprocessing techniques in improving CNN-based disease identification systems. Additionally, review articles like Kumar et al. (2021) provide a comprehensive overview of deep learning algorithms, including CNNs, used in plant disease detection tasks, discussing their advantages and challenges. </a:t>
            </a:r>
          </a:p>
          <a:p>
            <a:pPr>
              <a:buFont typeface="Arial" panose="020B0604020202020204" pitchFamily="34" charset="0"/>
              <a:buChar char="•"/>
            </a:pPr>
            <a:r>
              <a:rPr lang="en-US" b="1" i="0" dirty="0">
                <a:solidFill>
                  <a:srgbClr val="0D0D0D"/>
                </a:solidFill>
                <a:effectLst/>
                <a:highlight>
                  <a:srgbClr val="FFFFFF"/>
                </a:highlight>
                <a:latin typeface="Söhne"/>
              </a:rPr>
              <a:t>Abhay and Mohan (2018) and Akshaya et al. (2020) </a:t>
            </a:r>
            <a:r>
              <a:rPr lang="en-US" b="0" i="0" dirty="0">
                <a:solidFill>
                  <a:srgbClr val="0D0D0D"/>
                </a:solidFill>
                <a:effectLst/>
                <a:highlight>
                  <a:srgbClr val="FFFFFF"/>
                </a:highlight>
                <a:latin typeface="Söhne"/>
              </a:rPr>
              <a:t>also contributed significantly by evaluating different CNN architectures and image processing techniques for robust plant disease classification. These studies collectively underscore the growing prominence of CNNs in revolutionizing automated plant disease diagnosis and management</a:t>
            </a:r>
            <a:endParaRPr lang="en-IO" dirty="0"/>
          </a:p>
        </p:txBody>
      </p:sp>
    </p:spTree>
    <p:extLst>
      <p:ext uri="{BB962C8B-B14F-4D97-AF65-F5344CB8AC3E}">
        <p14:creationId xmlns:p14="http://schemas.microsoft.com/office/powerpoint/2010/main" val="2438891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99D2-7F7E-2078-13CA-731C62D35E73}"/>
              </a:ext>
            </a:extLst>
          </p:cNvPr>
          <p:cNvSpPr>
            <a:spLocks noGrp="1"/>
          </p:cNvSpPr>
          <p:nvPr>
            <p:ph type="title"/>
          </p:nvPr>
        </p:nvSpPr>
        <p:spPr>
          <a:xfrm>
            <a:off x="677334" y="609600"/>
            <a:ext cx="8596668" cy="853440"/>
          </a:xfrm>
        </p:spPr>
        <p:txBody>
          <a:bodyPr/>
          <a:lstStyle/>
          <a:p>
            <a:r>
              <a:rPr lang="en-US" dirty="0"/>
              <a:t>Literature Review</a:t>
            </a:r>
            <a:endParaRPr lang="en-IO" dirty="0"/>
          </a:p>
        </p:txBody>
      </p:sp>
      <p:sp>
        <p:nvSpPr>
          <p:cNvPr id="3" name="Content Placeholder 2">
            <a:extLst>
              <a:ext uri="{FF2B5EF4-FFF2-40B4-BE49-F238E27FC236}">
                <a16:creationId xmlns:a16="http://schemas.microsoft.com/office/drawing/2014/main" id="{605DCC33-96D4-B46C-C956-95411943D2D9}"/>
              </a:ext>
            </a:extLst>
          </p:cNvPr>
          <p:cNvSpPr>
            <a:spLocks noGrp="1"/>
          </p:cNvSpPr>
          <p:nvPr>
            <p:ph idx="1"/>
          </p:nvPr>
        </p:nvSpPr>
        <p:spPr>
          <a:xfrm>
            <a:off x="677334" y="1527049"/>
            <a:ext cx="8596668" cy="4514314"/>
          </a:xfrm>
        </p:spPr>
        <p:txBody>
          <a:bodyPr>
            <a:normAutofit/>
          </a:bodyPr>
          <a:lstStyle/>
          <a:p>
            <a:r>
              <a:rPr lang="en-US" sz="2400" b="0" i="0" dirty="0">
                <a:solidFill>
                  <a:schemeClr val="accent2">
                    <a:lumMod val="75000"/>
                  </a:schemeClr>
                </a:solidFill>
                <a:effectLst/>
                <a:highlight>
                  <a:srgbClr val="FFFFFF"/>
                </a:highlight>
                <a:latin typeface="Söhne"/>
              </a:rPr>
              <a:t>S. S. </a:t>
            </a:r>
            <a:r>
              <a:rPr lang="en-US" sz="2400" b="0" i="0" dirty="0" err="1">
                <a:solidFill>
                  <a:schemeClr val="accent2">
                    <a:lumMod val="75000"/>
                  </a:schemeClr>
                </a:solidFill>
                <a:effectLst/>
                <a:highlight>
                  <a:srgbClr val="FFFFFF"/>
                </a:highlight>
                <a:latin typeface="Söhne"/>
              </a:rPr>
              <a:t>Sannakki</a:t>
            </a:r>
            <a:r>
              <a:rPr lang="en-US" sz="2400" b="0" i="0" dirty="0">
                <a:solidFill>
                  <a:schemeClr val="accent2">
                    <a:lumMod val="75000"/>
                  </a:schemeClr>
                </a:solidFill>
                <a:effectLst/>
                <a:highlight>
                  <a:srgbClr val="FFFFFF"/>
                </a:highlight>
                <a:latin typeface="Söhne"/>
              </a:rPr>
              <a:t> and V. S. </a:t>
            </a:r>
            <a:r>
              <a:rPr lang="en-US" sz="2400" b="0" i="0" dirty="0" err="1">
                <a:solidFill>
                  <a:schemeClr val="accent2">
                    <a:lumMod val="75000"/>
                  </a:schemeClr>
                </a:solidFill>
                <a:effectLst/>
                <a:highlight>
                  <a:srgbClr val="FFFFFF"/>
                </a:highlight>
                <a:latin typeface="Söhne"/>
              </a:rPr>
              <a:t>Rajpurohit</a:t>
            </a:r>
            <a:r>
              <a:rPr lang="en-US" sz="2400" b="0" i="0" dirty="0">
                <a:solidFill>
                  <a:schemeClr val="accent2">
                    <a:lumMod val="75000"/>
                  </a:schemeClr>
                </a:solidFill>
                <a:effectLst/>
                <a:highlight>
                  <a:srgbClr val="FFFFFF"/>
                </a:highlight>
                <a:latin typeface="Söhne"/>
              </a:rPr>
              <a:t> proposed a method called "Classification of Pomegranate Diseases Based on Back Propagation Neural Network." They focused on segmenting the affected area and used color and texture as features for classification. Their approach involved converting images to L</a:t>
            </a:r>
            <a:r>
              <a:rPr lang="en-US" sz="2400" b="0" i="1" dirty="0">
                <a:solidFill>
                  <a:schemeClr val="accent2">
                    <a:lumMod val="75000"/>
                  </a:schemeClr>
                </a:solidFill>
                <a:effectLst/>
                <a:highlight>
                  <a:srgbClr val="FFFFFF"/>
                </a:highlight>
                <a:latin typeface="Söhne"/>
              </a:rPr>
              <a:t>a</a:t>
            </a:r>
            <a:r>
              <a:rPr lang="en-US" sz="2400" b="0" i="0" dirty="0">
                <a:solidFill>
                  <a:schemeClr val="accent2">
                    <a:lumMod val="75000"/>
                  </a:schemeClr>
                </a:solidFill>
                <a:effectLst/>
                <a:highlight>
                  <a:srgbClr val="FFFFFF"/>
                </a:highlight>
                <a:latin typeface="Söhne"/>
              </a:rPr>
              <a:t>b format to extract chromaticity layers, enhancing classification accuracy to 97.30%. However, a drawback is that this method is limited to specific crops.</a:t>
            </a:r>
            <a:endParaRPr lang="en-IO" sz="2400" dirty="0">
              <a:solidFill>
                <a:schemeClr val="accent2">
                  <a:lumMod val="75000"/>
                </a:schemeClr>
              </a:solidFill>
            </a:endParaRPr>
          </a:p>
        </p:txBody>
      </p:sp>
    </p:spTree>
    <p:extLst>
      <p:ext uri="{BB962C8B-B14F-4D97-AF65-F5344CB8AC3E}">
        <p14:creationId xmlns:p14="http://schemas.microsoft.com/office/powerpoint/2010/main" val="169019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6B81-D6B9-67A9-B828-A70634D7B4B5}"/>
              </a:ext>
            </a:extLst>
          </p:cNvPr>
          <p:cNvSpPr>
            <a:spLocks noGrp="1"/>
          </p:cNvSpPr>
          <p:nvPr>
            <p:ph type="title"/>
          </p:nvPr>
        </p:nvSpPr>
        <p:spPr>
          <a:xfrm>
            <a:off x="677334" y="609600"/>
            <a:ext cx="8596668" cy="752856"/>
          </a:xfrm>
        </p:spPr>
        <p:txBody>
          <a:bodyPr/>
          <a:lstStyle/>
          <a:p>
            <a:r>
              <a:rPr lang="en-US" dirty="0">
                <a:solidFill>
                  <a:schemeClr val="accent4">
                    <a:lumMod val="75000"/>
                  </a:schemeClr>
                </a:solidFill>
                <a:highlight>
                  <a:srgbClr val="FFFFFF"/>
                </a:highlight>
                <a:latin typeface="Söhne"/>
              </a:rPr>
              <a:t>M</a:t>
            </a:r>
            <a:r>
              <a:rPr lang="en-US" b="0" i="0" dirty="0">
                <a:solidFill>
                  <a:schemeClr val="accent4">
                    <a:lumMod val="75000"/>
                  </a:schemeClr>
                </a:solidFill>
                <a:effectLst/>
                <a:highlight>
                  <a:srgbClr val="FFFFFF"/>
                </a:highlight>
                <a:latin typeface="Söhne"/>
              </a:rPr>
              <a:t>ethodology</a:t>
            </a:r>
            <a:endParaRPr lang="en-IO" dirty="0">
              <a:solidFill>
                <a:schemeClr val="accent4">
                  <a:lumMod val="75000"/>
                </a:schemeClr>
              </a:solidFill>
            </a:endParaRPr>
          </a:p>
        </p:txBody>
      </p:sp>
      <p:sp>
        <p:nvSpPr>
          <p:cNvPr id="3" name="Content Placeholder 2">
            <a:extLst>
              <a:ext uri="{FF2B5EF4-FFF2-40B4-BE49-F238E27FC236}">
                <a16:creationId xmlns:a16="http://schemas.microsoft.com/office/drawing/2014/main" id="{1E5083B2-3797-A579-9B6B-B65B2AF9685D}"/>
              </a:ext>
            </a:extLst>
          </p:cNvPr>
          <p:cNvSpPr>
            <a:spLocks noGrp="1"/>
          </p:cNvSpPr>
          <p:nvPr>
            <p:ph idx="1"/>
          </p:nvPr>
        </p:nvSpPr>
        <p:spPr>
          <a:xfrm>
            <a:off x="677334" y="1362456"/>
            <a:ext cx="8596668" cy="4885943"/>
          </a:xfrm>
        </p:spPr>
        <p:txBody>
          <a:bodyPr>
            <a:normAutofit/>
          </a:bodyPr>
          <a:lstStyle/>
          <a:p>
            <a:pPr>
              <a:buFont typeface="Wingdings" panose="05000000000000000000" pitchFamily="2" charset="2"/>
              <a:buChar char="q"/>
            </a:pPr>
            <a:r>
              <a:rPr lang="en-US" b="1" i="0" dirty="0">
                <a:solidFill>
                  <a:srgbClr val="0D0D0D"/>
                </a:solidFill>
                <a:effectLst/>
                <a:highlight>
                  <a:srgbClr val="FFFFFF"/>
                </a:highlight>
                <a:latin typeface="Söhne"/>
              </a:rPr>
              <a:t>Data Preparation : </a:t>
            </a:r>
            <a:r>
              <a:rPr lang="en-US" b="0" i="0" dirty="0">
                <a:solidFill>
                  <a:srgbClr val="0D0D0D"/>
                </a:solidFill>
                <a:effectLst/>
                <a:highlight>
                  <a:srgbClr val="FFFFFF"/>
                </a:highlight>
                <a:latin typeface="Söhne"/>
              </a:rPr>
              <a:t>In the data preparation phase using </a:t>
            </a:r>
            <a:r>
              <a:rPr lang="en-US" b="0" i="0" dirty="0" err="1">
                <a:solidFill>
                  <a:srgbClr val="0D0D0D"/>
                </a:solidFill>
                <a:effectLst/>
                <a:highlight>
                  <a:srgbClr val="FFFFFF"/>
                </a:highlight>
                <a:latin typeface="Söhne"/>
              </a:rPr>
              <a:t>Keras</a:t>
            </a:r>
            <a:r>
              <a:rPr lang="en-US" b="0" i="0" dirty="0">
                <a:solidFill>
                  <a:srgbClr val="0D0D0D"/>
                </a:solidFill>
                <a:effectLst/>
                <a:highlight>
                  <a:srgbClr val="FFFFFF"/>
                </a:highlight>
                <a:latin typeface="Söhne"/>
              </a:rPr>
              <a:t> ,a batch size of 32 is set to efficiently process training and validation samples. The images are resized to a standardized 128 x 120 pixel size, maintaining aspect ratio for image quality. Conversion to RGB format ensures consistent color representation across the dataset, crucial for accurate model training.</a:t>
            </a:r>
          </a:p>
          <a:p>
            <a:pPr>
              <a:buFont typeface="Wingdings" panose="05000000000000000000" pitchFamily="2" charset="2"/>
              <a:buChar char="q"/>
            </a:pPr>
            <a:r>
              <a:rPr lang="en-US" b="1" dirty="0">
                <a:solidFill>
                  <a:srgbClr val="0D0D0D"/>
                </a:solidFill>
                <a:highlight>
                  <a:srgbClr val="FFFFFF"/>
                </a:highlight>
                <a:latin typeface="Söhne"/>
              </a:rPr>
              <a:t>Data count: </a:t>
            </a:r>
            <a:r>
              <a:rPr lang="en-US" dirty="0">
                <a:solidFill>
                  <a:srgbClr val="0D0D0D"/>
                </a:solidFill>
                <a:highlight>
                  <a:srgbClr val="FFFFFF"/>
                </a:highlight>
                <a:latin typeface="Söhne"/>
              </a:rPr>
              <a:t>Total train data set is 70295 belong to 38 classes  that help to deep leaning network to enough data and model give good accuracy for validation data set  as well as test data set and total validation data set is 17572 files belonging to 38 classes.</a:t>
            </a:r>
          </a:p>
          <a:p>
            <a:pPr marL="0" indent="0">
              <a:buNone/>
            </a:pPr>
            <a:r>
              <a:rPr lang="en-US" b="1" i="0" dirty="0">
                <a:solidFill>
                  <a:srgbClr val="0D0D0D"/>
                </a:solidFill>
                <a:effectLst/>
                <a:highlight>
                  <a:srgbClr val="FFFFFF"/>
                </a:highlight>
                <a:latin typeface="Söhne"/>
              </a:rPr>
              <a:t>Model Architecture Design (CNN): </a:t>
            </a:r>
            <a:r>
              <a:rPr lang="en-US" i="0" dirty="0">
                <a:solidFill>
                  <a:srgbClr val="0D0D0D"/>
                </a:solidFill>
                <a:effectLst/>
                <a:highlight>
                  <a:srgbClr val="FFFFFF"/>
                </a:highlight>
                <a:latin typeface="Söhne"/>
              </a:rPr>
              <a:t>.</a:t>
            </a:r>
          </a:p>
          <a:p>
            <a:pPr>
              <a:buFont typeface="Wingdings" panose="05000000000000000000" pitchFamily="2" charset="2"/>
              <a:buChar char="§"/>
            </a:pPr>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Construct convolutional layers with appropriate filter sizes and activation functions to extract meaningful features from the input images.</a:t>
            </a:r>
            <a:endParaRPr lang="en-US" b="0" dirty="0">
              <a:solidFill>
                <a:srgbClr val="0D0D0D"/>
              </a:solidFill>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Apply max-pooling layers to </a:t>
            </a:r>
            <a:r>
              <a:rPr lang="en-US" b="0" i="0" dirty="0" err="1">
                <a:solidFill>
                  <a:srgbClr val="0D0D0D"/>
                </a:solidFill>
                <a:effectLst/>
                <a:highlight>
                  <a:srgbClr val="FFFFFF"/>
                </a:highlight>
                <a:latin typeface="Söhne"/>
              </a:rPr>
              <a:t>downsample</a:t>
            </a:r>
            <a:r>
              <a:rPr lang="en-US" b="0" i="0" dirty="0">
                <a:solidFill>
                  <a:srgbClr val="0D0D0D"/>
                </a:solidFill>
                <a:effectLst/>
                <a:highlight>
                  <a:srgbClr val="FFFFFF"/>
                </a:highlight>
                <a:latin typeface="Söhne"/>
              </a:rPr>
              <a:t> feature maps and reduce computational complexity.</a:t>
            </a:r>
          </a:p>
          <a:p>
            <a:pPr>
              <a:buFont typeface="Wingdings" panose="05000000000000000000" pitchFamily="2" charset="2"/>
              <a:buChar char="§"/>
            </a:pPr>
            <a:r>
              <a:rPr lang="en-US" b="0" i="0" dirty="0">
                <a:solidFill>
                  <a:srgbClr val="0D0D0D"/>
                </a:solidFill>
                <a:effectLst/>
                <a:highlight>
                  <a:srgbClr val="FFFFFF"/>
                </a:highlight>
                <a:latin typeface="Söhne"/>
              </a:rPr>
              <a:t>Incorporate dropout layers to prevent overfitting by randomly deactivating neurons during training.</a:t>
            </a:r>
          </a:p>
        </p:txBody>
      </p:sp>
    </p:spTree>
    <p:extLst>
      <p:ext uri="{BB962C8B-B14F-4D97-AF65-F5344CB8AC3E}">
        <p14:creationId xmlns:p14="http://schemas.microsoft.com/office/powerpoint/2010/main" val="146690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6B81-D6B9-67A9-B828-A70634D7B4B5}"/>
              </a:ext>
            </a:extLst>
          </p:cNvPr>
          <p:cNvSpPr>
            <a:spLocks noGrp="1"/>
          </p:cNvSpPr>
          <p:nvPr>
            <p:ph type="title"/>
          </p:nvPr>
        </p:nvSpPr>
        <p:spPr>
          <a:xfrm>
            <a:off x="677334" y="609600"/>
            <a:ext cx="8596668" cy="752856"/>
          </a:xfrm>
        </p:spPr>
        <p:txBody>
          <a:bodyPr/>
          <a:lstStyle/>
          <a:p>
            <a:r>
              <a:rPr lang="en-US" dirty="0">
                <a:solidFill>
                  <a:schemeClr val="accent4">
                    <a:lumMod val="75000"/>
                  </a:schemeClr>
                </a:solidFill>
                <a:highlight>
                  <a:srgbClr val="FFFFFF"/>
                </a:highlight>
                <a:latin typeface="Söhne"/>
              </a:rPr>
              <a:t>M</a:t>
            </a:r>
            <a:r>
              <a:rPr lang="en-US" b="0" i="0" dirty="0">
                <a:solidFill>
                  <a:schemeClr val="accent4">
                    <a:lumMod val="75000"/>
                  </a:schemeClr>
                </a:solidFill>
                <a:effectLst/>
                <a:highlight>
                  <a:srgbClr val="FFFFFF"/>
                </a:highlight>
                <a:latin typeface="Söhne"/>
              </a:rPr>
              <a:t>ethodology</a:t>
            </a:r>
            <a:endParaRPr lang="en-IO" dirty="0">
              <a:solidFill>
                <a:schemeClr val="accent4">
                  <a:lumMod val="75000"/>
                </a:schemeClr>
              </a:solidFill>
            </a:endParaRPr>
          </a:p>
        </p:txBody>
      </p:sp>
      <p:sp>
        <p:nvSpPr>
          <p:cNvPr id="3" name="Content Placeholder 2">
            <a:extLst>
              <a:ext uri="{FF2B5EF4-FFF2-40B4-BE49-F238E27FC236}">
                <a16:creationId xmlns:a16="http://schemas.microsoft.com/office/drawing/2014/main" id="{1E5083B2-3797-A579-9B6B-B65B2AF9685D}"/>
              </a:ext>
            </a:extLst>
          </p:cNvPr>
          <p:cNvSpPr>
            <a:spLocks noGrp="1"/>
          </p:cNvSpPr>
          <p:nvPr>
            <p:ph idx="1"/>
          </p:nvPr>
        </p:nvSpPr>
        <p:spPr>
          <a:xfrm>
            <a:off x="677334" y="1362456"/>
            <a:ext cx="8596668" cy="4885943"/>
          </a:xfrm>
        </p:spPr>
        <p:txBody>
          <a:bodyPr>
            <a:normAutofit/>
          </a:bodyPr>
          <a:lstStyle/>
          <a:p>
            <a:pPr marL="0" indent="0">
              <a:buNone/>
            </a:pPr>
            <a:r>
              <a:rPr lang="en-US" b="1" i="0" dirty="0">
                <a:solidFill>
                  <a:srgbClr val="0D0D0D"/>
                </a:solidFill>
                <a:effectLst/>
                <a:highlight>
                  <a:srgbClr val="FFFFFF"/>
                </a:highlight>
                <a:latin typeface="Söhne"/>
              </a:rPr>
              <a:t>Model Architecture Design (CNN): </a:t>
            </a:r>
            <a:r>
              <a:rPr lang="en-US" i="0" dirty="0">
                <a:solidFill>
                  <a:srgbClr val="0D0D0D"/>
                </a:solidFill>
                <a:effectLst/>
                <a:highlight>
                  <a:srgbClr val="FFFFFF"/>
                </a:highlight>
                <a:latin typeface="Söhne"/>
              </a:rPr>
              <a:t>.</a:t>
            </a:r>
          </a:p>
          <a:p>
            <a:pPr>
              <a:buFont typeface="Wingdings" panose="05000000000000000000" pitchFamily="2" charset="2"/>
              <a:buChar char="§"/>
            </a:pPr>
            <a:r>
              <a:rPr lang="en-US" b="0" i="0" dirty="0">
                <a:solidFill>
                  <a:srgbClr val="0D0D0D"/>
                </a:solidFill>
                <a:effectLst/>
                <a:highlight>
                  <a:srgbClr val="FFFFFF"/>
                </a:highlight>
                <a:latin typeface="Söhne"/>
              </a:rPr>
              <a:t>Design a fully connected neural network with an initial layer of 1400 neurons, gradually reducing the number of neurons towards the output layer with 38 neurons corresponding to the 38 disease classes.</a:t>
            </a:r>
          </a:p>
          <a:p>
            <a:pPr marL="0" indent="0">
              <a:buNone/>
            </a:pPr>
            <a:r>
              <a:rPr lang="en-US" b="1" i="0" dirty="0">
                <a:solidFill>
                  <a:srgbClr val="0D0D0D"/>
                </a:solidFill>
                <a:effectLst/>
                <a:highlight>
                  <a:srgbClr val="FFFFFF"/>
                </a:highlight>
                <a:latin typeface="Söhne"/>
              </a:rPr>
              <a:t>Training Configuration:</a:t>
            </a:r>
          </a:p>
          <a:p>
            <a:pPr>
              <a:buFont typeface="Wingdings" panose="05000000000000000000" pitchFamily="2" charset="2"/>
              <a:buChar char="§"/>
            </a:pPr>
            <a:r>
              <a:rPr lang="en-US" b="1" dirty="0">
                <a:solidFill>
                  <a:srgbClr val="0D0D0D"/>
                </a:solidFill>
                <a:highlight>
                  <a:srgbClr val="FFFFFF"/>
                </a:highlight>
                <a:latin typeface="Söhne"/>
              </a:rPr>
              <a:t>	</a:t>
            </a:r>
            <a:r>
              <a:rPr lang="en-US" b="0" i="0" dirty="0">
                <a:solidFill>
                  <a:srgbClr val="0D0D0D"/>
                </a:solidFill>
                <a:effectLst/>
                <a:highlight>
                  <a:srgbClr val="FFFFFF"/>
                </a:highlight>
                <a:latin typeface="Söhne"/>
              </a:rPr>
              <a:t>Set the learning rate to 0.0001, which is considered suitable for stable and gradual model convergence without large fluctuations</a:t>
            </a:r>
          </a:p>
          <a:p>
            <a:pPr>
              <a:buFont typeface="Wingdings" panose="05000000000000000000" pitchFamily="2" charset="2"/>
              <a:buChar char="§"/>
            </a:pPr>
            <a:r>
              <a:rPr lang="en-US" b="0" i="0" dirty="0">
                <a:solidFill>
                  <a:srgbClr val="0D0D0D"/>
                </a:solidFill>
                <a:effectLst/>
                <a:highlight>
                  <a:srgbClr val="FFFFFF"/>
                </a:highlight>
                <a:latin typeface="Söhne"/>
              </a:rPr>
              <a:t>Utilize a categorical cross-entropy loss function for multi-class classification, optimizing the model using the Adam optimizer or a similar algorithm.</a:t>
            </a:r>
          </a:p>
          <a:p>
            <a:pPr>
              <a:buFont typeface="Wingdings" panose="05000000000000000000" pitchFamily="2" charset="2"/>
              <a:buChar char="§"/>
            </a:pPr>
            <a:r>
              <a:rPr lang="en-US" b="0" i="0" dirty="0">
                <a:solidFill>
                  <a:srgbClr val="0D0D0D"/>
                </a:solidFill>
                <a:effectLst/>
                <a:highlight>
                  <a:srgbClr val="FFFFFF"/>
                </a:highlight>
                <a:latin typeface="Söhne"/>
              </a:rPr>
              <a:t>Divide the dataset into training, validation, and test sets, allocating a significant portion for training to ensure model generalization.</a:t>
            </a:r>
          </a:p>
          <a:p>
            <a:pPr>
              <a:buFont typeface="Wingdings" panose="05000000000000000000" pitchFamily="2" charset="2"/>
              <a:buChar char="§"/>
            </a:pPr>
            <a:r>
              <a:rPr lang="en-US" b="0" i="0" dirty="0">
                <a:solidFill>
                  <a:srgbClr val="0D0D0D"/>
                </a:solidFill>
                <a:effectLst/>
                <a:highlight>
                  <a:srgbClr val="FFFFFF"/>
                </a:highlight>
                <a:latin typeface="Söhne"/>
              </a:rPr>
              <a:t>Train the model for 10 epochs, monitoring training and validation metrics such as accuracy, loss, precision, recall, and F1-score.</a:t>
            </a:r>
          </a:p>
        </p:txBody>
      </p:sp>
    </p:spTree>
    <p:extLst>
      <p:ext uri="{BB962C8B-B14F-4D97-AF65-F5344CB8AC3E}">
        <p14:creationId xmlns:p14="http://schemas.microsoft.com/office/powerpoint/2010/main" val="216756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9EBD-B0AB-EE68-64E9-2DF7F68A9B42}"/>
              </a:ext>
            </a:extLst>
          </p:cNvPr>
          <p:cNvSpPr>
            <a:spLocks noGrp="1"/>
          </p:cNvSpPr>
          <p:nvPr>
            <p:ph type="title"/>
          </p:nvPr>
        </p:nvSpPr>
        <p:spPr>
          <a:xfrm>
            <a:off x="677334" y="609600"/>
            <a:ext cx="8596668" cy="679704"/>
          </a:xfrm>
        </p:spPr>
        <p:txBody>
          <a:bodyPr/>
          <a:lstStyle/>
          <a:p>
            <a:r>
              <a:rPr lang="en-US" dirty="0">
                <a:solidFill>
                  <a:schemeClr val="accent2"/>
                </a:solidFill>
                <a:latin typeface="Roboto" panose="02000000000000000000" pitchFamily="2" charset="0"/>
              </a:rPr>
              <a:t>E</a:t>
            </a:r>
            <a:r>
              <a:rPr lang="en-US" b="0" i="0" dirty="0">
                <a:solidFill>
                  <a:schemeClr val="accent2"/>
                </a:solidFill>
                <a:effectLst/>
                <a:latin typeface="Roboto" panose="02000000000000000000" pitchFamily="2" charset="0"/>
              </a:rPr>
              <a:t>xperimental settings</a:t>
            </a:r>
            <a:endParaRPr lang="en-IO" dirty="0">
              <a:solidFill>
                <a:schemeClr val="accent2"/>
              </a:solidFill>
            </a:endParaRPr>
          </a:p>
        </p:txBody>
      </p:sp>
      <p:sp>
        <p:nvSpPr>
          <p:cNvPr id="3" name="Content Placeholder 2">
            <a:extLst>
              <a:ext uri="{FF2B5EF4-FFF2-40B4-BE49-F238E27FC236}">
                <a16:creationId xmlns:a16="http://schemas.microsoft.com/office/drawing/2014/main" id="{ACF36656-35BC-38A8-0385-283170FFEAB6}"/>
              </a:ext>
            </a:extLst>
          </p:cNvPr>
          <p:cNvSpPr>
            <a:spLocks noGrp="1"/>
          </p:cNvSpPr>
          <p:nvPr>
            <p:ph idx="1"/>
          </p:nvPr>
        </p:nvSpPr>
        <p:spPr>
          <a:xfrm>
            <a:off x="677334" y="1289305"/>
            <a:ext cx="8596668" cy="4752058"/>
          </a:xfrm>
        </p:spPr>
        <p:txBody>
          <a:bodyPr>
            <a:normAutofit lnSpcReduction="10000"/>
          </a:bodyPr>
          <a:lstStyle/>
          <a:p>
            <a:r>
              <a:rPr lang="en-US" b="0" i="0" dirty="0">
                <a:solidFill>
                  <a:srgbClr val="0D0D0D"/>
                </a:solidFill>
                <a:effectLst/>
                <a:highlight>
                  <a:srgbClr val="FFFFFF"/>
                </a:highlight>
                <a:latin typeface="Söhne"/>
              </a:rPr>
              <a:t>First, we convert RGB images into digits using </a:t>
            </a:r>
            <a:r>
              <a:rPr lang="en-US" b="0" i="0" dirty="0" err="1">
                <a:solidFill>
                  <a:srgbClr val="0D0D0D"/>
                </a:solidFill>
                <a:effectLst/>
                <a:highlight>
                  <a:srgbClr val="FFFFFF"/>
                </a:highlight>
                <a:latin typeface="Söhne"/>
              </a:rPr>
              <a:t>Keras</a:t>
            </a:r>
            <a:r>
              <a:rPr lang="en-US" b="0" i="0" dirty="0">
                <a:solidFill>
                  <a:srgbClr val="0D0D0D"/>
                </a:solidFill>
                <a:effectLst/>
                <a:highlight>
                  <a:srgbClr val="FFFFFF"/>
                </a:highlight>
                <a:latin typeface="Söhne"/>
              </a:rPr>
              <a:t> with a batch size of 32. If we need faster preprocessing, we would use a batch size of 64, but our system cannot handle that, so we stick to a batch size of 32.</a:t>
            </a:r>
          </a:p>
          <a:p>
            <a:pPr algn="l">
              <a:buFont typeface="+mj-lt"/>
              <a:buAutoNum type="arabicPeriod"/>
            </a:pPr>
            <a:r>
              <a:rPr lang="en-US" b="1" i="0" dirty="0">
                <a:solidFill>
                  <a:srgbClr val="0D0D0D"/>
                </a:solidFill>
                <a:effectLst/>
                <a:highlight>
                  <a:srgbClr val="FFFFFF"/>
                </a:highlight>
                <a:latin typeface="Söhne"/>
              </a:rPr>
              <a:t>CNN Architecture Design: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Layer 1 (Convolutional):</a:t>
            </a:r>
            <a:endParaRPr lang="en-US" b="0" i="0" dirty="0">
              <a:solidFill>
                <a:srgbClr val="0D0D0D"/>
              </a:solidFill>
              <a:effectLst/>
              <a:highlight>
                <a:srgbClr val="FFFFFF"/>
              </a:highlight>
              <a:latin typeface="Söhne"/>
            </a:endParaRPr>
          </a:p>
          <a:p>
            <a:pPr marL="1143000" lvl="2" indent="-228600" algn="l">
              <a:buFont typeface="+mj-lt"/>
              <a:buAutoNum type="arabicPeriod"/>
            </a:pPr>
            <a:r>
              <a:rPr lang="en-US" b="0" i="0" dirty="0">
                <a:solidFill>
                  <a:srgbClr val="0D0D0D"/>
                </a:solidFill>
                <a:effectLst/>
                <a:highlight>
                  <a:srgbClr val="FFFFFF"/>
                </a:highlight>
                <a:latin typeface="Söhne"/>
              </a:rPr>
              <a:t>Convolutional layer with 2, 32 filters of size 3x3.</a:t>
            </a:r>
          </a:p>
          <a:p>
            <a:pPr marL="1143000" lvl="2" indent="-228600" algn="l">
              <a:buFont typeface="+mj-lt"/>
              <a:buAutoNum type="arabicPeriod"/>
            </a:pPr>
            <a:r>
              <a:rPr lang="en-US" b="0" i="0" dirty="0">
                <a:solidFill>
                  <a:srgbClr val="0D0D0D"/>
                </a:solidFill>
                <a:effectLst/>
                <a:highlight>
                  <a:srgbClr val="FFFFFF"/>
                </a:highlight>
                <a:latin typeface="Söhne"/>
              </a:rPr>
              <a:t>Padding set to "same" to preserve spatial dimensions.</a:t>
            </a:r>
          </a:p>
          <a:p>
            <a:pPr lvl="2">
              <a:buFont typeface="+mj-lt"/>
              <a:buAutoNum type="arabicPeriod"/>
            </a:pPr>
            <a:r>
              <a:rPr lang="en-US" b="0" i="0" dirty="0">
                <a:solidFill>
                  <a:srgbClr val="0D0D0D"/>
                </a:solidFill>
                <a:effectLst/>
                <a:highlight>
                  <a:srgbClr val="FFFFFF"/>
                </a:highlight>
                <a:latin typeface="Söhne"/>
              </a:rPr>
              <a:t>Activation function (e.g., </a:t>
            </a:r>
            <a:r>
              <a:rPr lang="en-US" b="0" i="0" dirty="0" err="1">
                <a:solidFill>
                  <a:srgbClr val="0D0D0D"/>
                </a:solidFill>
                <a:effectLst/>
                <a:highlight>
                  <a:srgbClr val="FFFFFF"/>
                </a:highlight>
                <a:latin typeface="Söhne"/>
              </a:rPr>
              <a:t>ReLU</a:t>
            </a:r>
            <a:r>
              <a:rPr lang="en-US" b="0" i="0" dirty="0">
                <a:solidFill>
                  <a:srgbClr val="0D0D0D"/>
                </a:solidFill>
                <a:effectLst/>
                <a:highlight>
                  <a:srgbClr val="FFFFFF"/>
                </a:highlight>
                <a:latin typeface="Söhne"/>
              </a:rPr>
              <a:t>) applied after convolution.</a:t>
            </a:r>
          </a:p>
          <a:p>
            <a:pPr marL="1143000" lvl="2" indent="-228600" algn="l">
              <a:buFont typeface="+mj-lt"/>
              <a:buAutoNum type="arabicPeriod"/>
            </a:pPr>
            <a:r>
              <a:rPr lang="en-US" dirty="0">
                <a:solidFill>
                  <a:srgbClr val="0D0D0D"/>
                </a:solidFill>
                <a:highlight>
                  <a:srgbClr val="FFFFFF"/>
                </a:highlight>
                <a:latin typeface="Söhne"/>
              </a:rPr>
              <a:t>Polling that is max polling and size 2*2 and stride is 2</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Layer 2 (Convolutional):</a:t>
            </a:r>
            <a:endParaRPr lang="en-US" b="0" i="0" dirty="0">
              <a:solidFill>
                <a:srgbClr val="0D0D0D"/>
              </a:solidFill>
              <a:effectLst/>
              <a:highlight>
                <a:srgbClr val="FFFFFF"/>
              </a:highlight>
              <a:latin typeface="Söhne"/>
            </a:endParaRPr>
          </a:p>
          <a:p>
            <a:pPr marL="1143000" lvl="2" indent="-228600" algn="l">
              <a:buFont typeface="+mj-lt"/>
              <a:buAutoNum type="arabicPeriod"/>
            </a:pPr>
            <a:r>
              <a:rPr lang="en-US" b="0" i="0" dirty="0">
                <a:solidFill>
                  <a:srgbClr val="0D0D0D"/>
                </a:solidFill>
                <a:effectLst/>
                <a:highlight>
                  <a:srgbClr val="FFFFFF"/>
                </a:highlight>
                <a:latin typeface="Söhne"/>
              </a:rPr>
              <a:t>Convolutional layer with 2, 64 filters of size 3x3.</a:t>
            </a:r>
          </a:p>
          <a:p>
            <a:pPr marL="1143000" lvl="2" indent="-228600" algn="l">
              <a:buFont typeface="+mj-lt"/>
              <a:buAutoNum type="arabicPeriod"/>
            </a:pPr>
            <a:r>
              <a:rPr lang="en-US" b="0" i="0" dirty="0">
                <a:solidFill>
                  <a:srgbClr val="0D0D0D"/>
                </a:solidFill>
                <a:effectLst/>
                <a:highlight>
                  <a:srgbClr val="FFFFFF"/>
                </a:highlight>
                <a:latin typeface="Söhne"/>
              </a:rPr>
              <a:t>Padding set to “valid " if keep same then dimension is increase means feature will be increase </a:t>
            </a:r>
          </a:p>
          <a:p>
            <a:pPr marL="1143000" lvl="2" indent="-228600" algn="l">
              <a:buFont typeface="+mj-lt"/>
              <a:buAutoNum type="arabicPeriod"/>
            </a:pPr>
            <a:r>
              <a:rPr lang="en-US" b="0" i="0" dirty="0">
                <a:solidFill>
                  <a:srgbClr val="0D0D0D"/>
                </a:solidFill>
                <a:effectLst/>
                <a:highlight>
                  <a:srgbClr val="FFFFFF"/>
                </a:highlight>
                <a:latin typeface="Söhne"/>
              </a:rPr>
              <a:t>Activation function (e.g., </a:t>
            </a:r>
            <a:r>
              <a:rPr lang="en-US" b="0" i="0" dirty="0" err="1">
                <a:solidFill>
                  <a:srgbClr val="0D0D0D"/>
                </a:solidFill>
                <a:effectLst/>
                <a:highlight>
                  <a:srgbClr val="FFFFFF"/>
                </a:highlight>
                <a:latin typeface="Söhne"/>
              </a:rPr>
              <a:t>ReLU</a:t>
            </a:r>
            <a:r>
              <a:rPr lang="en-US" b="0" i="0" dirty="0">
                <a:solidFill>
                  <a:srgbClr val="0D0D0D"/>
                </a:solidFill>
                <a:effectLst/>
                <a:highlight>
                  <a:srgbClr val="FFFFFF"/>
                </a:highlight>
                <a:latin typeface="Söhne"/>
              </a:rPr>
              <a:t>) applied after convolution.</a:t>
            </a:r>
          </a:p>
          <a:p>
            <a:pPr marL="1143000" lvl="2" indent="-228600" algn="l">
              <a:buFont typeface="+mj-lt"/>
              <a:buAutoNum type="arabicPeriod"/>
            </a:pPr>
            <a:r>
              <a:rPr lang="en-US" dirty="0">
                <a:solidFill>
                  <a:srgbClr val="0D0D0D"/>
                </a:solidFill>
                <a:highlight>
                  <a:srgbClr val="FFFFFF"/>
                </a:highlight>
                <a:latin typeface="Söhne"/>
              </a:rPr>
              <a:t>Polling that is max polling and size 2*2 and stride is 2</a:t>
            </a:r>
            <a:endParaRPr lang="en-US" b="0" i="0" dirty="0">
              <a:solidFill>
                <a:srgbClr val="0D0D0D"/>
              </a:solidFill>
              <a:effectLst/>
              <a:highlight>
                <a:srgbClr val="FFFFFF"/>
              </a:highlight>
              <a:latin typeface="Söhne"/>
            </a:endParaRPr>
          </a:p>
          <a:p>
            <a:pPr marL="0" indent="0">
              <a:buNone/>
            </a:pPr>
            <a:endParaRPr lang="en-US"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284474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9EBD-B0AB-EE68-64E9-2DF7F68A9B42}"/>
              </a:ext>
            </a:extLst>
          </p:cNvPr>
          <p:cNvSpPr>
            <a:spLocks noGrp="1"/>
          </p:cNvSpPr>
          <p:nvPr>
            <p:ph type="title"/>
          </p:nvPr>
        </p:nvSpPr>
        <p:spPr>
          <a:xfrm>
            <a:off x="677334" y="609600"/>
            <a:ext cx="8596668" cy="679704"/>
          </a:xfrm>
        </p:spPr>
        <p:txBody>
          <a:bodyPr/>
          <a:lstStyle/>
          <a:p>
            <a:r>
              <a:rPr lang="en-US" dirty="0">
                <a:solidFill>
                  <a:schemeClr val="accent2"/>
                </a:solidFill>
                <a:latin typeface="Roboto" panose="02000000000000000000" pitchFamily="2" charset="0"/>
              </a:rPr>
              <a:t>E</a:t>
            </a:r>
            <a:r>
              <a:rPr lang="en-US" b="0" i="0" dirty="0">
                <a:solidFill>
                  <a:schemeClr val="accent2"/>
                </a:solidFill>
                <a:effectLst/>
                <a:latin typeface="Roboto" panose="02000000000000000000" pitchFamily="2" charset="0"/>
              </a:rPr>
              <a:t>xperimental settings</a:t>
            </a:r>
            <a:endParaRPr lang="en-IO" dirty="0">
              <a:solidFill>
                <a:schemeClr val="accent2"/>
              </a:solidFill>
            </a:endParaRPr>
          </a:p>
        </p:txBody>
      </p:sp>
      <p:sp>
        <p:nvSpPr>
          <p:cNvPr id="3" name="Content Placeholder 2">
            <a:extLst>
              <a:ext uri="{FF2B5EF4-FFF2-40B4-BE49-F238E27FC236}">
                <a16:creationId xmlns:a16="http://schemas.microsoft.com/office/drawing/2014/main" id="{ACF36656-35BC-38A8-0385-283170FFEAB6}"/>
              </a:ext>
            </a:extLst>
          </p:cNvPr>
          <p:cNvSpPr>
            <a:spLocks noGrp="1"/>
          </p:cNvSpPr>
          <p:nvPr>
            <p:ph idx="1"/>
          </p:nvPr>
        </p:nvSpPr>
        <p:spPr>
          <a:xfrm>
            <a:off x="677334" y="1289305"/>
            <a:ext cx="8596668" cy="4752058"/>
          </a:xfrm>
        </p:spPr>
        <p:txBody>
          <a:bodyPr>
            <a:normAutofit/>
          </a:bodyPr>
          <a:lstStyle/>
          <a:p>
            <a:pPr algn="l">
              <a:buFont typeface="+mj-lt"/>
              <a:buAutoNum type="arabicPeriod"/>
            </a:pPr>
            <a:r>
              <a:rPr lang="en-US" b="1" i="0" dirty="0">
                <a:solidFill>
                  <a:srgbClr val="0D0D0D"/>
                </a:solidFill>
                <a:effectLst/>
                <a:highlight>
                  <a:srgbClr val="FFFFFF"/>
                </a:highlight>
                <a:latin typeface="Söhne"/>
              </a:rPr>
              <a:t>CNN Architecture Design:</a:t>
            </a:r>
            <a:endParaRPr lang="en-US" b="0" i="0" dirty="0">
              <a:solidFill>
                <a:srgbClr val="0D0D0D"/>
              </a:solidFill>
              <a:effectLst/>
              <a:highlight>
                <a:srgbClr val="FFFFFF"/>
              </a:highlight>
              <a:latin typeface="Söhne"/>
            </a:endParaRPr>
          </a:p>
          <a:p>
            <a:pPr marL="457200" lvl="1" indent="0" algn="l">
              <a:buNone/>
            </a:pPr>
            <a:r>
              <a:rPr lang="en-US" b="1" i="0" dirty="0">
                <a:solidFill>
                  <a:srgbClr val="0D0D0D"/>
                </a:solidFill>
                <a:effectLst/>
                <a:highlight>
                  <a:srgbClr val="FFFFFF"/>
                </a:highlight>
                <a:latin typeface="Söhne"/>
              </a:rPr>
              <a:t>Layer </a:t>
            </a:r>
            <a:r>
              <a:rPr lang="en-US" b="1" dirty="0">
                <a:solidFill>
                  <a:srgbClr val="0D0D0D"/>
                </a:solidFill>
                <a:highlight>
                  <a:srgbClr val="FFFFFF"/>
                </a:highlight>
                <a:latin typeface="Söhne"/>
              </a:rPr>
              <a:t>3</a:t>
            </a:r>
            <a:r>
              <a:rPr lang="en-US" b="1" i="0" dirty="0">
                <a:solidFill>
                  <a:srgbClr val="0D0D0D"/>
                </a:solidFill>
                <a:effectLst/>
                <a:highlight>
                  <a:srgbClr val="FFFFFF"/>
                </a:highlight>
                <a:latin typeface="Söhne"/>
              </a:rPr>
              <a:t> (Convolutional):</a:t>
            </a:r>
            <a:endParaRPr lang="en-US" b="0" i="0" dirty="0">
              <a:solidFill>
                <a:srgbClr val="0D0D0D"/>
              </a:solidFill>
              <a:effectLst/>
              <a:highlight>
                <a:srgbClr val="FFFFFF"/>
              </a:highlight>
              <a:latin typeface="Söhne"/>
            </a:endParaRPr>
          </a:p>
          <a:p>
            <a:pPr marL="1143000" lvl="2" indent="-228600" algn="l">
              <a:buFont typeface="+mj-lt"/>
              <a:buAutoNum type="arabicPeriod"/>
            </a:pPr>
            <a:r>
              <a:rPr lang="en-US" b="0" i="0" dirty="0">
                <a:solidFill>
                  <a:srgbClr val="0D0D0D"/>
                </a:solidFill>
                <a:effectLst/>
                <a:highlight>
                  <a:srgbClr val="FFFFFF"/>
                </a:highlight>
                <a:latin typeface="Söhne"/>
              </a:rPr>
              <a:t>Convolutional layer with 2, </a:t>
            </a:r>
            <a:r>
              <a:rPr lang="en-US" dirty="0">
                <a:solidFill>
                  <a:srgbClr val="0D0D0D"/>
                </a:solidFill>
                <a:highlight>
                  <a:srgbClr val="FFFFFF"/>
                </a:highlight>
                <a:latin typeface="Söhne"/>
              </a:rPr>
              <a:t>128</a:t>
            </a:r>
            <a:r>
              <a:rPr lang="en-US" b="0" i="0" dirty="0">
                <a:solidFill>
                  <a:srgbClr val="0D0D0D"/>
                </a:solidFill>
                <a:effectLst/>
                <a:highlight>
                  <a:srgbClr val="FFFFFF"/>
                </a:highlight>
                <a:latin typeface="Söhne"/>
              </a:rPr>
              <a:t> filters of size 3x3.</a:t>
            </a:r>
          </a:p>
          <a:p>
            <a:pPr marL="1143000" lvl="2" indent="-228600" algn="l">
              <a:buFont typeface="+mj-lt"/>
              <a:buAutoNum type="arabicPeriod"/>
            </a:pPr>
            <a:r>
              <a:rPr lang="en-US" b="0" i="0" dirty="0">
                <a:solidFill>
                  <a:srgbClr val="0D0D0D"/>
                </a:solidFill>
                <a:effectLst/>
                <a:highlight>
                  <a:srgbClr val="FFFFFF"/>
                </a:highlight>
                <a:latin typeface="Söhne"/>
              </a:rPr>
              <a:t>Padding set to “valid " if keep same then dimension is increase means feature will be increase </a:t>
            </a:r>
          </a:p>
          <a:p>
            <a:pPr marL="1143000" lvl="2" indent="-228600" algn="l">
              <a:buFont typeface="+mj-lt"/>
              <a:buAutoNum type="arabicPeriod"/>
            </a:pPr>
            <a:r>
              <a:rPr lang="en-US" b="0" i="0" dirty="0">
                <a:solidFill>
                  <a:srgbClr val="0D0D0D"/>
                </a:solidFill>
                <a:effectLst/>
                <a:highlight>
                  <a:srgbClr val="FFFFFF"/>
                </a:highlight>
                <a:latin typeface="Söhne"/>
              </a:rPr>
              <a:t>Activation function (e.g., </a:t>
            </a:r>
            <a:r>
              <a:rPr lang="en-US" b="0" i="0" dirty="0" err="1">
                <a:solidFill>
                  <a:srgbClr val="0D0D0D"/>
                </a:solidFill>
                <a:effectLst/>
                <a:highlight>
                  <a:srgbClr val="FFFFFF"/>
                </a:highlight>
                <a:latin typeface="Söhne"/>
              </a:rPr>
              <a:t>ReLU</a:t>
            </a:r>
            <a:r>
              <a:rPr lang="en-US" b="0" i="0" dirty="0">
                <a:solidFill>
                  <a:srgbClr val="0D0D0D"/>
                </a:solidFill>
                <a:effectLst/>
                <a:highlight>
                  <a:srgbClr val="FFFFFF"/>
                </a:highlight>
                <a:latin typeface="Söhne"/>
              </a:rPr>
              <a:t>) applied after convolution.</a:t>
            </a:r>
          </a:p>
          <a:p>
            <a:pPr marL="1143000" lvl="2" indent="-228600" algn="l">
              <a:buFont typeface="+mj-lt"/>
              <a:buAutoNum type="arabicPeriod"/>
            </a:pPr>
            <a:r>
              <a:rPr lang="en-US" dirty="0">
                <a:solidFill>
                  <a:srgbClr val="0D0D0D"/>
                </a:solidFill>
                <a:highlight>
                  <a:srgbClr val="FFFFFF"/>
                </a:highlight>
                <a:latin typeface="Söhne"/>
              </a:rPr>
              <a:t>Polling that is max polling and size 2*2 and stride is 2</a:t>
            </a:r>
          </a:p>
          <a:p>
            <a:pPr marL="457200" lvl="1" indent="0" algn="l">
              <a:buNone/>
            </a:pPr>
            <a:r>
              <a:rPr lang="en-US" b="1" i="0" dirty="0">
                <a:solidFill>
                  <a:srgbClr val="0D0D0D"/>
                </a:solidFill>
                <a:effectLst/>
                <a:highlight>
                  <a:srgbClr val="FFFFFF"/>
                </a:highlight>
                <a:latin typeface="Söhne"/>
              </a:rPr>
              <a:t>Layer 4 (Convolutional):</a:t>
            </a:r>
            <a:endParaRPr lang="en-US" b="0" i="0" dirty="0">
              <a:solidFill>
                <a:srgbClr val="0D0D0D"/>
              </a:solidFill>
              <a:effectLst/>
              <a:highlight>
                <a:srgbClr val="FFFFFF"/>
              </a:highlight>
              <a:latin typeface="Söhne"/>
            </a:endParaRPr>
          </a:p>
          <a:p>
            <a:pPr marL="1143000" lvl="2" indent="-228600" algn="l">
              <a:buFont typeface="+mj-lt"/>
              <a:buAutoNum type="arabicPeriod"/>
            </a:pPr>
            <a:r>
              <a:rPr lang="en-US" b="0" i="0" dirty="0">
                <a:solidFill>
                  <a:srgbClr val="0D0D0D"/>
                </a:solidFill>
                <a:effectLst/>
                <a:highlight>
                  <a:srgbClr val="FFFFFF"/>
                </a:highlight>
                <a:latin typeface="Söhne"/>
              </a:rPr>
              <a:t>Convolutional layer with 2, 256 filters of size 3x3.</a:t>
            </a:r>
          </a:p>
          <a:p>
            <a:pPr marL="1143000" lvl="2" indent="-228600" algn="l">
              <a:buFont typeface="+mj-lt"/>
              <a:buAutoNum type="arabicPeriod"/>
            </a:pPr>
            <a:r>
              <a:rPr lang="en-US" b="0" i="0" dirty="0">
                <a:solidFill>
                  <a:srgbClr val="0D0D0D"/>
                </a:solidFill>
                <a:effectLst/>
                <a:highlight>
                  <a:srgbClr val="FFFFFF"/>
                </a:highlight>
                <a:latin typeface="Söhne"/>
              </a:rPr>
              <a:t>Padding set to “valid " if keep same then dimension is increase means feature will be increase </a:t>
            </a:r>
          </a:p>
          <a:p>
            <a:pPr marL="1143000" lvl="2" indent="-228600" algn="l">
              <a:buFont typeface="+mj-lt"/>
              <a:buAutoNum type="arabicPeriod"/>
            </a:pPr>
            <a:r>
              <a:rPr lang="en-US" b="0" i="0" dirty="0">
                <a:solidFill>
                  <a:srgbClr val="0D0D0D"/>
                </a:solidFill>
                <a:effectLst/>
                <a:highlight>
                  <a:srgbClr val="FFFFFF"/>
                </a:highlight>
                <a:latin typeface="Söhne"/>
              </a:rPr>
              <a:t>Activation function (e.g., </a:t>
            </a:r>
            <a:r>
              <a:rPr lang="en-US" b="0" i="0" dirty="0" err="1">
                <a:solidFill>
                  <a:srgbClr val="0D0D0D"/>
                </a:solidFill>
                <a:effectLst/>
                <a:highlight>
                  <a:srgbClr val="FFFFFF"/>
                </a:highlight>
                <a:latin typeface="Söhne"/>
              </a:rPr>
              <a:t>ReLU</a:t>
            </a:r>
            <a:r>
              <a:rPr lang="en-US" b="0" i="0" dirty="0">
                <a:solidFill>
                  <a:srgbClr val="0D0D0D"/>
                </a:solidFill>
                <a:effectLst/>
                <a:highlight>
                  <a:srgbClr val="FFFFFF"/>
                </a:highlight>
                <a:latin typeface="Söhne"/>
              </a:rPr>
              <a:t>) applied after convolution.</a:t>
            </a:r>
          </a:p>
          <a:p>
            <a:pPr marL="1143000" lvl="2" indent="-228600" algn="l">
              <a:buFont typeface="+mj-lt"/>
              <a:buAutoNum type="arabicPeriod"/>
            </a:pPr>
            <a:r>
              <a:rPr lang="en-US" dirty="0">
                <a:solidFill>
                  <a:srgbClr val="0D0D0D"/>
                </a:solidFill>
                <a:highlight>
                  <a:srgbClr val="FFFFFF"/>
                </a:highlight>
                <a:latin typeface="Söhne"/>
              </a:rPr>
              <a:t>Polling that is max polling and size 2*2 and stride is 2</a:t>
            </a:r>
          </a:p>
          <a:p>
            <a:pPr marL="1143000" lvl="2" indent="-228600" algn="l">
              <a:buFont typeface="+mj-lt"/>
              <a:buAutoNum type="arabicPeriod"/>
            </a:pPr>
            <a:endParaRPr lang="en-US" dirty="0">
              <a:solidFill>
                <a:srgbClr val="0D0D0D"/>
              </a:solidFill>
              <a:highlight>
                <a:srgbClr val="FFFFFF"/>
              </a:highlight>
              <a:latin typeface="Söhne"/>
            </a:endParaRPr>
          </a:p>
          <a:p>
            <a:pPr marL="914400" lvl="2" indent="0" algn="l">
              <a:buNone/>
            </a:pPr>
            <a:endParaRPr lang="en-US" dirty="0">
              <a:solidFill>
                <a:srgbClr val="0D0D0D"/>
              </a:solidFill>
              <a:highlight>
                <a:srgbClr val="FFFFFF"/>
              </a:highlight>
              <a:latin typeface="Söhne"/>
            </a:endParaRPr>
          </a:p>
          <a:p>
            <a:pPr marL="914400" lvl="2" indent="0" algn="l">
              <a:buNone/>
            </a:pPr>
            <a:endParaRPr lang="en-US" b="0" i="0" dirty="0">
              <a:solidFill>
                <a:srgbClr val="0D0D0D"/>
              </a:solidFill>
              <a:effectLst/>
              <a:highlight>
                <a:srgbClr val="FFFFFF"/>
              </a:highlight>
              <a:latin typeface="Söhne"/>
            </a:endParaRPr>
          </a:p>
          <a:p>
            <a:pPr marL="0" indent="0">
              <a:buNone/>
            </a:pPr>
            <a:endParaRPr lang="en-US"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63140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9EBD-B0AB-EE68-64E9-2DF7F68A9B42}"/>
              </a:ext>
            </a:extLst>
          </p:cNvPr>
          <p:cNvSpPr>
            <a:spLocks noGrp="1"/>
          </p:cNvSpPr>
          <p:nvPr>
            <p:ph type="title"/>
          </p:nvPr>
        </p:nvSpPr>
        <p:spPr>
          <a:xfrm>
            <a:off x="677334" y="609600"/>
            <a:ext cx="8596668" cy="679704"/>
          </a:xfrm>
        </p:spPr>
        <p:txBody>
          <a:bodyPr/>
          <a:lstStyle/>
          <a:p>
            <a:r>
              <a:rPr lang="en-US" dirty="0">
                <a:solidFill>
                  <a:schemeClr val="accent2"/>
                </a:solidFill>
                <a:latin typeface="Roboto" panose="02000000000000000000" pitchFamily="2" charset="0"/>
              </a:rPr>
              <a:t>E</a:t>
            </a:r>
            <a:r>
              <a:rPr lang="en-US" b="0" i="0" dirty="0">
                <a:solidFill>
                  <a:schemeClr val="accent2"/>
                </a:solidFill>
                <a:effectLst/>
                <a:latin typeface="Roboto" panose="02000000000000000000" pitchFamily="2" charset="0"/>
              </a:rPr>
              <a:t>xperimental settings</a:t>
            </a:r>
            <a:endParaRPr lang="en-IO" dirty="0">
              <a:solidFill>
                <a:schemeClr val="accent2"/>
              </a:solidFill>
            </a:endParaRPr>
          </a:p>
        </p:txBody>
      </p:sp>
      <p:sp>
        <p:nvSpPr>
          <p:cNvPr id="3" name="Content Placeholder 2">
            <a:extLst>
              <a:ext uri="{FF2B5EF4-FFF2-40B4-BE49-F238E27FC236}">
                <a16:creationId xmlns:a16="http://schemas.microsoft.com/office/drawing/2014/main" id="{ACF36656-35BC-38A8-0385-283170FFEAB6}"/>
              </a:ext>
            </a:extLst>
          </p:cNvPr>
          <p:cNvSpPr>
            <a:spLocks noGrp="1"/>
          </p:cNvSpPr>
          <p:nvPr>
            <p:ph idx="1"/>
          </p:nvPr>
        </p:nvSpPr>
        <p:spPr>
          <a:xfrm>
            <a:off x="677334" y="1289305"/>
            <a:ext cx="8596668" cy="4752058"/>
          </a:xfrm>
        </p:spPr>
        <p:txBody>
          <a:bodyPr>
            <a:normAutofit/>
          </a:bodyPr>
          <a:lstStyle/>
          <a:p>
            <a:pPr algn="l">
              <a:buFont typeface="+mj-lt"/>
              <a:buAutoNum type="arabicPeriod"/>
            </a:pPr>
            <a:r>
              <a:rPr lang="en-US" b="1" i="0" dirty="0">
                <a:solidFill>
                  <a:srgbClr val="0D0D0D"/>
                </a:solidFill>
                <a:effectLst/>
                <a:highlight>
                  <a:srgbClr val="FFFFFF"/>
                </a:highlight>
                <a:latin typeface="Söhne"/>
              </a:rPr>
              <a:t>CNN Architecture Design:</a:t>
            </a:r>
            <a:endParaRPr lang="en-US" b="0" i="0" dirty="0">
              <a:solidFill>
                <a:srgbClr val="0D0D0D"/>
              </a:solidFill>
              <a:effectLst/>
              <a:highlight>
                <a:srgbClr val="FFFFFF"/>
              </a:highlight>
              <a:latin typeface="Söhne"/>
            </a:endParaRPr>
          </a:p>
          <a:p>
            <a:pPr marL="457200" lvl="1" indent="0" algn="l">
              <a:buNone/>
            </a:pPr>
            <a:r>
              <a:rPr lang="en-US" b="1" i="0" dirty="0">
                <a:solidFill>
                  <a:srgbClr val="0D0D0D"/>
                </a:solidFill>
                <a:effectLst/>
                <a:highlight>
                  <a:srgbClr val="FFFFFF"/>
                </a:highlight>
                <a:latin typeface="Söhne"/>
              </a:rPr>
              <a:t>Layer 5 (Convolutional):</a:t>
            </a:r>
            <a:endParaRPr lang="en-US" b="0" i="0" dirty="0">
              <a:solidFill>
                <a:srgbClr val="0D0D0D"/>
              </a:solidFill>
              <a:effectLst/>
              <a:highlight>
                <a:srgbClr val="FFFFFF"/>
              </a:highlight>
              <a:latin typeface="Söhne"/>
            </a:endParaRPr>
          </a:p>
          <a:p>
            <a:pPr marL="1143000" lvl="2" indent="-228600" algn="l">
              <a:buFont typeface="+mj-lt"/>
              <a:buAutoNum type="arabicPeriod"/>
            </a:pPr>
            <a:r>
              <a:rPr lang="en-US" b="0" i="0" dirty="0">
                <a:solidFill>
                  <a:srgbClr val="0D0D0D"/>
                </a:solidFill>
                <a:effectLst/>
                <a:highlight>
                  <a:srgbClr val="FFFFFF"/>
                </a:highlight>
                <a:latin typeface="Söhne"/>
              </a:rPr>
              <a:t>Convolutional layer with 2, 51</a:t>
            </a:r>
            <a:r>
              <a:rPr lang="en-US" dirty="0">
                <a:solidFill>
                  <a:srgbClr val="0D0D0D"/>
                </a:solidFill>
                <a:highlight>
                  <a:srgbClr val="FFFFFF"/>
                </a:highlight>
                <a:latin typeface="Söhne"/>
              </a:rPr>
              <a:t>2</a:t>
            </a:r>
            <a:r>
              <a:rPr lang="en-US" b="0" i="0" dirty="0">
                <a:solidFill>
                  <a:srgbClr val="0D0D0D"/>
                </a:solidFill>
                <a:effectLst/>
                <a:highlight>
                  <a:srgbClr val="FFFFFF"/>
                </a:highlight>
                <a:latin typeface="Söhne"/>
              </a:rPr>
              <a:t> filters of size 3x3.</a:t>
            </a:r>
          </a:p>
          <a:p>
            <a:pPr marL="1143000" lvl="2" indent="-228600" algn="l">
              <a:buFont typeface="+mj-lt"/>
              <a:buAutoNum type="arabicPeriod"/>
            </a:pPr>
            <a:r>
              <a:rPr lang="en-US" b="0" i="0" dirty="0">
                <a:solidFill>
                  <a:srgbClr val="0D0D0D"/>
                </a:solidFill>
                <a:effectLst/>
                <a:highlight>
                  <a:srgbClr val="FFFFFF"/>
                </a:highlight>
                <a:latin typeface="Söhne"/>
              </a:rPr>
              <a:t>Padding set to “valid " if keep same then dimension is increase means feature will be increase </a:t>
            </a:r>
          </a:p>
          <a:p>
            <a:pPr marL="1143000" lvl="2" indent="-228600" algn="l">
              <a:buFont typeface="+mj-lt"/>
              <a:buAutoNum type="arabicPeriod"/>
            </a:pPr>
            <a:r>
              <a:rPr lang="en-US" b="0" i="0" dirty="0">
                <a:solidFill>
                  <a:srgbClr val="0D0D0D"/>
                </a:solidFill>
                <a:effectLst/>
                <a:highlight>
                  <a:srgbClr val="FFFFFF"/>
                </a:highlight>
                <a:latin typeface="Söhne"/>
              </a:rPr>
              <a:t>Activation function (e.g., </a:t>
            </a:r>
            <a:r>
              <a:rPr lang="en-US" b="0" i="0" dirty="0" err="1">
                <a:solidFill>
                  <a:srgbClr val="0D0D0D"/>
                </a:solidFill>
                <a:effectLst/>
                <a:highlight>
                  <a:srgbClr val="FFFFFF"/>
                </a:highlight>
                <a:latin typeface="Söhne"/>
              </a:rPr>
              <a:t>ReLU</a:t>
            </a:r>
            <a:r>
              <a:rPr lang="en-US" b="0" i="0" dirty="0">
                <a:solidFill>
                  <a:srgbClr val="0D0D0D"/>
                </a:solidFill>
                <a:effectLst/>
                <a:highlight>
                  <a:srgbClr val="FFFFFF"/>
                </a:highlight>
                <a:latin typeface="Söhne"/>
              </a:rPr>
              <a:t>) applied after convolution.</a:t>
            </a:r>
          </a:p>
          <a:p>
            <a:pPr marL="1143000" lvl="2" indent="-228600" algn="l">
              <a:buFont typeface="+mj-lt"/>
              <a:buAutoNum type="arabicPeriod"/>
            </a:pPr>
            <a:r>
              <a:rPr lang="en-US" dirty="0">
                <a:solidFill>
                  <a:srgbClr val="0D0D0D"/>
                </a:solidFill>
                <a:highlight>
                  <a:srgbClr val="FFFFFF"/>
                </a:highlight>
                <a:latin typeface="Söhne"/>
              </a:rPr>
              <a:t>Polling that is max polling and size 2*2 and stride is 2</a:t>
            </a:r>
          </a:p>
          <a:p>
            <a:pPr algn="l">
              <a:buFont typeface="Arial" panose="020B0604020202020204" pitchFamily="34" charset="0"/>
              <a:buChar char="•"/>
            </a:pPr>
            <a:r>
              <a:rPr lang="en-US" b="1" i="0" dirty="0">
                <a:solidFill>
                  <a:srgbClr val="0D0D0D"/>
                </a:solidFill>
                <a:effectLst/>
                <a:highlight>
                  <a:srgbClr val="FFFFFF"/>
                </a:highlight>
                <a:latin typeface="Söhne"/>
              </a:rPr>
              <a:t>Final Layers: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Flatten layer to convert 2D feature maps into a 1D vector.</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Fully connected (Dense) layer with appropriate neurons for classification tasks (e.g., 38 output neurons for 38 disease classes).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Output layer with </a:t>
            </a:r>
            <a:r>
              <a:rPr lang="en-US" b="0" i="0" dirty="0" err="1">
                <a:solidFill>
                  <a:srgbClr val="0D0D0D"/>
                </a:solidFill>
                <a:effectLst/>
                <a:highlight>
                  <a:srgbClr val="FFFFFF"/>
                </a:highlight>
                <a:latin typeface="Söhne"/>
              </a:rPr>
              <a:t>softmax</a:t>
            </a:r>
            <a:r>
              <a:rPr lang="en-US" b="0" i="0" dirty="0">
                <a:solidFill>
                  <a:srgbClr val="0D0D0D"/>
                </a:solidFill>
                <a:effectLst/>
                <a:highlight>
                  <a:srgbClr val="FFFFFF"/>
                </a:highlight>
                <a:latin typeface="Söhne"/>
              </a:rPr>
              <a:t> activation for multi-class classification.</a:t>
            </a:r>
          </a:p>
          <a:p>
            <a:pPr marL="914400" lvl="2" indent="0" algn="l">
              <a:buNone/>
            </a:pPr>
            <a:endParaRPr lang="en-US" dirty="0">
              <a:solidFill>
                <a:srgbClr val="0D0D0D"/>
              </a:solidFill>
              <a:highlight>
                <a:srgbClr val="FFFFFF"/>
              </a:highlight>
              <a:latin typeface="Söhne"/>
            </a:endParaRPr>
          </a:p>
          <a:p>
            <a:pPr marL="914400" lvl="2" indent="0" algn="l">
              <a:buNone/>
            </a:pPr>
            <a:endParaRPr lang="en-US" dirty="0">
              <a:solidFill>
                <a:srgbClr val="0D0D0D"/>
              </a:solidFill>
              <a:highlight>
                <a:srgbClr val="FFFFFF"/>
              </a:highlight>
              <a:latin typeface="Söhne"/>
            </a:endParaRPr>
          </a:p>
          <a:p>
            <a:pPr marL="914400" lvl="2" indent="0" algn="l">
              <a:buNone/>
            </a:pPr>
            <a:endParaRPr lang="en-US" b="0" i="0" dirty="0">
              <a:solidFill>
                <a:srgbClr val="0D0D0D"/>
              </a:solidFill>
              <a:effectLst/>
              <a:highlight>
                <a:srgbClr val="FFFFFF"/>
              </a:highlight>
              <a:latin typeface="Söhne"/>
            </a:endParaRPr>
          </a:p>
          <a:p>
            <a:pPr marL="0" indent="0">
              <a:buNone/>
            </a:pPr>
            <a:endParaRPr lang="en-US"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8873897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211</TotalTime>
  <Words>1252</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Roboto</vt:lpstr>
      <vt:lpstr>Sitka Display Semibold</vt:lpstr>
      <vt:lpstr>Söhne</vt:lpstr>
      <vt:lpstr>Trebuchet MS</vt:lpstr>
      <vt:lpstr>Wingdings</vt:lpstr>
      <vt:lpstr>Wingdings 3</vt:lpstr>
      <vt:lpstr>Facet</vt:lpstr>
      <vt:lpstr>Plant disease detection </vt:lpstr>
      <vt:lpstr>Problem Statement:</vt:lpstr>
      <vt:lpstr>Relevant literature</vt:lpstr>
      <vt:lpstr>Literature Review</vt:lpstr>
      <vt:lpstr>Methodology</vt:lpstr>
      <vt:lpstr>Methodology</vt:lpstr>
      <vt:lpstr>Experimental settings</vt:lpstr>
      <vt:lpstr>Experimental settings</vt:lpstr>
      <vt:lpstr>Experimental settings</vt:lpstr>
      <vt:lpstr>This is the summary layer by layer : </vt:lpstr>
      <vt:lpstr>PowerPoint Presentation</vt:lpstr>
      <vt:lpstr>Experimental settings</vt:lpstr>
      <vt:lpstr>Results </vt:lpstr>
      <vt:lpstr>Results </vt:lpstr>
      <vt:lpstr>Results</vt:lpstr>
      <vt:lpstr>PowerPoint Presentation</vt:lpstr>
      <vt:lpstr>PowerPoint Presentation</vt:lpstr>
      <vt:lpstr>Results: prediction of the model on one of the test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 </dc:title>
  <dc:creator>Roshan kumar mahto</dc:creator>
  <cp:lastModifiedBy>Tarandeep singh</cp:lastModifiedBy>
  <cp:revision>2</cp:revision>
  <dcterms:created xsi:type="dcterms:W3CDTF">2024-05-12T04:20:42Z</dcterms:created>
  <dcterms:modified xsi:type="dcterms:W3CDTF">2024-05-12T18:30:11Z</dcterms:modified>
</cp:coreProperties>
</file>