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84"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33"/>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141A-58A2-654A-98D3-732D03F60AF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E3A92503-800C-E94D-847E-FB9C3E4B8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77E6E540-A3FB-1F40-9470-F399D39D6983}"/>
              </a:ext>
            </a:extLst>
          </p:cNvPr>
          <p:cNvSpPr>
            <a:spLocks noGrp="1"/>
          </p:cNvSpPr>
          <p:nvPr>
            <p:ph type="dt" sz="half" idx="10"/>
          </p:nvPr>
        </p:nvSpPr>
        <p:spPr/>
        <p:txBody>
          <a:bodyPr/>
          <a:lstStyle/>
          <a:p>
            <a:fld id="{9AB3A824-1A51-4B26-AD58-A6D8E14F6C04}" type="datetimeFigureOut">
              <a:rPr lang="en-US" smtClean="0"/>
              <a:t>1/26/22</a:t>
            </a:fld>
            <a:endParaRPr lang="en-US" dirty="0"/>
          </a:p>
        </p:txBody>
      </p:sp>
      <p:sp>
        <p:nvSpPr>
          <p:cNvPr id="5" name="Footer Placeholder 4">
            <a:extLst>
              <a:ext uri="{FF2B5EF4-FFF2-40B4-BE49-F238E27FC236}">
                <a16:creationId xmlns:a16="http://schemas.microsoft.com/office/drawing/2014/main" id="{4623B7FF-FB29-0241-BDEC-D8EF318B6897}"/>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1AE92E70-8123-874C-B18A-2588BCAB016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395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1BC5-3373-574F-B2D5-A5F6D4388453}"/>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645A9CCA-0A69-F442-B4A5-A78E2517E68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8CC363C-E104-B849-818C-3D43D302CC50}"/>
              </a:ext>
            </a:extLst>
          </p:cNvPr>
          <p:cNvSpPr>
            <a:spLocks noGrp="1"/>
          </p:cNvSpPr>
          <p:nvPr>
            <p:ph type="dt" sz="half" idx="10"/>
          </p:nvPr>
        </p:nvSpPr>
        <p:spPr/>
        <p:txBody>
          <a:bodyPr/>
          <a:lstStyle/>
          <a:p>
            <a:fld id="{D857E33E-8B18-4087-B112-809917729534}" type="datetimeFigureOut">
              <a:rPr lang="en-US" smtClean="0"/>
              <a:t>1/26/22</a:t>
            </a:fld>
            <a:endParaRPr lang="en-US" dirty="0"/>
          </a:p>
        </p:txBody>
      </p:sp>
      <p:sp>
        <p:nvSpPr>
          <p:cNvPr id="5" name="Footer Placeholder 4">
            <a:extLst>
              <a:ext uri="{FF2B5EF4-FFF2-40B4-BE49-F238E27FC236}">
                <a16:creationId xmlns:a16="http://schemas.microsoft.com/office/drawing/2014/main" id="{0D4E0831-0877-914B-8F8A-BCED57AD925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1E71191-BDF8-3A43-9F4C-DC17BFE04DF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5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3AC83-6AD3-CC4E-8673-A068054A6E5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47CE5E18-3E8A-2048-B59E-87192E2A8A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0E54725-6997-3649-B920-00C2D97E3A3B}"/>
              </a:ext>
            </a:extLst>
          </p:cNvPr>
          <p:cNvSpPr>
            <a:spLocks noGrp="1"/>
          </p:cNvSpPr>
          <p:nvPr>
            <p:ph type="dt" sz="half" idx="10"/>
          </p:nvPr>
        </p:nvSpPr>
        <p:spPr/>
        <p:txBody>
          <a:bodyPr/>
          <a:lstStyle/>
          <a:p>
            <a:fld id="{D3FFE419-2371-464F-8239-3959401C3561}" type="datetimeFigureOut">
              <a:rPr lang="en-US" smtClean="0"/>
              <a:t>1/26/22</a:t>
            </a:fld>
            <a:endParaRPr lang="en-US" dirty="0"/>
          </a:p>
        </p:txBody>
      </p:sp>
      <p:sp>
        <p:nvSpPr>
          <p:cNvPr id="5" name="Footer Placeholder 4">
            <a:extLst>
              <a:ext uri="{FF2B5EF4-FFF2-40B4-BE49-F238E27FC236}">
                <a16:creationId xmlns:a16="http://schemas.microsoft.com/office/drawing/2014/main" id="{15CB3601-078B-B14E-8A8D-9A31840E7595}"/>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C58BE914-34B6-9640-BF74-E5E62200E3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123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46A6-FA97-FB4E-8524-DFEF314BD0F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9D21D46E-119A-3B4D-A906-D0F03EC0943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D193C87-04C9-4A41-8126-8AF0437E46B2}"/>
              </a:ext>
            </a:extLst>
          </p:cNvPr>
          <p:cNvSpPr>
            <a:spLocks noGrp="1"/>
          </p:cNvSpPr>
          <p:nvPr>
            <p:ph type="dt" sz="half" idx="10"/>
          </p:nvPr>
        </p:nvSpPr>
        <p:spPr/>
        <p:txBody>
          <a:bodyPr/>
          <a:lstStyle/>
          <a:p>
            <a:fld id="{97D162C4-EDD9-4389-A98B-B87ECEA2A816}" type="datetimeFigureOut">
              <a:rPr lang="en-US" smtClean="0"/>
              <a:t>1/26/22</a:t>
            </a:fld>
            <a:endParaRPr lang="en-US" dirty="0"/>
          </a:p>
        </p:txBody>
      </p:sp>
      <p:sp>
        <p:nvSpPr>
          <p:cNvPr id="5" name="Footer Placeholder 4">
            <a:extLst>
              <a:ext uri="{FF2B5EF4-FFF2-40B4-BE49-F238E27FC236}">
                <a16:creationId xmlns:a16="http://schemas.microsoft.com/office/drawing/2014/main" id="{82FF3076-9BFF-D941-A00C-287AEB85D4BD}"/>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560ABA56-EFDC-0D40-9BDB-B552D13BBEC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728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AADC-08C6-F34C-AE1A-D50EF26B4BD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4D969E88-C427-F947-A4BD-CAAD58633A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78E290B-1279-7346-A3AD-77CF50EA400B}"/>
              </a:ext>
            </a:extLst>
          </p:cNvPr>
          <p:cNvSpPr>
            <a:spLocks noGrp="1"/>
          </p:cNvSpPr>
          <p:nvPr>
            <p:ph type="dt" sz="half" idx="10"/>
          </p:nvPr>
        </p:nvSpPr>
        <p:spPr/>
        <p:txBody>
          <a:bodyPr/>
          <a:lstStyle/>
          <a:p>
            <a:fld id="{3E5059C3-6A89-4494-99FF-5A4D6FFD50EB}" type="datetimeFigureOut">
              <a:rPr lang="en-US" smtClean="0"/>
              <a:t>1/26/22</a:t>
            </a:fld>
            <a:endParaRPr lang="en-US" dirty="0"/>
          </a:p>
        </p:txBody>
      </p:sp>
      <p:sp>
        <p:nvSpPr>
          <p:cNvPr id="5" name="Footer Placeholder 4">
            <a:extLst>
              <a:ext uri="{FF2B5EF4-FFF2-40B4-BE49-F238E27FC236}">
                <a16:creationId xmlns:a16="http://schemas.microsoft.com/office/drawing/2014/main" id="{D214E4E0-572D-E848-95D9-B6FA11A87697}"/>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EEE232-AA80-0243-8C13-091E08F4BDB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37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8DBD-8539-A44C-B3D2-44B55FAD7274}"/>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56E15531-6C3D-C14B-9F1B-B332E8F031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A8023FBA-4D07-6E43-A545-69DB420DAD8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D0CB28A8-FA1E-A74D-8BB6-09E17365F02D}"/>
              </a:ext>
            </a:extLst>
          </p:cNvPr>
          <p:cNvSpPr>
            <a:spLocks noGrp="1"/>
          </p:cNvSpPr>
          <p:nvPr>
            <p:ph type="dt" sz="half" idx="10"/>
          </p:nvPr>
        </p:nvSpPr>
        <p:spPr/>
        <p:txBody>
          <a:bodyPr/>
          <a:lstStyle/>
          <a:p>
            <a:fld id="{CA954B2F-12DE-47F5-8894-472B206D2E1E}" type="datetimeFigureOut">
              <a:rPr lang="en-US" smtClean="0"/>
              <a:t>1/26/22</a:t>
            </a:fld>
            <a:endParaRPr lang="en-US" dirty="0"/>
          </a:p>
        </p:txBody>
      </p:sp>
      <p:sp>
        <p:nvSpPr>
          <p:cNvPr id="6" name="Footer Placeholder 5">
            <a:extLst>
              <a:ext uri="{FF2B5EF4-FFF2-40B4-BE49-F238E27FC236}">
                <a16:creationId xmlns:a16="http://schemas.microsoft.com/office/drawing/2014/main" id="{706CB2F2-00A8-7346-A901-16E6A53B7735}"/>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8A0A4A1A-6AC6-6C4C-A8B9-63CB2EEDD7E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244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9E85-B4D3-984B-A23F-1866AEC58C0B}"/>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5D29C65-138E-9A4D-A533-3A04899FD4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60C5947-BBDF-524B-87C7-480D2F2B8DB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46EFD73D-B9FD-8249-BC40-62C06F39B7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7C1DC7-B54C-6944-AC87-AE01D8EDEF6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77031E4C-4AA3-B34F-9EE0-A04CBBE03B3E}"/>
              </a:ext>
            </a:extLst>
          </p:cNvPr>
          <p:cNvSpPr>
            <a:spLocks noGrp="1"/>
          </p:cNvSpPr>
          <p:nvPr>
            <p:ph type="dt" sz="half" idx="10"/>
          </p:nvPr>
        </p:nvSpPr>
        <p:spPr/>
        <p:txBody>
          <a:bodyPr/>
          <a:lstStyle/>
          <a:p>
            <a:fld id="{3F30E46F-7819-4ACF-B48B-48222C2ACC88}" type="datetimeFigureOut">
              <a:rPr lang="en-US" smtClean="0"/>
              <a:t>1/26/22</a:t>
            </a:fld>
            <a:endParaRPr lang="en-US" dirty="0"/>
          </a:p>
        </p:txBody>
      </p:sp>
      <p:sp>
        <p:nvSpPr>
          <p:cNvPr id="8" name="Footer Placeholder 7">
            <a:extLst>
              <a:ext uri="{FF2B5EF4-FFF2-40B4-BE49-F238E27FC236}">
                <a16:creationId xmlns:a16="http://schemas.microsoft.com/office/drawing/2014/main" id="{458FA96C-C386-AC4E-8E28-DEE8B364B087}"/>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AF218A32-3B80-8B41-9388-2966D94E271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277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6087-3697-E54B-B188-2CE0CE8CDED3}"/>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09248848-0DBC-0041-B2EF-FA1A1B108623}"/>
              </a:ext>
            </a:extLst>
          </p:cNvPr>
          <p:cNvSpPr>
            <a:spLocks noGrp="1"/>
          </p:cNvSpPr>
          <p:nvPr>
            <p:ph type="dt" sz="half" idx="10"/>
          </p:nvPr>
        </p:nvSpPr>
        <p:spPr/>
        <p:txBody>
          <a:bodyPr/>
          <a:lstStyle/>
          <a:p>
            <a:fld id="{1FAF3416-4057-4DAA-829D-4CA07428D088}" type="datetimeFigureOut">
              <a:rPr lang="en-US" smtClean="0"/>
              <a:t>1/26/22</a:t>
            </a:fld>
            <a:endParaRPr lang="en-US" dirty="0"/>
          </a:p>
        </p:txBody>
      </p:sp>
      <p:sp>
        <p:nvSpPr>
          <p:cNvPr id="4" name="Footer Placeholder 3">
            <a:extLst>
              <a:ext uri="{FF2B5EF4-FFF2-40B4-BE49-F238E27FC236}">
                <a16:creationId xmlns:a16="http://schemas.microsoft.com/office/drawing/2014/main" id="{05A0DB58-B7EB-964F-BCBE-7131E4C4BFBE}"/>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E23C8E43-A242-9143-999E-018E52BAB67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949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20A993-6B2C-3F45-A69C-9C4EBA11F0C7}"/>
              </a:ext>
            </a:extLst>
          </p:cNvPr>
          <p:cNvSpPr>
            <a:spLocks noGrp="1"/>
          </p:cNvSpPr>
          <p:nvPr>
            <p:ph type="dt" sz="half" idx="10"/>
          </p:nvPr>
        </p:nvSpPr>
        <p:spPr/>
        <p:txBody>
          <a:bodyPr/>
          <a:lstStyle/>
          <a:p>
            <a:fld id="{921D9284-D300-4297-87F7-E791DCC15DB1}" type="datetimeFigureOut">
              <a:rPr lang="en-US" smtClean="0"/>
              <a:t>1/26/22</a:t>
            </a:fld>
            <a:endParaRPr lang="en-US" dirty="0"/>
          </a:p>
        </p:txBody>
      </p:sp>
      <p:sp>
        <p:nvSpPr>
          <p:cNvPr id="3" name="Footer Placeholder 2">
            <a:extLst>
              <a:ext uri="{FF2B5EF4-FFF2-40B4-BE49-F238E27FC236}">
                <a16:creationId xmlns:a16="http://schemas.microsoft.com/office/drawing/2014/main" id="{3B51459B-DBD8-9845-8A17-11981FC118BA}"/>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BE0C66A4-EF40-F14B-BCD1-3501C4F2B46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1418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088E-27E2-744A-A92F-830D78F13E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44F79C57-67D9-A54F-9BB9-2E670F1B7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B13BF4D0-5260-4946-96A9-ED06DBC35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D79E71B-A5A0-6F45-8DBE-5E0D271C62DF}"/>
              </a:ext>
            </a:extLst>
          </p:cNvPr>
          <p:cNvSpPr>
            <a:spLocks noGrp="1"/>
          </p:cNvSpPr>
          <p:nvPr>
            <p:ph type="dt" sz="half" idx="10"/>
          </p:nvPr>
        </p:nvSpPr>
        <p:spPr/>
        <p:txBody>
          <a:bodyPr/>
          <a:lstStyle/>
          <a:p>
            <a:fld id="{37D525BB-DA17-4BA0-B3C8-3AC3ABC827E6}" type="datetimeFigureOut">
              <a:rPr lang="en-US" smtClean="0"/>
              <a:t>1/26/22</a:t>
            </a:fld>
            <a:endParaRPr lang="en-US" dirty="0"/>
          </a:p>
        </p:txBody>
      </p:sp>
      <p:sp>
        <p:nvSpPr>
          <p:cNvPr id="6" name="Footer Placeholder 5">
            <a:extLst>
              <a:ext uri="{FF2B5EF4-FFF2-40B4-BE49-F238E27FC236}">
                <a16:creationId xmlns:a16="http://schemas.microsoft.com/office/drawing/2014/main" id="{C2303C2D-CD7E-A449-A12C-7F6BD7760338}"/>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5DDA504-465B-0045-AD0F-615381079FB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44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FA00-0A89-FB4C-B54B-8BBF38D6E1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AC8AA8A7-192B-574B-9D87-2C864A631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5A50EB58-6F8F-2A41-BDB6-0C9F8DADE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1E48DF-6C74-BF4F-8400-D556E6956F4A}"/>
              </a:ext>
            </a:extLst>
          </p:cNvPr>
          <p:cNvSpPr>
            <a:spLocks noGrp="1"/>
          </p:cNvSpPr>
          <p:nvPr>
            <p:ph type="dt" sz="half" idx="10"/>
          </p:nvPr>
        </p:nvSpPr>
        <p:spPr/>
        <p:txBody>
          <a:bodyPr/>
          <a:lstStyle/>
          <a:p>
            <a:fld id="{B16C4C9A-3960-41CF-A4E9-2A8FB932454B}" type="datetimeFigureOut">
              <a:rPr lang="en-US" smtClean="0"/>
              <a:t>1/26/22</a:t>
            </a:fld>
            <a:endParaRPr lang="en-US" dirty="0"/>
          </a:p>
        </p:txBody>
      </p:sp>
      <p:sp>
        <p:nvSpPr>
          <p:cNvPr id="6" name="Footer Placeholder 5">
            <a:extLst>
              <a:ext uri="{FF2B5EF4-FFF2-40B4-BE49-F238E27FC236}">
                <a16:creationId xmlns:a16="http://schemas.microsoft.com/office/drawing/2014/main" id="{D204EA22-45B7-AB46-83C8-68D190B5044D}"/>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7A38819-CD63-8B4B-BE3A-7C7B20300B4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445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D54A4-F1DC-6746-A825-8CA9C84AC1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9B63ABF-4CEE-8648-8DAA-C39A1C4EEE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F08FDBD4-D5A0-1D4A-ABE7-138BE1A885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1/26/22</a:t>
            </a:fld>
            <a:endParaRPr lang="en-US" dirty="0"/>
          </a:p>
        </p:txBody>
      </p:sp>
      <p:sp>
        <p:nvSpPr>
          <p:cNvPr id="5" name="Footer Placeholder 4">
            <a:extLst>
              <a:ext uri="{FF2B5EF4-FFF2-40B4-BE49-F238E27FC236}">
                <a16:creationId xmlns:a16="http://schemas.microsoft.com/office/drawing/2014/main" id="{4BCD7C0F-37B2-584E-AC12-23A725893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58830CD7-8EA4-7D4D-BE2B-A06F6348B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3449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8889/notebooks/Credit%20EDA%20Case%20Study_%20Roshan%20Chandru.ipynb#--DAYS_EMPLOYED-has-outlier-values-around-350000(days)-which-is-around-958-years-which-is-impossible-and-hence-this-has-to-be-incorrect-ent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FE93E-F782-E249-BA7E-30BC63CF89BD}"/>
              </a:ext>
            </a:extLst>
          </p:cNvPr>
          <p:cNvSpPr>
            <a:spLocks noGrp="1"/>
          </p:cNvSpPr>
          <p:nvPr>
            <p:ph type="ctrTitle"/>
          </p:nvPr>
        </p:nvSpPr>
        <p:spPr>
          <a:xfrm>
            <a:off x="1285241" y="1008993"/>
            <a:ext cx="9231410" cy="3542045"/>
          </a:xfrm>
        </p:spPr>
        <p:txBody>
          <a:bodyPr anchor="b">
            <a:normAutofit/>
          </a:bodyPr>
          <a:lstStyle/>
          <a:p>
            <a:pPr algn="l"/>
            <a:r>
              <a:rPr lang="en-GB" sz="8100" b="1"/>
              <a:t>Credit EDA Case study</a:t>
            </a:r>
            <a:br>
              <a:rPr lang="en-GB" sz="8100" b="1"/>
            </a:br>
            <a:endParaRPr lang="en-DE" sz="8100"/>
          </a:p>
        </p:txBody>
      </p:sp>
      <p:sp>
        <p:nvSpPr>
          <p:cNvPr id="3" name="Subtitle 2">
            <a:extLst>
              <a:ext uri="{FF2B5EF4-FFF2-40B4-BE49-F238E27FC236}">
                <a16:creationId xmlns:a16="http://schemas.microsoft.com/office/drawing/2014/main" id="{ED7175A4-D962-F241-A867-576308BF23D0}"/>
              </a:ext>
            </a:extLst>
          </p:cNvPr>
          <p:cNvSpPr>
            <a:spLocks noGrp="1"/>
          </p:cNvSpPr>
          <p:nvPr>
            <p:ph type="subTitle" idx="1"/>
          </p:nvPr>
        </p:nvSpPr>
        <p:spPr>
          <a:xfrm>
            <a:off x="1285241" y="4582814"/>
            <a:ext cx="7132335" cy="1312657"/>
          </a:xfrm>
        </p:spPr>
        <p:txBody>
          <a:bodyPr anchor="t">
            <a:normAutofit/>
          </a:bodyPr>
          <a:lstStyle/>
          <a:p>
            <a:pPr algn="l"/>
            <a:r>
              <a:rPr lang="en-DE"/>
              <a:t>Student name : Roshan Chandru</a:t>
            </a:r>
          </a:p>
        </p:txBody>
      </p:sp>
    </p:spTree>
    <p:extLst>
      <p:ext uri="{BB962C8B-B14F-4D97-AF65-F5344CB8AC3E}">
        <p14:creationId xmlns:p14="http://schemas.microsoft.com/office/powerpoint/2010/main" val="391214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98A43F3-51AF-3B48-8F31-4716D6BB3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868" y="1228725"/>
            <a:ext cx="6776032" cy="44005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34E8CA3-8F72-C44F-BD62-9301D0C52957}"/>
              </a:ext>
            </a:extLst>
          </p:cNvPr>
          <p:cNvSpPr txBox="1"/>
          <p:nvPr/>
        </p:nvSpPr>
        <p:spPr>
          <a:xfrm>
            <a:off x="3139282" y="5829879"/>
            <a:ext cx="6093618" cy="369332"/>
          </a:xfrm>
          <a:prstGeom prst="rect">
            <a:avLst/>
          </a:prstGeom>
          <a:noFill/>
        </p:spPr>
        <p:txBody>
          <a:bodyPr wrap="square">
            <a:spAutoFit/>
          </a:bodyPr>
          <a:lstStyle/>
          <a:p>
            <a:r>
              <a:rPr lang="en-DE" dirty="0"/>
              <a:t>Fig : Analyzing Education Type based on loan repayment status</a:t>
            </a:r>
          </a:p>
        </p:txBody>
      </p:sp>
    </p:spTree>
    <p:extLst>
      <p:ext uri="{BB962C8B-B14F-4D97-AF65-F5344CB8AC3E}">
        <p14:creationId xmlns:p14="http://schemas.microsoft.com/office/powerpoint/2010/main" val="853809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268CC66-3169-0D4C-BEB9-4DE32FEC9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494" y="662367"/>
            <a:ext cx="7847012" cy="48097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D99D63-B309-6A44-9277-E07BAF11D842}"/>
              </a:ext>
            </a:extLst>
          </p:cNvPr>
          <p:cNvSpPr txBox="1"/>
          <p:nvPr/>
        </p:nvSpPr>
        <p:spPr>
          <a:xfrm>
            <a:off x="3235997" y="5724775"/>
            <a:ext cx="6093618" cy="369332"/>
          </a:xfrm>
          <a:prstGeom prst="rect">
            <a:avLst/>
          </a:prstGeom>
          <a:noFill/>
        </p:spPr>
        <p:txBody>
          <a:bodyPr wrap="square">
            <a:spAutoFit/>
          </a:bodyPr>
          <a:lstStyle/>
          <a:p>
            <a:r>
              <a:rPr lang="en-DE" dirty="0"/>
              <a:t>Fig : Analyzing Income Type based on loan repayment status</a:t>
            </a:r>
          </a:p>
        </p:txBody>
      </p:sp>
    </p:spTree>
    <p:extLst>
      <p:ext uri="{BB962C8B-B14F-4D97-AF65-F5344CB8AC3E}">
        <p14:creationId xmlns:p14="http://schemas.microsoft.com/office/powerpoint/2010/main" val="246511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04B0F2C2-3D8A-B343-B523-17E09127F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143" y="857249"/>
            <a:ext cx="9587431" cy="47513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F8F8CC-F6A4-4444-89DA-7C145E05E032}"/>
              </a:ext>
            </a:extLst>
          </p:cNvPr>
          <p:cNvSpPr txBox="1"/>
          <p:nvPr/>
        </p:nvSpPr>
        <p:spPr>
          <a:xfrm>
            <a:off x="2501461" y="5893704"/>
            <a:ext cx="7893269" cy="369332"/>
          </a:xfrm>
          <a:prstGeom prst="rect">
            <a:avLst/>
          </a:prstGeom>
          <a:noFill/>
        </p:spPr>
        <p:txBody>
          <a:bodyPr wrap="square">
            <a:spAutoFit/>
          </a:bodyPr>
          <a:lstStyle/>
          <a:p>
            <a:r>
              <a:rPr lang="en-DE" dirty="0"/>
              <a:t>Fig : Analyzing Region rating where applicant lives based on loan repayment status</a:t>
            </a:r>
          </a:p>
        </p:txBody>
      </p:sp>
    </p:spTree>
    <p:extLst>
      <p:ext uri="{BB962C8B-B14F-4D97-AF65-F5344CB8AC3E}">
        <p14:creationId xmlns:p14="http://schemas.microsoft.com/office/powerpoint/2010/main" val="4009244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ED1AF0-DC7F-4B46-B549-3CDB61CFB569}"/>
              </a:ext>
            </a:extLst>
          </p:cNvPr>
          <p:cNvSpPr txBox="1"/>
          <p:nvPr/>
        </p:nvSpPr>
        <p:spPr>
          <a:xfrm>
            <a:off x="1848825" y="3961709"/>
            <a:ext cx="8494348" cy="369332"/>
          </a:xfrm>
          <a:prstGeom prst="rect">
            <a:avLst/>
          </a:prstGeom>
          <a:noFill/>
        </p:spPr>
        <p:txBody>
          <a:bodyPr wrap="square">
            <a:spAutoFit/>
          </a:bodyPr>
          <a:lstStyle/>
          <a:p>
            <a:r>
              <a:rPr lang="en-DE" dirty="0"/>
              <a:t>Fig : Analyzing Occupation Type where applicant lives based on loan repayment status</a:t>
            </a:r>
          </a:p>
        </p:txBody>
      </p:sp>
      <p:pic>
        <p:nvPicPr>
          <p:cNvPr id="8" name="Picture 2">
            <a:extLst>
              <a:ext uri="{FF2B5EF4-FFF2-40B4-BE49-F238E27FC236}">
                <a16:creationId xmlns:a16="http://schemas.microsoft.com/office/drawing/2014/main" id="{01FC5238-FC02-8A42-BD18-1C37893CAD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51377"/>
          <a:stretch/>
        </p:blipFill>
        <p:spPr bwMode="auto">
          <a:xfrm>
            <a:off x="171449" y="283503"/>
            <a:ext cx="5924550" cy="33992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695692DA-F3F2-AD4D-A060-7F4535569C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377"/>
          <a:stretch/>
        </p:blipFill>
        <p:spPr bwMode="auto">
          <a:xfrm>
            <a:off x="6096000" y="403142"/>
            <a:ext cx="5924551" cy="339924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8FDA36C-5DFE-BE4C-B027-D572286AD3D9}"/>
              </a:ext>
            </a:extLst>
          </p:cNvPr>
          <p:cNvSpPr txBox="1"/>
          <p:nvPr/>
        </p:nvSpPr>
        <p:spPr>
          <a:xfrm>
            <a:off x="378371" y="4977530"/>
            <a:ext cx="10941269" cy="1323439"/>
          </a:xfrm>
          <a:prstGeom prst="rect">
            <a:avLst/>
          </a:prstGeom>
          <a:noFill/>
        </p:spPr>
        <p:txBody>
          <a:bodyPr wrap="square">
            <a:spAutoFit/>
          </a:bodyPr>
          <a:lstStyle/>
          <a:p>
            <a:pPr algn="l"/>
            <a:r>
              <a:rPr lang="en-GB" sz="1600" dirty="0"/>
              <a:t>Inferences:</a:t>
            </a:r>
          </a:p>
          <a:p>
            <a:pPr algn="l">
              <a:buFont typeface="Arial" panose="020B0604020202020204" pitchFamily="34" charset="0"/>
              <a:buChar char="•"/>
            </a:pPr>
            <a:r>
              <a:rPr lang="en-GB" sz="1600" dirty="0"/>
              <a:t>Most of the loans are taken by Laborers, followed by Sales staff.</a:t>
            </a:r>
          </a:p>
          <a:p>
            <a:pPr algn="l">
              <a:buFont typeface="Arial" panose="020B0604020202020204" pitchFamily="34" charset="0"/>
              <a:buChar char="•"/>
            </a:pPr>
            <a:r>
              <a:rPr lang="en-GB" sz="1600" dirty="0"/>
              <a:t>IT staff are less likely to apply for Loan.</a:t>
            </a:r>
          </a:p>
          <a:p>
            <a:pPr algn="l">
              <a:buFont typeface="Arial" panose="020B0604020202020204" pitchFamily="34" charset="0"/>
              <a:buChar char="•"/>
            </a:pPr>
            <a:r>
              <a:rPr lang="en-GB" sz="1600" dirty="0"/>
              <a:t>Category with highest percent of </a:t>
            </a:r>
            <a:r>
              <a:rPr lang="en-GB" sz="1600" dirty="0" err="1"/>
              <a:t>defautess</a:t>
            </a:r>
            <a:r>
              <a:rPr lang="en-GB" sz="1600" dirty="0"/>
              <a:t> are Low-skill Laborers (above 17%), followed by Drivers and Waiters/barmen staff, Security staff, Laborers and Cooking staff</a:t>
            </a:r>
          </a:p>
        </p:txBody>
      </p:sp>
    </p:spTree>
    <p:extLst>
      <p:ext uri="{BB962C8B-B14F-4D97-AF65-F5344CB8AC3E}">
        <p14:creationId xmlns:p14="http://schemas.microsoft.com/office/powerpoint/2010/main" val="9658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6C79C7E-093D-7144-8724-47307318D0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13508" y="0"/>
            <a:ext cx="5806282" cy="445210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8B7890DA-B8E9-294C-A23E-8A5FF45782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5965030" y="20040"/>
            <a:ext cx="5880129" cy="45087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19DFB53-4961-E947-93F4-E318EC134E58}"/>
              </a:ext>
            </a:extLst>
          </p:cNvPr>
          <p:cNvSpPr txBox="1"/>
          <p:nvPr/>
        </p:nvSpPr>
        <p:spPr>
          <a:xfrm>
            <a:off x="2920603" y="4490439"/>
            <a:ext cx="6350793" cy="369332"/>
          </a:xfrm>
          <a:prstGeom prst="rect">
            <a:avLst/>
          </a:prstGeom>
          <a:noFill/>
        </p:spPr>
        <p:txBody>
          <a:bodyPr wrap="square">
            <a:spAutoFit/>
          </a:bodyPr>
          <a:lstStyle/>
          <a:p>
            <a:r>
              <a:rPr lang="en-DE" dirty="0"/>
              <a:t>Fig : Checking Loan repayment status based on Organization type</a:t>
            </a:r>
          </a:p>
        </p:txBody>
      </p:sp>
      <p:sp>
        <p:nvSpPr>
          <p:cNvPr id="8" name="TextBox 7">
            <a:extLst>
              <a:ext uri="{FF2B5EF4-FFF2-40B4-BE49-F238E27FC236}">
                <a16:creationId xmlns:a16="http://schemas.microsoft.com/office/drawing/2014/main" id="{601B0B87-F260-294F-894A-174DFF5139F1}"/>
              </a:ext>
            </a:extLst>
          </p:cNvPr>
          <p:cNvSpPr txBox="1"/>
          <p:nvPr/>
        </p:nvSpPr>
        <p:spPr>
          <a:xfrm>
            <a:off x="-48160" y="4821443"/>
            <a:ext cx="12317716" cy="2062103"/>
          </a:xfrm>
          <a:prstGeom prst="rect">
            <a:avLst/>
          </a:prstGeom>
          <a:noFill/>
        </p:spPr>
        <p:txBody>
          <a:bodyPr wrap="square">
            <a:spAutoFit/>
          </a:bodyPr>
          <a:lstStyle/>
          <a:p>
            <a:pPr algn="l"/>
            <a:r>
              <a:rPr lang="en-GB" sz="1600" dirty="0"/>
              <a:t>Inferences: Organization Type</a:t>
            </a:r>
          </a:p>
          <a:p>
            <a:pPr algn="l">
              <a:buFont typeface="Arial" panose="020B0604020202020204" pitchFamily="34" charset="0"/>
              <a:buChar char="•"/>
            </a:pPr>
            <a:r>
              <a:rPr lang="en-GB" sz="1600" dirty="0"/>
              <a:t>Organizations with highest percent of </a:t>
            </a:r>
            <a:r>
              <a:rPr lang="en-GB" sz="1600" dirty="0" err="1"/>
              <a:t>defaultess</a:t>
            </a:r>
            <a:r>
              <a:rPr lang="en-GB" sz="1600" dirty="0"/>
              <a:t> are Transport: type 3 (16%), Industry: type 13 (13.5%), Industry: type 8 (12.5%) and Restaurant (less than 12%).</a:t>
            </a:r>
          </a:p>
          <a:p>
            <a:pPr algn="l">
              <a:buFont typeface="Arial" panose="020B0604020202020204" pitchFamily="34" charset="0"/>
              <a:buChar char="•"/>
            </a:pPr>
            <a:r>
              <a:rPr lang="en-GB" sz="1600" dirty="0"/>
              <a:t>Self employed people have relative high defaulting </a:t>
            </a:r>
            <a:r>
              <a:rPr lang="en-GB" sz="1600" dirty="0" err="1"/>
              <a:t>rate,to</a:t>
            </a:r>
            <a:r>
              <a:rPr lang="en-GB" sz="1600" dirty="0"/>
              <a:t> be safer side loan disbursement should be avoided or provide loan with higher interest rate to mitigate the risk of defaulting.</a:t>
            </a:r>
          </a:p>
          <a:p>
            <a:pPr algn="l">
              <a:buFont typeface="Arial" panose="020B0604020202020204" pitchFamily="34" charset="0"/>
              <a:buChar char="•"/>
            </a:pPr>
            <a:r>
              <a:rPr lang="en-GB" sz="1600" dirty="0"/>
              <a:t>Most of the people application for loan are from Business Entity Type 3</a:t>
            </a:r>
          </a:p>
          <a:p>
            <a:pPr algn="l">
              <a:buFont typeface="Arial" panose="020B0604020202020204" pitchFamily="34" charset="0"/>
              <a:buChar char="•"/>
            </a:pPr>
            <a:r>
              <a:rPr lang="en-GB" sz="1600" dirty="0"/>
              <a:t>For a very high number of applications, Organization type information is unavailable(XNA)</a:t>
            </a:r>
          </a:p>
          <a:p>
            <a:pPr algn="l">
              <a:buFont typeface="Arial" panose="020B0604020202020204" pitchFamily="34" charset="0"/>
              <a:buChar char="•"/>
            </a:pPr>
            <a:r>
              <a:rPr lang="en-GB" sz="1600" dirty="0"/>
              <a:t>It can be seen that following category of organization type has lesser defaulters thus safer for providing loans: Trade Type 4 and 5, Industry type 8</a:t>
            </a:r>
          </a:p>
        </p:txBody>
      </p:sp>
    </p:spTree>
    <p:extLst>
      <p:ext uri="{BB962C8B-B14F-4D97-AF65-F5344CB8AC3E}">
        <p14:creationId xmlns:p14="http://schemas.microsoft.com/office/powerpoint/2010/main" val="356659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2D53ABF4-3C0F-3044-B815-35208CE0E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354" y="334726"/>
            <a:ext cx="7900466" cy="3959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B58C22-A9B1-6B49-B9E6-692C9BED02B7}"/>
              </a:ext>
            </a:extLst>
          </p:cNvPr>
          <p:cNvSpPr txBox="1"/>
          <p:nvPr/>
        </p:nvSpPr>
        <p:spPr>
          <a:xfrm>
            <a:off x="2485326" y="4190933"/>
            <a:ext cx="6290811" cy="369332"/>
          </a:xfrm>
          <a:prstGeom prst="rect">
            <a:avLst/>
          </a:prstGeom>
          <a:noFill/>
        </p:spPr>
        <p:txBody>
          <a:bodyPr wrap="square">
            <a:spAutoFit/>
          </a:bodyPr>
          <a:lstStyle/>
          <a:p>
            <a:r>
              <a:rPr lang="en-DE" dirty="0"/>
              <a:t>Fig : Analyzing Employment_Year based on loan repayment status</a:t>
            </a:r>
          </a:p>
        </p:txBody>
      </p:sp>
      <p:sp>
        <p:nvSpPr>
          <p:cNvPr id="7" name="TextBox 6">
            <a:extLst>
              <a:ext uri="{FF2B5EF4-FFF2-40B4-BE49-F238E27FC236}">
                <a16:creationId xmlns:a16="http://schemas.microsoft.com/office/drawing/2014/main" id="{68D5A9DB-CB07-694E-BA1D-00E16705F079}"/>
              </a:ext>
            </a:extLst>
          </p:cNvPr>
          <p:cNvSpPr txBox="1"/>
          <p:nvPr/>
        </p:nvSpPr>
        <p:spPr>
          <a:xfrm>
            <a:off x="328448" y="5035188"/>
            <a:ext cx="11535103" cy="1323439"/>
          </a:xfrm>
          <a:prstGeom prst="rect">
            <a:avLst/>
          </a:prstGeom>
          <a:noFill/>
        </p:spPr>
        <p:txBody>
          <a:bodyPr wrap="square">
            <a:spAutoFit/>
          </a:bodyPr>
          <a:lstStyle/>
          <a:p>
            <a:pPr algn="l"/>
            <a:r>
              <a:rPr lang="en-GB" sz="1600" dirty="0"/>
              <a:t>Inferences: Employment in Years</a:t>
            </a:r>
          </a:p>
          <a:p>
            <a:pPr algn="l">
              <a:buFont typeface="Arial" panose="020B0604020202020204" pitchFamily="34" charset="0"/>
              <a:buChar char="•"/>
            </a:pPr>
            <a:r>
              <a:rPr lang="en-GB" sz="1600" dirty="0"/>
              <a:t>Majority of the applicants having working experience between 0-5 years are </a:t>
            </a:r>
            <a:r>
              <a:rPr lang="en-GB" sz="1600" dirty="0" err="1"/>
              <a:t>defaultees</a:t>
            </a:r>
            <a:r>
              <a:rPr lang="en-GB" sz="1600" dirty="0"/>
              <a:t>. The defaulting rating of this group is also the highest which is around 10%</a:t>
            </a:r>
          </a:p>
          <a:p>
            <a:pPr algn="l">
              <a:buFont typeface="Arial" panose="020B0604020202020204" pitchFamily="34" charset="0"/>
              <a:buChar char="•"/>
            </a:pPr>
            <a:r>
              <a:rPr lang="en-GB" sz="1600" dirty="0"/>
              <a:t>With increase of employment year, defaulting rate is </a:t>
            </a:r>
            <a:r>
              <a:rPr lang="en-GB" sz="1600" dirty="0" err="1"/>
              <a:t>radually</a:t>
            </a:r>
            <a:r>
              <a:rPr lang="en-GB" sz="1600" dirty="0"/>
              <a:t> decreasing.</a:t>
            </a:r>
          </a:p>
          <a:p>
            <a:pPr algn="l">
              <a:buFont typeface="Arial" panose="020B0604020202020204" pitchFamily="34" charset="0"/>
              <a:buChar char="•"/>
            </a:pPr>
            <a:r>
              <a:rPr lang="en-GB" sz="1600" dirty="0"/>
              <a:t>with people having 40+ year experience have less than 1% default rate</a:t>
            </a:r>
          </a:p>
        </p:txBody>
      </p:sp>
    </p:spTree>
    <p:extLst>
      <p:ext uri="{BB962C8B-B14F-4D97-AF65-F5344CB8AC3E}">
        <p14:creationId xmlns:p14="http://schemas.microsoft.com/office/powerpoint/2010/main" val="2679375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01936457-6222-1545-99A1-5A91DA4A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875" y="173092"/>
            <a:ext cx="7468249" cy="38772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94D1A8-3BAD-EF42-B62B-DDB1CCF97265}"/>
              </a:ext>
            </a:extLst>
          </p:cNvPr>
          <p:cNvSpPr txBox="1"/>
          <p:nvPr/>
        </p:nvSpPr>
        <p:spPr>
          <a:xfrm>
            <a:off x="2419801" y="4172662"/>
            <a:ext cx="7097315" cy="369332"/>
          </a:xfrm>
          <a:prstGeom prst="rect">
            <a:avLst/>
          </a:prstGeom>
          <a:noFill/>
        </p:spPr>
        <p:txBody>
          <a:bodyPr wrap="square">
            <a:spAutoFit/>
          </a:bodyPr>
          <a:lstStyle/>
          <a:p>
            <a:r>
              <a:rPr lang="en-DE" dirty="0"/>
              <a:t> Fig : Analyzing Amount_Income Range based on loan repayment status</a:t>
            </a:r>
          </a:p>
        </p:txBody>
      </p:sp>
      <p:sp>
        <p:nvSpPr>
          <p:cNvPr id="5" name="TextBox 4">
            <a:extLst>
              <a:ext uri="{FF2B5EF4-FFF2-40B4-BE49-F238E27FC236}">
                <a16:creationId xmlns:a16="http://schemas.microsoft.com/office/drawing/2014/main" id="{D071DA73-CDF2-614B-98D8-3595D3A6D208}"/>
              </a:ext>
            </a:extLst>
          </p:cNvPr>
          <p:cNvSpPr txBox="1"/>
          <p:nvPr/>
        </p:nvSpPr>
        <p:spPr>
          <a:xfrm>
            <a:off x="367862" y="5163875"/>
            <a:ext cx="10720552" cy="830997"/>
          </a:xfrm>
          <a:prstGeom prst="rect">
            <a:avLst/>
          </a:prstGeom>
          <a:noFill/>
        </p:spPr>
        <p:txBody>
          <a:bodyPr wrap="square">
            <a:spAutoFit/>
          </a:bodyPr>
          <a:lstStyle/>
          <a:p>
            <a:pPr algn="l"/>
            <a:r>
              <a:rPr lang="en-GB" sz="1600" dirty="0"/>
              <a:t>Inferences: Loan Amount</a:t>
            </a:r>
          </a:p>
          <a:p>
            <a:pPr algn="l">
              <a:buFont typeface="Arial" panose="020B0604020202020204" pitchFamily="34" charset="0"/>
              <a:buChar char="•"/>
            </a:pPr>
            <a:r>
              <a:rPr lang="en-GB" sz="1600" dirty="0"/>
              <a:t>there are high number of applicants have loan in range of 2-3 Lakhs followed by 10 Lakh above range</a:t>
            </a:r>
          </a:p>
          <a:p>
            <a:pPr algn="l">
              <a:buFont typeface="Arial" panose="020B0604020202020204" pitchFamily="34" charset="0"/>
              <a:buChar char="•"/>
            </a:pPr>
            <a:r>
              <a:rPr lang="en-GB" sz="1600" dirty="0"/>
              <a:t>People who get loan for 3-6 Lakhs have most number of defaulters than other loan range.</a:t>
            </a:r>
          </a:p>
        </p:txBody>
      </p:sp>
    </p:spTree>
    <p:extLst>
      <p:ext uri="{BB962C8B-B14F-4D97-AF65-F5344CB8AC3E}">
        <p14:creationId xmlns:p14="http://schemas.microsoft.com/office/powerpoint/2010/main" val="40011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AC940710-7A39-7446-9B39-D75E34A87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032" y="183044"/>
            <a:ext cx="7642334" cy="38382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BDE9F6-F546-6F47-80AF-28CCD27E6C65}"/>
              </a:ext>
            </a:extLst>
          </p:cNvPr>
          <p:cNvSpPr txBox="1"/>
          <p:nvPr/>
        </p:nvSpPr>
        <p:spPr>
          <a:xfrm>
            <a:off x="2441314" y="4162512"/>
            <a:ext cx="6839319" cy="369332"/>
          </a:xfrm>
          <a:prstGeom prst="rect">
            <a:avLst/>
          </a:prstGeom>
          <a:noFill/>
        </p:spPr>
        <p:txBody>
          <a:bodyPr wrap="square">
            <a:spAutoFit/>
          </a:bodyPr>
          <a:lstStyle/>
          <a:p>
            <a:r>
              <a:rPr lang="en-DE" dirty="0"/>
              <a:t>Fig : Analyzing Number of children based on loan repayment status</a:t>
            </a:r>
          </a:p>
        </p:txBody>
      </p:sp>
      <p:sp>
        <p:nvSpPr>
          <p:cNvPr id="5" name="TextBox 4">
            <a:extLst>
              <a:ext uri="{FF2B5EF4-FFF2-40B4-BE49-F238E27FC236}">
                <a16:creationId xmlns:a16="http://schemas.microsoft.com/office/drawing/2014/main" id="{9C45E555-2FA7-8149-90C5-06C2154206C6}"/>
              </a:ext>
            </a:extLst>
          </p:cNvPr>
          <p:cNvSpPr txBox="1"/>
          <p:nvPr/>
        </p:nvSpPr>
        <p:spPr>
          <a:xfrm>
            <a:off x="252249" y="5138702"/>
            <a:ext cx="11456276" cy="1077218"/>
          </a:xfrm>
          <a:prstGeom prst="rect">
            <a:avLst/>
          </a:prstGeom>
          <a:noFill/>
        </p:spPr>
        <p:txBody>
          <a:bodyPr wrap="square">
            <a:spAutoFit/>
          </a:bodyPr>
          <a:lstStyle/>
          <a:p>
            <a:pPr algn="l"/>
            <a:r>
              <a:rPr lang="en-GB" sz="1600" dirty="0"/>
              <a:t>Inferences: Client Children's Count</a:t>
            </a:r>
          </a:p>
          <a:p>
            <a:pPr algn="l">
              <a:buFont typeface="Arial" panose="020B0604020202020204" pitchFamily="34" charset="0"/>
              <a:buChar char="•"/>
            </a:pPr>
            <a:r>
              <a:rPr lang="en-GB" sz="1600" dirty="0"/>
              <a:t>Most of the applicants do not have children</a:t>
            </a:r>
          </a:p>
          <a:p>
            <a:pPr algn="l">
              <a:buFont typeface="Arial" panose="020B0604020202020204" pitchFamily="34" charset="0"/>
              <a:buChar char="•"/>
            </a:pPr>
            <a:r>
              <a:rPr lang="en-GB" sz="1600" dirty="0"/>
              <a:t>Very few clients have more than 3 children.</a:t>
            </a:r>
          </a:p>
          <a:p>
            <a:pPr algn="l">
              <a:buFont typeface="Arial" panose="020B0604020202020204" pitchFamily="34" charset="0"/>
              <a:buChar char="•"/>
            </a:pPr>
            <a:r>
              <a:rPr lang="en-GB" sz="1600" dirty="0"/>
              <a:t>Client who have more than 4 children has a very high default rate with child count 9 and 11 showing 100% default rate</a:t>
            </a:r>
          </a:p>
        </p:txBody>
      </p:sp>
    </p:spTree>
    <p:extLst>
      <p:ext uri="{BB962C8B-B14F-4D97-AF65-F5344CB8AC3E}">
        <p14:creationId xmlns:p14="http://schemas.microsoft.com/office/powerpoint/2010/main" val="312960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64E2678E-8CFC-A247-8AED-2427020E5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885" y="341868"/>
            <a:ext cx="7701110" cy="3996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590FFB-9BD2-6743-AA9C-24339F26C7B1}"/>
              </a:ext>
            </a:extLst>
          </p:cNvPr>
          <p:cNvSpPr txBox="1"/>
          <p:nvPr/>
        </p:nvSpPr>
        <p:spPr>
          <a:xfrm>
            <a:off x="2735809" y="4258834"/>
            <a:ext cx="8337207" cy="369332"/>
          </a:xfrm>
          <a:prstGeom prst="rect">
            <a:avLst/>
          </a:prstGeom>
          <a:noFill/>
        </p:spPr>
        <p:txBody>
          <a:bodyPr wrap="square">
            <a:spAutoFit/>
          </a:bodyPr>
          <a:lstStyle/>
          <a:p>
            <a:r>
              <a:rPr lang="en-DE" dirty="0"/>
              <a:t>Fig : Analyzing Number of family members based on loan repayment status</a:t>
            </a:r>
          </a:p>
        </p:txBody>
      </p:sp>
      <p:sp>
        <p:nvSpPr>
          <p:cNvPr id="5" name="TextBox 4">
            <a:extLst>
              <a:ext uri="{FF2B5EF4-FFF2-40B4-BE49-F238E27FC236}">
                <a16:creationId xmlns:a16="http://schemas.microsoft.com/office/drawing/2014/main" id="{A38E9094-0FDA-1D49-967D-AC15639B3698}"/>
              </a:ext>
            </a:extLst>
          </p:cNvPr>
          <p:cNvSpPr txBox="1"/>
          <p:nvPr/>
        </p:nvSpPr>
        <p:spPr>
          <a:xfrm>
            <a:off x="215462" y="5742263"/>
            <a:ext cx="11761076" cy="584775"/>
          </a:xfrm>
          <a:prstGeom prst="rect">
            <a:avLst/>
          </a:prstGeom>
          <a:noFill/>
        </p:spPr>
        <p:txBody>
          <a:bodyPr wrap="square">
            <a:spAutoFit/>
          </a:bodyPr>
          <a:lstStyle/>
          <a:p>
            <a:pPr algn="l"/>
            <a:r>
              <a:rPr lang="en-GB" sz="1600" dirty="0"/>
              <a:t>Inferences: Family </a:t>
            </a:r>
            <a:r>
              <a:rPr lang="en-GB" sz="1600" dirty="0" err="1"/>
              <a:t>Memembers</a:t>
            </a:r>
            <a:r>
              <a:rPr lang="en-GB" sz="1600" dirty="0"/>
              <a:t> Count</a:t>
            </a:r>
          </a:p>
          <a:p>
            <a:pPr algn="l">
              <a:buFont typeface="Arial" panose="020B0604020202020204" pitchFamily="34" charset="0"/>
              <a:buChar char="•"/>
            </a:pPr>
            <a:r>
              <a:rPr lang="en-GB" sz="1600" dirty="0"/>
              <a:t>Family member follows the same trend as children where having more family members increases the risk of defaulting</a:t>
            </a:r>
          </a:p>
        </p:txBody>
      </p:sp>
    </p:spTree>
    <p:extLst>
      <p:ext uri="{BB962C8B-B14F-4D97-AF65-F5344CB8AC3E}">
        <p14:creationId xmlns:p14="http://schemas.microsoft.com/office/powerpoint/2010/main" val="1991691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25CD54-FF39-A446-9A86-4F4A57511EE8}"/>
              </a:ext>
            </a:extLst>
          </p:cNvPr>
          <p:cNvSpPr txBox="1"/>
          <p:nvPr/>
        </p:nvSpPr>
        <p:spPr>
          <a:xfrm>
            <a:off x="385762" y="158234"/>
            <a:ext cx="9158287" cy="584775"/>
          </a:xfrm>
          <a:prstGeom prst="rect">
            <a:avLst/>
          </a:prstGeom>
          <a:noFill/>
        </p:spPr>
        <p:txBody>
          <a:bodyPr wrap="square">
            <a:spAutoFit/>
          </a:bodyPr>
          <a:lstStyle/>
          <a:p>
            <a:pPr algn="l"/>
            <a:r>
              <a:rPr lang="en-GB" sz="3200" b="1" dirty="0">
                <a:latin typeface="+mj-lt"/>
                <a:ea typeface="+mj-ea"/>
                <a:cs typeface="+mj-cs"/>
              </a:rPr>
              <a:t>1.b Categorical</a:t>
            </a:r>
            <a:r>
              <a:rPr lang="en-GB" b="1" i="0" dirty="0">
                <a:solidFill>
                  <a:srgbClr val="000000"/>
                </a:solidFill>
                <a:effectLst/>
                <a:latin typeface="Helvetica Neue" panose="02000503000000020004" pitchFamily="2" charset="0"/>
              </a:rPr>
              <a:t> </a:t>
            </a:r>
            <a:r>
              <a:rPr lang="en-GB" sz="3200" b="1" dirty="0">
                <a:latin typeface="+mj-lt"/>
                <a:ea typeface="+mj-ea"/>
                <a:cs typeface="+mj-cs"/>
              </a:rPr>
              <a:t>Bivariate or Multivariate Analysis</a:t>
            </a:r>
          </a:p>
        </p:txBody>
      </p:sp>
      <p:pic>
        <p:nvPicPr>
          <p:cNvPr id="18434" name="Picture 2">
            <a:extLst>
              <a:ext uri="{FF2B5EF4-FFF2-40B4-BE49-F238E27FC236}">
                <a16:creationId xmlns:a16="http://schemas.microsoft.com/office/drawing/2014/main" id="{7163224A-062F-F34C-BEFF-523CB5E8B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01" y="787678"/>
            <a:ext cx="7449254" cy="40738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519442-C20F-5241-968A-A5B877D59B99}"/>
              </a:ext>
            </a:extLst>
          </p:cNvPr>
          <p:cNvSpPr txBox="1"/>
          <p:nvPr/>
        </p:nvSpPr>
        <p:spPr>
          <a:xfrm>
            <a:off x="2458559" y="4861489"/>
            <a:ext cx="6538296" cy="369332"/>
          </a:xfrm>
          <a:prstGeom prst="rect">
            <a:avLst/>
          </a:prstGeom>
          <a:noFill/>
        </p:spPr>
        <p:txBody>
          <a:bodyPr wrap="square">
            <a:spAutoFit/>
          </a:bodyPr>
          <a:lstStyle/>
          <a:p>
            <a:r>
              <a:rPr lang="en-DE" dirty="0"/>
              <a:t>Fig : Income type vs Income Amount Range on a Seaborn Barplot</a:t>
            </a:r>
          </a:p>
        </p:txBody>
      </p:sp>
      <p:sp>
        <p:nvSpPr>
          <p:cNvPr id="7" name="TextBox 6">
            <a:extLst>
              <a:ext uri="{FF2B5EF4-FFF2-40B4-BE49-F238E27FC236}">
                <a16:creationId xmlns:a16="http://schemas.microsoft.com/office/drawing/2014/main" id="{626897E8-2994-694A-81A3-CFEC353E72D5}"/>
              </a:ext>
            </a:extLst>
          </p:cNvPr>
          <p:cNvSpPr txBox="1"/>
          <p:nvPr/>
        </p:nvSpPr>
        <p:spPr>
          <a:xfrm>
            <a:off x="385762" y="5654823"/>
            <a:ext cx="11228169" cy="830997"/>
          </a:xfrm>
          <a:prstGeom prst="rect">
            <a:avLst/>
          </a:prstGeom>
          <a:noFill/>
        </p:spPr>
        <p:txBody>
          <a:bodyPr wrap="square">
            <a:spAutoFit/>
          </a:bodyPr>
          <a:lstStyle/>
          <a:p>
            <a:pPr algn="l"/>
            <a:r>
              <a:rPr lang="en-GB" sz="1600" dirty="0"/>
              <a:t>Inferences:</a:t>
            </a:r>
          </a:p>
          <a:p>
            <a:pPr algn="l">
              <a:buFont typeface="Arial" panose="020B0604020202020204" pitchFamily="34" charset="0"/>
              <a:buChar char="•"/>
            </a:pPr>
            <a:r>
              <a:rPr lang="en-GB" sz="1600" dirty="0"/>
              <a:t>It can be seen that Businessman income is the highest and the estimated range with default 95% confidence level seem to indicate that the income of a Businessman could be in the range of slightly close to 4 lakhs and slightly above 10 lakhs</a:t>
            </a:r>
          </a:p>
        </p:txBody>
      </p:sp>
    </p:spTree>
    <p:extLst>
      <p:ext uri="{BB962C8B-B14F-4D97-AF65-F5344CB8AC3E}">
        <p14:creationId xmlns:p14="http://schemas.microsoft.com/office/powerpoint/2010/main" val="114244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8EA59E-A6E9-5340-A238-C1C74E3869AC}"/>
              </a:ext>
            </a:extLst>
          </p:cNvPr>
          <p:cNvSpPr>
            <a:spLocks noGrp="1"/>
          </p:cNvSpPr>
          <p:nvPr>
            <p:ph type="title"/>
          </p:nvPr>
        </p:nvSpPr>
        <p:spPr>
          <a:xfrm>
            <a:off x="348776" y="132248"/>
            <a:ext cx="9057272" cy="595546"/>
          </a:xfrm>
        </p:spPr>
        <p:txBody>
          <a:bodyPr anchor="ctr">
            <a:normAutofit/>
          </a:bodyPr>
          <a:lstStyle/>
          <a:p>
            <a:r>
              <a:rPr lang="en-DE" sz="3600" b="1" dirty="0"/>
              <a:t>Problem statement:</a:t>
            </a:r>
          </a:p>
        </p:txBody>
      </p:sp>
      <p:sp>
        <p:nvSpPr>
          <p:cNvPr id="5" name="TextBox 4">
            <a:extLst>
              <a:ext uri="{FF2B5EF4-FFF2-40B4-BE49-F238E27FC236}">
                <a16:creationId xmlns:a16="http://schemas.microsoft.com/office/drawing/2014/main" id="{14C566C5-6896-8C49-8927-D6B887A7DF4E}"/>
              </a:ext>
            </a:extLst>
          </p:cNvPr>
          <p:cNvSpPr txBox="1"/>
          <p:nvPr/>
        </p:nvSpPr>
        <p:spPr>
          <a:xfrm>
            <a:off x="348776" y="840827"/>
            <a:ext cx="11706589" cy="1754326"/>
          </a:xfrm>
          <a:prstGeom prst="rect">
            <a:avLst/>
          </a:prstGeom>
          <a:noFill/>
        </p:spPr>
        <p:txBody>
          <a:bodyPr wrap="square" rtlCol="0">
            <a:spAutoFit/>
          </a:bodyPr>
          <a:lstStyle/>
          <a:p>
            <a:r>
              <a:rPr lang="en-GB" dirty="0"/>
              <a:t>Two types of risks are associated with the </a:t>
            </a:r>
            <a:r>
              <a:rPr lang="en-GB" dirty="0" err="1"/>
              <a:t>bank’sdecision</a:t>
            </a:r>
            <a:r>
              <a:rPr lang="en-GB" dirty="0"/>
              <a:t>: </a:t>
            </a:r>
            <a:endParaRPr lang="en-GB" dirty="0">
              <a:effectLst/>
            </a:endParaRPr>
          </a:p>
          <a:p>
            <a:r>
              <a:rPr lang="en-GB" dirty="0"/>
              <a:t>●  If the applicant is likely to repay the loan, then not approving the loan results in a loss of business to the company. </a:t>
            </a:r>
          </a:p>
          <a:p>
            <a:endParaRPr lang="en-GB" dirty="0">
              <a:effectLst/>
            </a:endParaRPr>
          </a:p>
          <a:p>
            <a:r>
              <a:rPr lang="en-GB" dirty="0"/>
              <a:t>●  If the applicant is not likely to repay the loan, i.e. he/she is likely to default, then approving the loan may lead to a financial loss for the company. </a:t>
            </a:r>
            <a:endParaRPr lang="en-GB" dirty="0">
              <a:effectLst/>
            </a:endParaRPr>
          </a:p>
          <a:p>
            <a:endParaRPr lang="en-DE" dirty="0"/>
          </a:p>
        </p:txBody>
      </p:sp>
      <p:sp>
        <p:nvSpPr>
          <p:cNvPr id="6" name="Title 1">
            <a:extLst>
              <a:ext uri="{FF2B5EF4-FFF2-40B4-BE49-F238E27FC236}">
                <a16:creationId xmlns:a16="http://schemas.microsoft.com/office/drawing/2014/main" id="{6C1ADAF5-C1A2-4D40-8921-10D73E07A9F5}"/>
              </a:ext>
            </a:extLst>
          </p:cNvPr>
          <p:cNvSpPr txBox="1">
            <a:spLocks/>
          </p:cNvSpPr>
          <p:nvPr/>
        </p:nvSpPr>
        <p:spPr>
          <a:xfrm>
            <a:off x="348776" y="3005959"/>
            <a:ext cx="2972492" cy="595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E" sz="3600" b="1" dirty="0"/>
              <a:t>Steps involved:</a:t>
            </a:r>
          </a:p>
        </p:txBody>
      </p:sp>
      <p:sp>
        <p:nvSpPr>
          <p:cNvPr id="7" name="TextBox 6">
            <a:extLst>
              <a:ext uri="{FF2B5EF4-FFF2-40B4-BE49-F238E27FC236}">
                <a16:creationId xmlns:a16="http://schemas.microsoft.com/office/drawing/2014/main" id="{C6093030-ECD9-584B-829A-8669D1F764BD}"/>
              </a:ext>
            </a:extLst>
          </p:cNvPr>
          <p:cNvSpPr txBox="1"/>
          <p:nvPr/>
        </p:nvSpPr>
        <p:spPr>
          <a:xfrm>
            <a:off x="348776" y="3708849"/>
            <a:ext cx="11706589" cy="2308324"/>
          </a:xfrm>
          <a:prstGeom prst="rect">
            <a:avLst/>
          </a:prstGeom>
          <a:noFill/>
        </p:spPr>
        <p:txBody>
          <a:bodyPr wrap="square" rtlCol="0">
            <a:spAutoFit/>
          </a:bodyPr>
          <a:lstStyle/>
          <a:p>
            <a:pPr marL="285750" indent="-285750">
              <a:buFont typeface="Wingdings" pitchFamily="2" charset="2"/>
              <a:buChar char="§"/>
            </a:pPr>
            <a:r>
              <a:rPr lang="en-GB" dirty="0"/>
              <a:t>Understanding the Data</a:t>
            </a:r>
          </a:p>
          <a:p>
            <a:pPr marL="285750" indent="-285750">
              <a:buFont typeface="Wingdings" pitchFamily="2" charset="2"/>
              <a:buChar char="§"/>
            </a:pPr>
            <a:r>
              <a:rPr lang="en-GB" dirty="0"/>
              <a:t>Import / load the data</a:t>
            </a:r>
          </a:p>
          <a:p>
            <a:pPr marL="285750" indent="-285750">
              <a:buFont typeface="Wingdings" pitchFamily="2" charset="2"/>
              <a:buChar char="§"/>
            </a:pPr>
            <a:r>
              <a:rPr lang="en-GB" dirty="0"/>
              <a:t>Check the structure / metadata of the data</a:t>
            </a:r>
          </a:p>
          <a:p>
            <a:pPr marL="285750" indent="-285750">
              <a:buFont typeface="Wingdings" pitchFamily="2" charset="2"/>
              <a:buChar char="§"/>
            </a:pPr>
            <a:r>
              <a:rPr lang="en-GB" dirty="0"/>
              <a:t>Missing value check</a:t>
            </a:r>
          </a:p>
          <a:p>
            <a:pPr marL="285750" indent="-285750">
              <a:buFont typeface="Wingdings" pitchFamily="2" charset="2"/>
              <a:buChar char="§"/>
            </a:pPr>
            <a:r>
              <a:rPr lang="en-GB" dirty="0"/>
              <a:t>Outliner check</a:t>
            </a:r>
          </a:p>
          <a:p>
            <a:pPr marL="285750" indent="-285750">
              <a:buFont typeface="Wingdings" pitchFamily="2" charset="2"/>
              <a:buChar char="§"/>
            </a:pPr>
            <a:r>
              <a:rPr lang="en-GB" dirty="0"/>
              <a:t>Perform Univariant Analysis</a:t>
            </a:r>
          </a:p>
          <a:p>
            <a:pPr marL="285750" indent="-285750">
              <a:buFont typeface="Wingdings" pitchFamily="2" charset="2"/>
              <a:buChar char="§"/>
            </a:pPr>
            <a:r>
              <a:rPr lang="en-GB" dirty="0"/>
              <a:t>Perform segmented univariate analysis</a:t>
            </a:r>
          </a:p>
          <a:p>
            <a:pPr marL="285750" indent="-285750">
              <a:buFont typeface="Wingdings" pitchFamily="2" charset="2"/>
              <a:buChar char="§"/>
            </a:pPr>
            <a:r>
              <a:rPr lang="en-GB" dirty="0"/>
              <a:t>Perform Bivariate analysis</a:t>
            </a:r>
            <a:endParaRPr lang="en-DE" dirty="0"/>
          </a:p>
        </p:txBody>
      </p:sp>
    </p:spTree>
    <p:extLst>
      <p:ext uri="{BB962C8B-B14F-4D97-AF65-F5344CB8AC3E}">
        <p14:creationId xmlns:p14="http://schemas.microsoft.com/office/powerpoint/2010/main" val="610791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2262D-2F33-F94E-89CC-C1073314440D}"/>
              </a:ext>
            </a:extLst>
          </p:cNvPr>
          <p:cNvSpPr txBox="1"/>
          <p:nvPr/>
        </p:nvSpPr>
        <p:spPr>
          <a:xfrm>
            <a:off x="403622" y="229671"/>
            <a:ext cx="6093618" cy="584775"/>
          </a:xfrm>
          <a:prstGeom prst="rect">
            <a:avLst/>
          </a:prstGeom>
          <a:noFill/>
        </p:spPr>
        <p:txBody>
          <a:bodyPr wrap="square">
            <a:spAutoFit/>
          </a:bodyPr>
          <a:lstStyle/>
          <a:p>
            <a:r>
              <a:rPr lang="en-DE" sz="3200" b="1" dirty="0">
                <a:latin typeface="+mj-lt"/>
                <a:ea typeface="+mj-ea"/>
                <a:cs typeface="+mj-cs"/>
              </a:rPr>
              <a:t>1.c Numeric</a:t>
            </a:r>
            <a:r>
              <a:rPr lang="en-DE" b="1" dirty="0"/>
              <a:t> </a:t>
            </a:r>
            <a:r>
              <a:rPr lang="en-DE" sz="3200" b="1" dirty="0">
                <a:latin typeface="+mj-lt"/>
                <a:ea typeface="+mj-ea"/>
                <a:cs typeface="+mj-cs"/>
              </a:rPr>
              <a:t>Variables</a:t>
            </a:r>
            <a:r>
              <a:rPr lang="en-DE" b="1" dirty="0"/>
              <a:t> </a:t>
            </a:r>
            <a:r>
              <a:rPr lang="en-DE" sz="3200" b="1" dirty="0">
                <a:latin typeface="+mj-lt"/>
                <a:ea typeface="+mj-ea"/>
                <a:cs typeface="+mj-cs"/>
              </a:rPr>
              <a:t>Analysis</a:t>
            </a:r>
          </a:p>
        </p:txBody>
      </p:sp>
      <p:pic>
        <p:nvPicPr>
          <p:cNvPr id="19458" name="Picture 2">
            <a:extLst>
              <a:ext uri="{FF2B5EF4-FFF2-40B4-BE49-F238E27FC236}">
                <a16:creationId xmlns:a16="http://schemas.microsoft.com/office/drawing/2014/main" id="{5389800B-8D4D-1647-B407-BF16A1DE0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412" y="229671"/>
            <a:ext cx="6150966" cy="63722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19E299-CC7D-1B4D-A490-EF6541567F55}"/>
              </a:ext>
            </a:extLst>
          </p:cNvPr>
          <p:cNvSpPr txBox="1"/>
          <p:nvPr/>
        </p:nvSpPr>
        <p:spPr>
          <a:xfrm>
            <a:off x="969333" y="6232563"/>
            <a:ext cx="7039549" cy="369332"/>
          </a:xfrm>
          <a:prstGeom prst="rect">
            <a:avLst/>
          </a:prstGeom>
          <a:noFill/>
        </p:spPr>
        <p:txBody>
          <a:bodyPr wrap="square">
            <a:spAutoFit/>
          </a:bodyPr>
          <a:lstStyle/>
          <a:p>
            <a:r>
              <a:rPr lang="en-DE" dirty="0"/>
              <a:t>Fig : plotting heatmap to see linear correlation amoung Repayers </a:t>
            </a:r>
          </a:p>
        </p:txBody>
      </p:sp>
      <p:sp>
        <p:nvSpPr>
          <p:cNvPr id="10" name="TextBox 9">
            <a:extLst>
              <a:ext uri="{FF2B5EF4-FFF2-40B4-BE49-F238E27FC236}">
                <a16:creationId xmlns:a16="http://schemas.microsoft.com/office/drawing/2014/main" id="{A65765DB-13D5-6246-A33D-BFB04B127FBA}"/>
              </a:ext>
            </a:extLst>
          </p:cNvPr>
          <p:cNvSpPr txBox="1"/>
          <p:nvPr/>
        </p:nvSpPr>
        <p:spPr>
          <a:xfrm>
            <a:off x="0" y="1223423"/>
            <a:ext cx="4424855" cy="2308324"/>
          </a:xfrm>
          <a:prstGeom prst="rect">
            <a:avLst/>
          </a:prstGeom>
          <a:noFill/>
        </p:spPr>
        <p:txBody>
          <a:bodyPr wrap="square">
            <a:spAutoFit/>
          </a:bodyPr>
          <a:lstStyle/>
          <a:p>
            <a:pPr algn="l"/>
            <a:r>
              <a:rPr lang="en-GB" sz="1600" dirty="0"/>
              <a:t>Inferences: Correlating factors amongst </a:t>
            </a:r>
            <a:r>
              <a:rPr lang="en-GB" sz="1600" dirty="0" err="1"/>
              <a:t>repayers</a:t>
            </a:r>
            <a:endParaRPr lang="en-GB" sz="1600" dirty="0"/>
          </a:p>
          <a:p>
            <a:pPr algn="l"/>
            <a:endParaRPr lang="en-GB" sz="1600" dirty="0"/>
          </a:p>
          <a:p>
            <a:pPr marL="342900" indent="-342900" algn="l">
              <a:buAutoNum type="arabicPeriod"/>
            </a:pPr>
            <a:r>
              <a:rPr lang="en-GB" sz="1600" dirty="0"/>
              <a:t>Credit amount is highly correlated with:</a:t>
            </a:r>
          </a:p>
          <a:p>
            <a:pPr lvl="1">
              <a:buFont typeface="Arial" panose="020B0604020202020204" pitchFamily="34" charset="0"/>
              <a:buChar char="•"/>
            </a:pPr>
            <a:r>
              <a:rPr lang="en-GB" sz="1600" dirty="0"/>
              <a:t>  Goods Price Amount</a:t>
            </a:r>
          </a:p>
          <a:p>
            <a:pPr lvl="1">
              <a:buFont typeface="Arial" panose="020B0604020202020204" pitchFamily="34" charset="0"/>
              <a:buChar char="•"/>
            </a:pPr>
            <a:r>
              <a:rPr lang="en-GB" sz="1600" dirty="0"/>
              <a:t>  Loan Annuity</a:t>
            </a:r>
          </a:p>
          <a:p>
            <a:pPr lvl="1">
              <a:buFont typeface="Arial" panose="020B0604020202020204" pitchFamily="34" charset="0"/>
              <a:buChar char="•"/>
            </a:pPr>
            <a:r>
              <a:rPr lang="en-GB" sz="1600" dirty="0"/>
              <a:t>  Total Income</a:t>
            </a:r>
          </a:p>
          <a:p>
            <a:pPr lvl="1">
              <a:buFont typeface="Arial" panose="020B0604020202020204" pitchFamily="34" charset="0"/>
              <a:buChar char="•"/>
            </a:pPr>
            <a:endParaRPr lang="en-GB" sz="1600" dirty="0"/>
          </a:p>
          <a:p>
            <a:pPr algn="l"/>
            <a:r>
              <a:rPr lang="en-GB" sz="1600" dirty="0"/>
              <a:t>2. We can also see that </a:t>
            </a:r>
            <a:r>
              <a:rPr lang="en-GB" sz="1600" dirty="0" err="1"/>
              <a:t>repayers</a:t>
            </a:r>
            <a:r>
              <a:rPr lang="en-GB" sz="1600" dirty="0"/>
              <a:t> have high correlation in number of days employed.</a:t>
            </a:r>
          </a:p>
        </p:txBody>
      </p:sp>
    </p:spTree>
    <p:extLst>
      <p:ext uri="{BB962C8B-B14F-4D97-AF65-F5344CB8AC3E}">
        <p14:creationId xmlns:p14="http://schemas.microsoft.com/office/powerpoint/2010/main" val="352390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A72649F5-51D0-1648-9AAB-86953F4CF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57163"/>
            <a:ext cx="66198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090D5B-52BE-8045-B251-15612FD82593}"/>
              </a:ext>
            </a:extLst>
          </p:cNvPr>
          <p:cNvSpPr txBox="1"/>
          <p:nvPr/>
        </p:nvSpPr>
        <p:spPr>
          <a:xfrm>
            <a:off x="0" y="365020"/>
            <a:ext cx="5572125" cy="6001643"/>
          </a:xfrm>
          <a:prstGeom prst="rect">
            <a:avLst/>
          </a:prstGeom>
          <a:noFill/>
        </p:spPr>
        <p:txBody>
          <a:bodyPr wrap="square">
            <a:spAutoFit/>
          </a:bodyPr>
          <a:lstStyle/>
          <a:p>
            <a:pPr algn="l"/>
            <a:r>
              <a:rPr lang="en-GB" sz="1600" dirty="0"/>
              <a:t>Inferences: Correlating factors amongst </a:t>
            </a:r>
            <a:r>
              <a:rPr lang="en-GB" sz="1600" dirty="0" err="1"/>
              <a:t>repayers</a:t>
            </a:r>
            <a:r>
              <a:rPr lang="en-GB" sz="1600" dirty="0"/>
              <a:t>		</a:t>
            </a:r>
          </a:p>
          <a:p>
            <a:pPr lvl="1">
              <a:buFont typeface="Arial" panose="020B0604020202020204" pitchFamily="34" charset="0"/>
              <a:buChar char="•"/>
            </a:pPr>
            <a:r>
              <a:rPr lang="en-GB" sz="1600" dirty="0"/>
              <a:t> Credit amount is highly correlated with good price amount which is same as </a:t>
            </a:r>
            <a:r>
              <a:rPr lang="en-GB" sz="1600" dirty="0" err="1"/>
              <a:t>repayers</a:t>
            </a:r>
            <a:r>
              <a:rPr lang="en-GB" sz="1600" dirty="0"/>
              <a:t>.</a:t>
            </a:r>
          </a:p>
          <a:p>
            <a:pPr lvl="1">
              <a:buFont typeface="Arial" panose="020B0604020202020204" pitchFamily="34" charset="0"/>
              <a:buChar char="•"/>
            </a:pPr>
            <a:endParaRPr lang="en-GB" sz="1600" dirty="0"/>
          </a:p>
          <a:p>
            <a:pPr lvl="1">
              <a:buFont typeface="Arial" panose="020B0604020202020204" pitchFamily="34" charset="0"/>
              <a:buChar char="•"/>
            </a:pPr>
            <a:r>
              <a:rPr lang="en-GB" sz="1600" dirty="0"/>
              <a:t> Loan annuity correlation with credit amount has slightly reduced in defaulters(0.75) when compared to </a:t>
            </a:r>
            <a:r>
              <a:rPr lang="en-GB" sz="1600" dirty="0" err="1"/>
              <a:t>repayers</a:t>
            </a:r>
            <a:r>
              <a:rPr lang="en-GB" sz="1600" dirty="0"/>
              <a:t>(0.77)</a:t>
            </a:r>
          </a:p>
          <a:p>
            <a:pPr lvl="1">
              <a:buFont typeface="Arial" panose="020B0604020202020204" pitchFamily="34" charset="0"/>
              <a:buChar char="•"/>
            </a:pPr>
            <a:endParaRPr lang="en-GB" sz="1600" dirty="0"/>
          </a:p>
          <a:p>
            <a:pPr lvl="1">
              <a:buFont typeface="Arial" panose="020B0604020202020204" pitchFamily="34" charset="0"/>
              <a:buChar char="•"/>
            </a:pPr>
            <a:r>
              <a:rPr lang="en-GB" sz="1600" dirty="0"/>
              <a:t> We can also see that </a:t>
            </a:r>
            <a:r>
              <a:rPr lang="en-GB" sz="1600" dirty="0" err="1"/>
              <a:t>repayers</a:t>
            </a:r>
            <a:r>
              <a:rPr lang="en-GB" sz="1600" dirty="0"/>
              <a:t> have high correlation in number of days employed(0.62) when compared to defaulters(0.58).</a:t>
            </a:r>
          </a:p>
          <a:p>
            <a:pPr lvl="1">
              <a:buFont typeface="Arial" panose="020B0604020202020204" pitchFamily="34" charset="0"/>
              <a:buChar char="•"/>
            </a:pPr>
            <a:endParaRPr lang="en-GB" sz="1600" dirty="0"/>
          </a:p>
          <a:p>
            <a:pPr lvl="1">
              <a:buFont typeface="Arial" panose="020B0604020202020204" pitchFamily="34" charset="0"/>
              <a:buChar char="•"/>
            </a:pPr>
            <a:r>
              <a:rPr lang="en-GB" sz="1600" dirty="0"/>
              <a:t> There is a severe drop in the correlation between total income of the client and the credit amount(0.038) amongst defaulters whereas it is 0.342 among </a:t>
            </a:r>
            <a:r>
              <a:rPr lang="en-GB" sz="1600" dirty="0" err="1"/>
              <a:t>repayers</a:t>
            </a:r>
            <a:r>
              <a:rPr lang="en-GB" sz="1600" dirty="0"/>
              <a:t>.</a:t>
            </a:r>
          </a:p>
          <a:p>
            <a:pPr lvl="1">
              <a:buFont typeface="Arial" panose="020B0604020202020204" pitchFamily="34" charset="0"/>
              <a:buChar char="•"/>
            </a:pPr>
            <a:endParaRPr lang="en-GB" sz="1600" dirty="0"/>
          </a:p>
          <a:p>
            <a:pPr lvl="1">
              <a:buFont typeface="Arial" panose="020B0604020202020204" pitchFamily="34" charset="0"/>
              <a:buChar char="•"/>
            </a:pPr>
            <a:r>
              <a:rPr lang="en-GB" sz="1600" dirty="0"/>
              <a:t> </a:t>
            </a:r>
            <a:r>
              <a:rPr lang="en-GB" sz="1600" dirty="0" err="1"/>
              <a:t>Days_birth</a:t>
            </a:r>
            <a:r>
              <a:rPr lang="en-GB" sz="1600" dirty="0"/>
              <a:t> and number of children correlation has reduced to 0.259 in defaulters when compared to 0.337 in </a:t>
            </a:r>
            <a:r>
              <a:rPr lang="en-GB" sz="1600" dirty="0" err="1"/>
              <a:t>repayers</a:t>
            </a:r>
            <a:r>
              <a:rPr lang="en-GB" sz="1600" dirty="0"/>
              <a:t>.</a:t>
            </a:r>
          </a:p>
          <a:p>
            <a:pPr lvl="1">
              <a:buFont typeface="Arial" panose="020B0604020202020204" pitchFamily="34" charset="0"/>
              <a:buChar char="•"/>
            </a:pPr>
            <a:endParaRPr lang="en-GB" sz="1600" dirty="0"/>
          </a:p>
          <a:p>
            <a:pPr lvl="1">
              <a:buFont typeface="Arial" panose="020B0604020202020204" pitchFamily="34" charset="0"/>
              <a:buChar char="•"/>
            </a:pPr>
            <a:r>
              <a:rPr lang="en-GB" sz="1600" dirty="0"/>
              <a:t> There is a slight increase in defaulted to observed count in social circle among defaulters(0.264) when compared to </a:t>
            </a:r>
            <a:r>
              <a:rPr lang="en-GB" sz="1600" dirty="0" err="1"/>
              <a:t>repayers</a:t>
            </a:r>
            <a:r>
              <a:rPr lang="en-GB" sz="1600" dirty="0"/>
              <a:t>(0.254)</a:t>
            </a:r>
          </a:p>
        </p:txBody>
      </p:sp>
    </p:spTree>
    <p:extLst>
      <p:ext uri="{BB962C8B-B14F-4D97-AF65-F5344CB8AC3E}">
        <p14:creationId xmlns:p14="http://schemas.microsoft.com/office/powerpoint/2010/main" val="1672294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D4D6E-5ECB-5A43-8D33-7D04DE282630}"/>
              </a:ext>
            </a:extLst>
          </p:cNvPr>
          <p:cNvSpPr txBox="1"/>
          <p:nvPr/>
        </p:nvSpPr>
        <p:spPr>
          <a:xfrm>
            <a:off x="160735" y="172522"/>
            <a:ext cx="6093618" cy="584775"/>
          </a:xfrm>
          <a:prstGeom prst="rect">
            <a:avLst/>
          </a:prstGeom>
          <a:noFill/>
        </p:spPr>
        <p:txBody>
          <a:bodyPr wrap="square">
            <a:spAutoFit/>
          </a:bodyPr>
          <a:lstStyle/>
          <a:p>
            <a:pPr algn="l"/>
            <a:r>
              <a:rPr lang="en-GB" sz="3200" b="1" dirty="0">
                <a:latin typeface="+mj-lt"/>
                <a:ea typeface="+mj-ea"/>
                <a:cs typeface="+mj-cs"/>
              </a:rPr>
              <a:t>5. Merged</a:t>
            </a:r>
            <a:r>
              <a:rPr lang="en-GB" b="1" i="0" dirty="0">
                <a:solidFill>
                  <a:srgbClr val="000000"/>
                </a:solidFill>
                <a:effectLst/>
                <a:latin typeface="Helvetica Neue" panose="02000503000000020004" pitchFamily="2" charset="0"/>
              </a:rPr>
              <a:t> </a:t>
            </a:r>
            <a:r>
              <a:rPr lang="en-GB" sz="3200" b="1" dirty="0" err="1">
                <a:latin typeface="+mj-lt"/>
                <a:ea typeface="+mj-ea"/>
                <a:cs typeface="+mj-cs"/>
              </a:rPr>
              <a:t>Dataframes</a:t>
            </a:r>
            <a:r>
              <a:rPr lang="en-GB" b="1" i="0" dirty="0">
                <a:solidFill>
                  <a:srgbClr val="000000"/>
                </a:solidFill>
                <a:effectLst/>
                <a:latin typeface="Helvetica Neue" panose="02000503000000020004" pitchFamily="2" charset="0"/>
              </a:rPr>
              <a:t> </a:t>
            </a:r>
            <a:r>
              <a:rPr lang="en-GB" sz="3200" b="1" dirty="0">
                <a:latin typeface="+mj-lt"/>
                <a:ea typeface="+mj-ea"/>
                <a:cs typeface="+mj-cs"/>
              </a:rPr>
              <a:t>Analysis</a:t>
            </a:r>
          </a:p>
        </p:txBody>
      </p:sp>
      <p:pic>
        <p:nvPicPr>
          <p:cNvPr id="21508" name="Picture 4">
            <a:extLst>
              <a:ext uri="{FF2B5EF4-FFF2-40B4-BE49-F238E27FC236}">
                <a16:creationId xmlns:a16="http://schemas.microsoft.com/office/drawing/2014/main" id="{78144C97-7EA2-C64E-B356-41CD3BD2A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85" y="714375"/>
            <a:ext cx="10249910" cy="54292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93F290-889C-154E-A6E9-FDBB413E6065}"/>
              </a:ext>
            </a:extLst>
          </p:cNvPr>
          <p:cNvSpPr txBox="1"/>
          <p:nvPr/>
        </p:nvSpPr>
        <p:spPr>
          <a:xfrm>
            <a:off x="2175640" y="6238217"/>
            <a:ext cx="6096000" cy="369332"/>
          </a:xfrm>
          <a:prstGeom prst="rect">
            <a:avLst/>
          </a:prstGeom>
          <a:noFill/>
        </p:spPr>
        <p:txBody>
          <a:bodyPr wrap="square">
            <a:spAutoFit/>
          </a:bodyPr>
          <a:lstStyle/>
          <a:p>
            <a:r>
              <a:rPr lang="en-GB" dirty="0"/>
              <a:t>Fig : Plotting Contract Status vs purpose of the loan</a:t>
            </a:r>
            <a:endParaRPr lang="en-DE" dirty="0"/>
          </a:p>
        </p:txBody>
      </p:sp>
    </p:spTree>
    <p:extLst>
      <p:ext uri="{BB962C8B-B14F-4D97-AF65-F5344CB8AC3E}">
        <p14:creationId xmlns:p14="http://schemas.microsoft.com/office/powerpoint/2010/main" val="3518982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497B283C-C918-494C-B15E-E7CF85111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51" y="198806"/>
            <a:ext cx="9577387" cy="50730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9CF342-4273-9F41-B7FF-3708C575EA0A}"/>
              </a:ext>
            </a:extLst>
          </p:cNvPr>
          <p:cNvSpPr txBox="1"/>
          <p:nvPr/>
        </p:nvSpPr>
        <p:spPr>
          <a:xfrm>
            <a:off x="164634" y="5089534"/>
            <a:ext cx="11862731" cy="1569660"/>
          </a:xfrm>
          <a:prstGeom prst="rect">
            <a:avLst/>
          </a:prstGeom>
          <a:noFill/>
        </p:spPr>
        <p:txBody>
          <a:bodyPr wrap="square">
            <a:spAutoFit/>
          </a:bodyPr>
          <a:lstStyle/>
          <a:p>
            <a:pPr algn="l"/>
            <a:r>
              <a:rPr lang="en-GB" sz="1600" dirty="0"/>
              <a:t>Inferences:</a:t>
            </a:r>
          </a:p>
          <a:p>
            <a:pPr algn="l">
              <a:buFont typeface="Arial" panose="020B0604020202020204" pitchFamily="34" charset="0"/>
              <a:buChar char="•"/>
            </a:pPr>
            <a:r>
              <a:rPr lang="en-GB" sz="1600" dirty="0"/>
              <a:t>Loan purpose has high number of unknown values (XAP, XNA)</a:t>
            </a:r>
          </a:p>
          <a:p>
            <a:pPr algn="l">
              <a:buFont typeface="Arial" panose="020B0604020202020204" pitchFamily="34" charset="0"/>
              <a:buChar char="•"/>
            </a:pPr>
            <a:r>
              <a:rPr lang="en-GB" sz="1600" dirty="0"/>
              <a:t>Loan taken for the purpose of Repairs looks to have highest default rate</a:t>
            </a:r>
          </a:p>
          <a:p>
            <a:pPr algn="l">
              <a:buFont typeface="Arial" panose="020B0604020202020204" pitchFamily="34" charset="0"/>
              <a:buChar char="•"/>
            </a:pPr>
            <a:r>
              <a:rPr lang="en-GB" sz="1600" dirty="0"/>
              <a:t>Huge number application have been rejected by bank or refused by client which are applied for Repair or Other. from this we can infer that repair is considered high risk by bank. Also, either they are rejected or bank offers loan on high interest rate which is not feasible by the clients and they refuse the loan.</a:t>
            </a:r>
          </a:p>
        </p:txBody>
      </p:sp>
    </p:spTree>
    <p:extLst>
      <p:ext uri="{BB962C8B-B14F-4D97-AF65-F5344CB8AC3E}">
        <p14:creationId xmlns:p14="http://schemas.microsoft.com/office/powerpoint/2010/main" val="234414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A45935F3-47B5-ED4A-A68C-6293C90E0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439" y="652919"/>
            <a:ext cx="6765828" cy="42869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7C05FF-496E-A64E-8473-78EDBD346B9E}"/>
              </a:ext>
            </a:extLst>
          </p:cNvPr>
          <p:cNvSpPr txBox="1"/>
          <p:nvPr/>
        </p:nvSpPr>
        <p:spPr>
          <a:xfrm>
            <a:off x="305101" y="132712"/>
            <a:ext cx="10625658" cy="646331"/>
          </a:xfrm>
          <a:prstGeom prst="rect">
            <a:avLst/>
          </a:prstGeom>
          <a:noFill/>
        </p:spPr>
        <p:txBody>
          <a:bodyPr wrap="square">
            <a:spAutoFit/>
          </a:bodyPr>
          <a:lstStyle/>
          <a:p>
            <a:r>
              <a:rPr lang="en-GB" b="1" dirty="0"/>
              <a:t>Checking Contract Status based on loan repayment status whether there is any business loss or financial loss: </a:t>
            </a:r>
            <a:br>
              <a:rPr lang="en-GB" b="1" dirty="0"/>
            </a:br>
            <a:endParaRPr lang="en-DE" b="1" dirty="0"/>
          </a:p>
        </p:txBody>
      </p:sp>
      <p:sp>
        <p:nvSpPr>
          <p:cNvPr id="6" name="TextBox 5">
            <a:extLst>
              <a:ext uri="{FF2B5EF4-FFF2-40B4-BE49-F238E27FC236}">
                <a16:creationId xmlns:a16="http://schemas.microsoft.com/office/drawing/2014/main" id="{9089B551-E353-ED4C-BFF0-87CA8B28C650}"/>
              </a:ext>
            </a:extLst>
          </p:cNvPr>
          <p:cNvSpPr txBox="1"/>
          <p:nvPr/>
        </p:nvSpPr>
        <p:spPr>
          <a:xfrm>
            <a:off x="157655" y="4939862"/>
            <a:ext cx="11876689" cy="1477328"/>
          </a:xfrm>
          <a:prstGeom prst="rect">
            <a:avLst/>
          </a:prstGeom>
          <a:noFill/>
        </p:spPr>
        <p:txBody>
          <a:bodyPr wrap="square">
            <a:spAutoFit/>
          </a:bodyPr>
          <a:lstStyle/>
          <a:p>
            <a:r>
              <a:rPr lang="en-GB" dirty="0"/>
              <a:t>Inferences:</a:t>
            </a:r>
          </a:p>
          <a:p>
            <a:pPr indent="-285750">
              <a:buFont typeface="Arial" panose="020B0604020202020204" pitchFamily="34" charset="0"/>
              <a:buChar char="•"/>
            </a:pPr>
            <a:r>
              <a:rPr lang="en-GB" dirty="0"/>
              <a:t>90% of the previously cancelled client have actually </a:t>
            </a:r>
            <a:r>
              <a:rPr lang="en-GB" dirty="0" err="1"/>
              <a:t>repayed</a:t>
            </a:r>
            <a:r>
              <a:rPr lang="en-GB" dirty="0"/>
              <a:t> the loan. Revising the interest rates would increase business opportunity for these clients</a:t>
            </a:r>
          </a:p>
          <a:p>
            <a:pPr algn="l">
              <a:buFont typeface="Arial" panose="020B0604020202020204" pitchFamily="34" charset="0"/>
              <a:buChar char="•"/>
            </a:pPr>
            <a:r>
              <a:rPr lang="en-GB" dirty="0"/>
              <a:t>88% of the clients who have been previously refused a loan has </a:t>
            </a:r>
            <a:r>
              <a:rPr lang="en-GB" dirty="0" err="1"/>
              <a:t>payed</a:t>
            </a:r>
            <a:r>
              <a:rPr lang="en-GB" dirty="0"/>
              <a:t> back the loan in current case.</a:t>
            </a:r>
          </a:p>
          <a:p>
            <a:pPr algn="l">
              <a:buFont typeface="Arial" panose="020B0604020202020204" pitchFamily="34" charset="0"/>
              <a:buChar char="•"/>
            </a:pPr>
            <a:r>
              <a:rPr lang="en-GB" dirty="0"/>
              <a:t>Refusal reason should be recorded for further analysis as these clients could turn into potential repaying customer.</a:t>
            </a:r>
          </a:p>
        </p:txBody>
      </p:sp>
    </p:spTree>
    <p:extLst>
      <p:ext uri="{BB962C8B-B14F-4D97-AF65-F5344CB8AC3E}">
        <p14:creationId xmlns:p14="http://schemas.microsoft.com/office/powerpoint/2010/main" val="2694715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293996AC-3503-1348-91DB-8A045849D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36" y="534899"/>
            <a:ext cx="9156700" cy="4927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E2758B-F20D-8249-A650-8CC14056214A}"/>
              </a:ext>
            </a:extLst>
          </p:cNvPr>
          <p:cNvSpPr txBox="1"/>
          <p:nvPr/>
        </p:nvSpPr>
        <p:spPr>
          <a:xfrm>
            <a:off x="357351" y="165567"/>
            <a:ext cx="8881241" cy="369332"/>
          </a:xfrm>
          <a:prstGeom prst="rect">
            <a:avLst/>
          </a:prstGeom>
          <a:noFill/>
        </p:spPr>
        <p:txBody>
          <a:bodyPr wrap="square">
            <a:spAutoFit/>
          </a:bodyPr>
          <a:lstStyle/>
          <a:p>
            <a:r>
              <a:rPr lang="en-GB" b="1" dirty="0"/>
              <a:t>Plotting the relationship between income total and contact status:</a:t>
            </a:r>
            <a:endParaRPr lang="en-DE" b="1" dirty="0"/>
          </a:p>
        </p:txBody>
      </p:sp>
      <p:sp>
        <p:nvSpPr>
          <p:cNvPr id="6" name="TextBox 5">
            <a:extLst>
              <a:ext uri="{FF2B5EF4-FFF2-40B4-BE49-F238E27FC236}">
                <a16:creationId xmlns:a16="http://schemas.microsoft.com/office/drawing/2014/main" id="{80DC05E5-25A0-8345-BBC6-88919EF5D0B4}"/>
              </a:ext>
            </a:extLst>
          </p:cNvPr>
          <p:cNvSpPr txBox="1"/>
          <p:nvPr/>
        </p:nvSpPr>
        <p:spPr>
          <a:xfrm>
            <a:off x="0" y="5501660"/>
            <a:ext cx="12107917" cy="923330"/>
          </a:xfrm>
          <a:prstGeom prst="rect">
            <a:avLst/>
          </a:prstGeom>
          <a:noFill/>
        </p:spPr>
        <p:txBody>
          <a:bodyPr wrap="square">
            <a:spAutoFit/>
          </a:bodyPr>
          <a:lstStyle/>
          <a:p>
            <a:pPr algn="l"/>
            <a:r>
              <a:rPr lang="en-GB" dirty="0"/>
              <a:t>Inferences:</a:t>
            </a:r>
          </a:p>
          <a:p>
            <a:pPr algn="l">
              <a:buFont typeface="Arial" panose="020B0604020202020204" pitchFamily="34" charset="0"/>
              <a:buChar char="•"/>
            </a:pPr>
            <a:r>
              <a:rPr lang="en-GB" dirty="0"/>
              <a:t>The point plot show that the people who have not used offer earlier have defaulted even when there average income is higher than others</a:t>
            </a:r>
          </a:p>
        </p:txBody>
      </p:sp>
    </p:spTree>
    <p:extLst>
      <p:ext uri="{BB962C8B-B14F-4D97-AF65-F5344CB8AC3E}">
        <p14:creationId xmlns:p14="http://schemas.microsoft.com/office/powerpoint/2010/main" val="2139985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E523723E-6BD0-5147-AAE0-8682D5C70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068" y="618359"/>
            <a:ext cx="9245600" cy="4927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4259D3-1EFA-9647-A6C7-32F0012D2A8C}"/>
              </a:ext>
            </a:extLst>
          </p:cNvPr>
          <p:cNvSpPr txBox="1"/>
          <p:nvPr/>
        </p:nvSpPr>
        <p:spPr>
          <a:xfrm>
            <a:off x="168165" y="174210"/>
            <a:ext cx="11519338" cy="646331"/>
          </a:xfrm>
          <a:prstGeom prst="rect">
            <a:avLst/>
          </a:prstGeom>
          <a:noFill/>
        </p:spPr>
        <p:txBody>
          <a:bodyPr wrap="square">
            <a:spAutoFit/>
          </a:bodyPr>
          <a:lstStyle/>
          <a:p>
            <a:r>
              <a:rPr lang="en-GB" b="1" dirty="0"/>
              <a:t>Plotting the relationship between people who defaulted in last 60 days being in client's social circle and contact status: </a:t>
            </a:r>
            <a:br>
              <a:rPr lang="en-GB" dirty="0"/>
            </a:br>
            <a:endParaRPr lang="en-DE" dirty="0"/>
          </a:p>
        </p:txBody>
      </p:sp>
      <p:sp>
        <p:nvSpPr>
          <p:cNvPr id="6" name="TextBox 5">
            <a:extLst>
              <a:ext uri="{FF2B5EF4-FFF2-40B4-BE49-F238E27FC236}">
                <a16:creationId xmlns:a16="http://schemas.microsoft.com/office/drawing/2014/main" id="{FEE30036-9B19-BC49-823A-6E98DF1420CE}"/>
              </a:ext>
            </a:extLst>
          </p:cNvPr>
          <p:cNvSpPr txBox="1"/>
          <p:nvPr/>
        </p:nvSpPr>
        <p:spPr>
          <a:xfrm>
            <a:off x="289034" y="5528443"/>
            <a:ext cx="11277600" cy="923330"/>
          </a:xfrm>
          <a:prstGeom prst="rect">
            <a:avLst/>
          </a:prstGeom>
          <a:noFill/>
        </p:spPr>
        <p:txBody>
          <a:bodyPr wrap="square">
            <a:spAutoFit/>
          </a:bodyPr>
          <a:lstStyle/>
          <a:p>
            <a:pPr algn="l"/>
            <a:r>
              <a:rPr lang="en-GB" dirty="0"/>
              <a:t>Inferences:</a:t>
            </a:r>
          </a:p>
          <a:p>
            <a:pPr algn="l">
              <a:buFont typeface="Arial" panose="020B0604020202020204" pitchFamily="34" charset="0"/>
              <a:buChar char="•"/>
            </a:pPr>
            <a:r>
              <a:rPr lang="en-GB" dirty="0"/>
              <a:t>Clients who have average of 0.13 or higher their DEF_60_CNT_SOCIAL_CIRCLE score tend to default more and thus analysing client's social circle could help in </a:t>
            </a:r>
            <a:r>
              <a:rPr lang="en-GB" dirty="0" err="1"/>
              <a:t>disbursment</a:t>
            </a:r>
            <a:r>
              <a:rPr lang="en-GB" dirty="0"/>
              <a:t> of the loan</a:t>
            </a:r>
          </a:p>
        </p:txBody>
      </p:sp>
    </p:spTree>
    <p:extLst>
      <p:ext uri="{BB962C8B-B14F-4D97-AF65-F5344CB8AC3E}">
        <p14:creationId xmlns:p14="http://schemas.microsoft.com/office/powerpoint/2010/main" val="1928913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045AC4-CBA0-284C-8D7F-4F0C2CA4BC95}"/>
              </a:ext>
            </a:extLst>
          </p:cNvPr>
          <p:cNvSpPr txBox="1"/>
          <p:nvPr/>
        </p:nvSpPr>
        <p:spPr>
          <a:xfrm>
            <a:off x="160735" y="101085"/>
            <a:ext cx="6093618" cy="584775"/>
          </a:xfrm>
          <a:prstGeom prst="rect">
            <a:avLst/>
          </a:prstGeom>
          <a:noFill/>
        </p:spPr>
        <p:txBody>
          <a:bodyPr wrap="square">
            <a:spAutoFit/>
          </a:bodyPr>
          <a:lstStyle/>
          <a:p>
            <a:pPr algn="l"/>
            <a:r>
              <a:rPr lang="en-GB" sz="3200" b="1" dirty="0">
                <a:latin typeface="+mj-lt"/>
                <a:ea typeface="+mj-ea"/>
                <a:cs typeface="+mj-cs"/>
              </a:rPr>
              <a:t>6. Conclusions</a:t>
            </a:r>
          </a:p>
        </p:txBody>
      </p:sp>
      <p:sp>
        <p:nvSpPr>
          <p:cNvPr id="9" name="TextBox 8">
            <a:extLst>
              <a:ext uri="{FF2B5EF4-FFF2-40B4-BE49-F238E27FC236}">
                <a16:creationId xmlns:a16="http://schemas.microsoft.com/office/drawing/2014/main" id="{91DEBD37-BBCB-4A49-8799-AF338B2D025E}"/>
              </a:ext>
            </a:extLst>
          </p:cNvPr>
          <p:cNvSpPr txBox="1"/>
          <p:nvPr/>
        </p:nvSpPr>
        <p:spPr>
          <a:xfrm>
            <a:off x="360759" y="909667"/>
            <a:ext cx="11169254" cy="5866350"/>
          </a:xfrm>
          <a:prstGeom prst="rect">
            <a:avLst/>
          </a:prstGeom>
          <a:noFill/>
        </p:spPr>
        <p:txBody>
          <a:bodyPr wrap="square">
            <a:spAutoFit/>
          </a:bodyPr>
          <a:lstStyle/>
          <a:p>
            <a:pPr algn="just">
              <a:lnSpc>
                <a:spcPct val="150000"/>
              </a:lnSpc>
            </a:pPr>
            <a:r>
              <a:rPr lang="en-GB" b="0" i="0" dirty="0">
                <a:solidFill>
                  <a:srgbClr val="000000"/>
                </a:solidFill>
                <a:effectLst/>
              </a:rPr>
              <a:t>Depending on the deciding factors of applicant the bank would be able to identify if they will repay the loan or not.</a:t>
            </a:r>
          </a:p>
          <a:p>
            <a:pPr algn="just">
              <a:lnSpc>
                <a:spcPct val="150000"/>
              </a:lnSpc>
            </a:pPr>
            <a:endParaRPr lang="en-GB" dirty="0">
              <a:solidFill>
                <a:srgbClr val="000000"/>
              </a:solidFill>
            </a:endParaRPr>
          </a:p>
          <a:p>
            <a:pPr algn="just">
              <a:lnSpc>
                <a:spcPct val="150000"/>
              </a:lnSpc>
            </a:pPr>
            <a:r>
              <a:rPr lang="en-GB" b="1" i="0" dirty="0">
                <a:solidFill>
                  <a:srgbClr val="000000"/>
                </a:solidFill>
                <a:effectLst/>
              </a:rPr>
              <a:t> (A) Deciding factor whether an applicant will be </a:t>
            </a:r>
            <a:r>
              <a:rPr lang="en-GB" b="1" i="0" dirty="0" err="1">
                <a:solidFill>
                  <a:srgbClr val="000000"/>
                </a:solidFill>
                <a:effectLst/>
              </a:rPr>
              <a:t>Repayer</a:t>
            </a:r>
            <a:r>
              <a:rPr lang="en-GB" b="1" i="0" dirty="0">
                <a:solidFill>
                  <a:srgbClr val="000000"/>
                </a:solidFill>
                <a:effectLst/>
              </a:rPr>
              <a:t>:</a:t>
            </a:r>
          </a:p>
          <a:p>
            <a:pPr algn="just">
              <a:lnSpc>
                <a:spcPct val="150000"/>
              </a:lnSpc>
              <a:buFont typeface="+mj-lt"/>
              <a:buAutoNum type="arabicPeriod"/>
            </a:pPr>
            <a:r>
              <a:rPr lang="en-GB" b="0" i="0" dirty="0">
                <a:solidFill>
                  <a:srgbClr val="000000"/>
                </a:solidFill>
                <a:effectLst/>
              </a:rPr>
              <a:t>NAME_EDUCATION_TYPE: Academic degree has less defaults.</a:t>
            </a:r>
          </a:p>
          <a:p>
            <a:pPr algn="just">
              <a:lnSpc>
                <a:spcPct val="150000"/>
              </a:lnSpc>
              <a:buFont typeface="+mj-lt"/>
              <a:buAutoNum type="arabicPeriod"/>
            </a:pPr>
            <a:r>
              <a:rPr lang="en-GB" b="0" i="0" dirty="0">
                <a:solidFill>
                  <a:srgbClr val="000000"/>
                </a:solidFill>
                <a:effectLst/>
              </a:rPr>
              <a:t>NAME_INCOME_TYPE: Student and Businessmen have no defaults.</a:t>
            </a:r>
          </a:p>
          <a:p>
            <a:pPr algn="just">
              <a:lnSpc>
                <a:spcPct val="150000"/>
              </a:lnSpc>
              <a:buFont typeface="+mj-lt"/>
              <a:buAutoNum type="arabicPeriod"/>
            </a:pPr>
            <a:r>
              <a:rPr lang="en-GB" b="0" i="0" dirty="0">
                <a:solidFill>
                  <a:srgbClr val="000000"/>
                </a:solidFill>
                <a:effectLst/>
              </a:rPr>
              <a:t>REGION_RATING_CLIENT: RATING 1 is safer.</a:t>
            </a:r>
          </a:p>
          <a:p>
            <a:pPr algn="just">
              <a:lnSpc>
                <a:spcPct val="150000"/>
              </a:lnSpc>
              <a:buFont typeface="+mj-lt"/>
              <a:buAutoNum type="arabicPeriod"/>
            </a:pPr>
            <a:r>
              <a:rPr lang="en-GB" b="0" i="0" dirty="0">
                <a:solidFill>
                  <a:srgbClr val="000000"/>
                </a:solidFill>
                <a:effectLst/>
              </a:rPr>
              <a:t>ORGANIZATION_TYPE: Clients with Trade Type 4 and 5 and Industry type 8 have defaulted less than 3%</a:t>
            </a:r>
          </a:p>
          <a:p>
            <a:pPr algn="just">
              <a:lnSpc>
                <a:spcPct val="150000"/>
              </a:lnSpc>
              <a:buFont typeface="+mj-lt"/>
              <a:buAutoNum type="arabicPeriod"/>
            </a:pPr>
            <a:r>
              <a:rPr lang="en-GB" b="0" i="0" dirty="0">
                <a:solidFill>
                  <a:srgbClr val="000000"/>
                </a:solidFill>
                <a:effectLst/>
              </a:rPr>
              <a:t>DAYS_BIRTH: People above age of 50 have low probability of defaulting</a:t>
            </a:r>
          </a:p>
          <a:p>
            <a:pPr algn="just">
              <a:lnSpc>
                <a:spcPct val="150000"/>
              </a:lnSpc>
              <a:buFont typeface="+mj-lt"/>
              <a:buAutoNum type="arabicPeriod"/>
            </a:pPr>
            <a:r>
              <a:rPr lang="en-GB" b="0" i="0" dirty="0">
                <a:solidFill>
                  <a:srgbClr val="000000"/>
                </a:solidFill>
                <a:effectLst/>
              </a:rPr>
              <a:t>DAYS_EMPLOYED: Clients with 40+ year experience having less than 1% default rate</a:t>
            </a:r>
          </a:p>
          <a:p>
            <a:pPr algn="just">
              <a:lnSpc>
                <a:spcPct val="150000"/>
              </a:lnSpc>
              <a:buFont typeface="+mj-lt"/>
              <a:buAutoNum type="arabicPeriod"/>
            </a:pPr>
            <a:r>
              <a:rPr lang="en-GB" b="0" i="0" dirty="0" err="1">
                <a:solidFill>
                  <a:srgbClr val="000000"/>
                </a:solidFill>
                <a:effectLst/>
              </a:rPr>
              <a:t>AMT_INCOME_TOTAL:Applicant</a:t>
            </a:r>
            <a:r>
              <a:rPr lang="en-GB" b="0" i="0" dirty="0">
                <a:solidFill>
                  <a:srgbClr val="000000"/>
                </a:solidFill>
                <a:effectLst/>
              </a:rPr>
              <a:t> with Income more than 700,000 are less likely to default</a:t>
            </a:r>
          </a:p>
          <a:p>
            <a:pPr algn="just">
              <a:lnSpc>
                <a:spcPct val="150000"/>
              </a:lnSpc>
              <a:buFont typeface="+mj-lt"/>
              <a:buAutoNum type="arabicPeriod"/>
            </a:pPr>
            <a:r>
              <a:rPr lang="en-GB" b="0" i="0" dirty="0">
                <a:solidFill>
                  <a:srgbClr val="000000"/>
                </a:solidFill>
                <a:effectLst/>
              </a:rPr>
              <a:t>NAME_CASH_LOAN_PURPOSE: Loans bought for Hobby, Buying garage are being </a:t>
            </a:r>
            <a:r>
              <a:rPr lang="en-GB" b="0" i="0" dirty="0" err="1">
                <a:solidFill>
                  <a:srgbClr val="000000"/>
                </a:solidFill>
                <a:effectLst/>
              </a:rPr>
              <a:t>repayed</a:t>
            </a:r>
            <a:r>
              <a:rPr lang="en-GB" b="0" i="0" dirty="0">
                <a:solidFill>
                  <a:srgbClr val="000000"/>
                </a:solidFill>
                <a:effectLst/>
              </a:rPr>
              <a:t> mostly.</a:t>
            </a:r>
          </a:p>
          <a:p>
            <a:pPr algn="just">
              <a:lnSpc>
                <a:spcPct val="150000"/>
              </a:lnSpc>
              <a:buFont typeface="+mj-lt"/>
              <a:buAutoNum type="arabicPeriod"/>
            </a:pPr>
            <a:r>
              <a:rPr lang="en-GB" b="0" i="0" dirty="0">
                <a:solidFill>
                  <a:srgbClr val="000000"/>
                </a:solidFill>
                <a:effectLst/>
              </a:rPr>
              <a:t>CNT_CHILDREN: People with zero to two children tend to repay the loans.</a:t>
            </a:r>
          </a:p>
          <a:p>
            <a:pPr algn="just">
              <a:lnSpc>
                <a:spcPct val="150000"/>
              </a:lnSpc>
            </a:pPr>
            <a:br>
              <a:rPr lang="en-GB" dirty="0"/>
            </a:br>
            <a:endParaRPr lang="en-DE" dirty="0"/>
          </a:p>
        </p:txBody>
      </p:sp>
    </p:spTree>
    <p:extLst>
      <p:ext uri="{BB962C8B-B14F-4D97-AF65-F5344CB8AC3E}">
        <p14:creationId xmlns:p14="http://schemas.microsoft.com/office/powerpoint/2010/main" val="1561021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F918ED-8559-0D4C-967B-6BFA605A2615}"/>
              </a:ext>
            </a:extLst>
          </p:cNvPr>
          <p:cNvSpPr txBox="1"/>
          <p:nvPr/>
        </p:nvSpPr>
        <p:spPr>
          <a:xfrm>
            <a:off x="257175" y="495825"/>
            <a:ext cx="10158412" cy="5866350"/>
          </a:xfrm>
          <a:prstGeom prst="rect">
            <a:avLst/>
          </a:prstGeom>
          <a:noFill/>
        </p:spPr>
        <p:txBody>
          <a:bodyPr wrap="square">
            <a:spAutoFit/>
          </a:bodyPr>
          <a:lstStyle/>
          <a:p>
            <a:pPr algn="l">
              <a:lnSpc>
                <a:spcPct val="150000"/>
              </a:lnSpc>
            </a:pPr>
            <a:r>
              <a:rPr lang="en-GB" b="1" i="0" dirty="0">
                <a:solidFill>
                  <a:srgbClr val="000000"/>
                </a:solidFill>
                <a:effectLst/>
              </a:rPr>
              <a:t>(B) Decisive Factor whether an applicant will be Defaulter:</a:t>
            </a:r>
          </a:p>
          <a:p>
            <a:pPr algn="l">
              <a:lnSpc>
                <a:spcPct val="150000"/>
              </a:lnSpc>
              <a:buFont typeface="+mj-lt"/>
              <a:buAutoNum type="arabicPeriod"/>
            </a:pPr>
            <a:r>
              <a:rPr lang="en-GB" b="0" i="0" dirty="0">
                <a:solidFill>
                  <a:srgbClr val="000000"/>
                </a:solidFill>
                <a:effectLst/>
              </a:rPr>
              <a:t>CODE_GENDER: Men are at higher default rate</a:t>
            </a:r>
          </a:p>
          <a:p>
            <a:pPr algn="l">
              <a:lnSpc>
                <a:spcPct val="150000"/>
              </a:lnSpc>
              <a:buFont typeface="+mj-lt"/>
              <a:buAutoNum type="arabicPeriod"/>
            </a:pPr>
            <a:r>
              <a:rPr lang="en-GB" b="0" i="0" dirty="0">
                <a:solidFill>
                  <a:srgbClr val="000000"/>
                </a:solidFill>
                <a:effectLst/>
              </a:rPr>
              <a:t>NAME_FAMILY_STATUS : People who have civil marriage or who are single</a:t>
            </a:r>
          </a:p>
          <a:p>
            <a:pPr algn="l">
              <a:lnSpc>
                <a:spcPct val="150000"/>
              </a:lnSpc>
              <a:buFont typeface="+mj-lt"/>
              <a:buAutoNum type="arabicPeriod"/>
            </a:pPr>
            <a:r>
              <a:rPr lang="en-GB" b="0" i="0" dirty="0">
                <a:solidFill>
                  <a:srgbClr val="000000"/>
                </a:solidFill>
                <a:effectLst/>
              </a:rPr>
              <a:t>NAME_EDUCATION_TYPE: People with Lower Secondary &amp; Secondary education</a:t>
            </a:r>
          </a:p>
          <a:p>
            <a:pPr algn="l">
              <a:lnSpc>
                <a:spcPct val="150000"/>
              </a:lnSpc>
              <a:buFont typeface="+mj-lt"/>
              <a:buAutoNum type="arabicPeriod"/>
            </a:pPr>
            <a:r>
              <a:rPr lang="en-GB" b="0" i="0" dirty="0">
                <a:solidFill>
                  <a:srgbClr val="000000"/>
                </a:solidFill>
                <a:effectLst/>
              </a:rPr>
              <a:t>NAME_INCOME_TYPE: Clients who are either at Maternity leave OR Unemployed</a:t>
            </a:r>
          </a:p>
          <a:p>
            <a:pPr algn="l">
              <a:lnSpc>
                <a:spcPct val="150000"/>
              </a:lnSpc>
              <a:buFont typeface="+mj-lt"/>
              <a:buAutoNum type="arabicPeriod"/>
            </a:pPr>
            <a:r>
              <a:rPr lang="en-GB" b="0" i="0" dirty="0">
                <a:solidFill>
                  <a:srgbClr val="000000"/>
                </a:solidFill>
                <a:effectLst/>
              </a:rPr>
              <a:t>REGION_RATING_CLIENT: People who live in Rating 3 has highest defaults</a:t>
            </a:r>
          </a:p>
          <a:p>
            <a:pPr algn="l">
              <a:lnSpc>
                <a:spcPct val="150000"/>
              </a:lnSpc>
              <a:buFont typeface="+mj-lt"/>
              <a:buAutoNum type="arabicPeriod"/>
            </a:pPr>
            <a:r>
              <a:rPr lang="en-GB" b="0" i="0" dirty="0">
                <a:solidFill>
                  <a:srgbClr val="000000"/>
                </a:solidFill>
                <a:effectLst/>
              </a:rPr>
              <a:t>OCCUPATION_TYPE: Avoid Low-skill Laborers, Drivers and Waiters/barmen staff, Security staff, Laborers and Cooking staff</a:t>
            </a:r>
          </a:p>
          <a:p>
            <a:pPr algn="l">
              <a:lnSpc>
                <a:spcPct val="150000"/>
              </a:lnSpc>
              <a:buFont typeface="+mj-lt"/>
              <a:buAutoNum type="arabicPeriod"/>
            </a:pPr>
            <a:r>
              <a:rPr lang="en-GB" b="0" i="0" dirty="0">
                <a:solidFill>
                  <a:srgbClr val="000000"/>
                </a:solidFill>
                <a:effectLst/>
              </a:rPr>
              <a:t>ORGANIZATION_TYPE: Organizations with highest percent of loans not repaid are Transport: type 3 (16%), Industry: type 13 (13.5%), Industry: type 8 (12.5%) and Restaurant (less than 12%)</a:t>
            </a:r>
          </a:p>
          <a:p>
            <a:pPr algn="l">
              <a:lnSpc>
                <a:spcPct val="150000"/>
              </a:lnSpc>
              <a:buFont typeface="+mj-lt"/>
              <a:buAutoNum type="arabicPeriod"/>
            </a:pPr>
            <a:r>
              <a:rPr lang="en-GB" b="0" i="0" dirty="0">
                <a:solidFill>
                  <a:srgbClr val="000000"/>
                </a:solidFill>
                <a:effectLst/>
              </a:rPr>
              <a:t>DAYS_BIRTH: Avoid young people who are in age group of 20-40</a:t>
            </a:r>
          </a:p>
          <a:p>
            <a:pPr algn="l">
              <a:lnSpc>
                <a:spcPct val="150000"/>
              </a:lnSpc>
              <a:buFont typeface="+mj-lt"/>
              <a:buAutoNum type="arabicPeriod"/>
            </a:pPr>
            <a:r>
              <a:rPr lang="en-GB" b="0" i="0" dirty="0">
                <a:solidFill>
                  <a:srgbClr val="000000"/>
                </a:solidFill>
                <a:effectLst/>
              </a:rPr>
              <a:t>DAYS_EMPLOYED: People who have less than 5 years of employment</a:t>
            </a:r>
          </a:p>
          <a:p>
            <a:pPr algn="l">
              <a:lnSpc>
                <a:spcPct val="150000"/>
              </a:lnSpc>
              <a:buFont typeface="+mj-lt"/>
              <a:buAutoNum type="arabicPeriod"/>
            </a:pPr>
            <a:r>
              <a:rPr lang="en-GB" b="0" i="0" dirty="0">
                <a:solidFill>
                  <a:srgbClr val="000000"/>
                </a:solidFill>
                <a:effectLst/>
              </a:rPr>
              <a:t>CNT_CHILDREN &amp; CNT_FAM_MEMBERS: Client who have children equal to or more than 9</a:t>
            </a:r>
          </a:p>
          <a:p>
            <a:pPr algn="l">
              <a:lnSpc>
                <a:spcPct val="150000"/>
              </a:lnSpc>
              <a:buFont typeface="+mj-lt"/>
              <a:buAutoNum type="arabicPeriod"/>
            </a:pPr>
            <a:r>
              <a:rPr lang="en-GB" b="0" i="0" dirty="0">
                <a:solidFill>
                  <a:srgbClr val="000000"/>
                </a:solidFill>
                <a:effectLst/>
              </a:rPr>
              <a:t>AMT_GOODS_PRICE: When the credit amount goes beyond 3 lakhs, there is an increase in defaulters.</a:t>
            </a:r>
          </a:p>
        </p:txBody>
      </p:sp>
    </p:spTree>
    <p:extLst>
      <p:ext uri="{BB962C8B-B14F-4D97-AF65-F5344CB8AC3E}">
        <p14:creationId xmlns:p14="http://schemas.microsoft.com/office/powerpoint/2010/main" val="122543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D11B-373E-A44F-B2A5-F97380168714}"/>
              </a:ext>
            </a:extLst>
          </p:cNvPr>
          <p:cNvSpPr>
            <a:spLocks noGrp="1"/>
          </p:cNvSpPr>
          <p:nvPr>
            <p:ph type="title"/>
          </p:nvPr>
        </p:nvSpPr>
        <p:spPr>
          <a:xfrm>
            <a:off x="233163" y="0"/>
            <a:ext cx="9057272" cy="595546"/>
          </a:xfrm>
        </p:spPr>
        <p:txBody>
          <a:bodyPr anchor="ctr">
            <a:normAutofit/>
          </a:bodyPr>
          <a:lstStyle/>
          <a:p>
            <a:r>
              <a:rPr lang="en-DE" sz="3600" b="1" dirty="0"/>
              <a:t>Identifying Outliers: </a:t>
            </a:r>
            <a:r>
              <a:rPr lang="en-GB" sz="3600" b="1" dirty="0" err="1"/>
              <a:t>application_data</a:t>
            </a:r>
            <a:r>
              <a:rPr lang="en-DE" sz="3600" b="1" dirty="0"/>
              <a:t> </a:t>
            </a:r>
          </a:p>
        </p:txBody>
      </p:sp>
      <p:pic>
        <p:nvPicPr>
          <p:cNvPr id="9" name="Picture 2">
            <a:extLst>
              <a:ext uri="{FF2B5EF4-FFF2-40B4-BE49-F238E27FC236}">
                <a16:creationId xmlns:a16="http://schemas.microsoft.com/office/drawing/2014/main" id="{E35D1D8E-4755-6946-B95E-CD78D61902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123"/>
          <a:stretch/>
        </p:blipFill>
        <p:spPr bwMode="auto">
          <a:xfrm>
            <a:off x="0" y="709844"/>
            <a:ext cx="5862838" cy="45429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6D0B8D3C-5C85-0148-960A-3157A0BC8F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77"/>
          <a:stretch/>
        </p:blipFill>
        <p:spPr bwMode="auto">
          <a:xfrm>
            <a:off x="6096000" y="573055"/>
            <a:ext cx="5862837" cy="45654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5ADCAC-8478-4541-A2C7-3ACF0BE2AF8A}"/>
              </a:ext>
            </a:extLst>
          </p:cNvPr>
          <p:cNvSpPr txBox="1"/>
          <p:nvPr/>
        </p:nvSpPr>
        <p:spPr>
          <a:xfrm>
            <a:off x="233163" y="5594158"/>
            <a:ext cx="11630025" cy="1169551"/>
          </a:xfrm>
          <a:prstGeom prst="rect">
            <a:avLst/>
          </a:prstGeom>
          <a:noFill/>
        </p:spPr>
        <p:txBody>
          <a:bodyPr wrap="square" rtlCol="0">
            <a:spAutoFit/>
          </a:bodyPr>
          <a:lstStyle/>
          <a:p>
            <a:r>
              <a:rPr lang="en-GB" sz="1400" dirty="0"/>
              <a:t>1. AMT_ANNUITY, AMT_CREDIT, AMT_GOODS_PRICE,CNT_CHILDREN have some number of outliers.</a:t>
            </a:r>
          </a:p>
          <a:p>
            <a:r>
              <a:rPr lang="en-GB" sz="1400" dirty="0"/>
              <a:t>2. AMT_INCOME_TOTAL has huge number of outliers which indicate that few of the loan applicants have high income when compared to the others.</a:t>
            </a:r>
          </a:p>
          <a:p>
            <a:r>
              <a:rPr lang="en-GB" sz="1400" dirty="0"/>
              <a:t>3. DAYS_BIRTH has no outliers.</a:t>
            </a:r>
          </a:p>
          <a:p>
            <a:r>
              <a:rPr lang="en-GB" sz="1400" dirty="0"/>
              <a:t>4. DAYS_EMPLOYED has outlier values around 350000(days) which is around 958 years which is impossible and hence this has to be incorrect entry.</a:t>
            </a:r>
            <a:r>
              <a:rPr lang="en-GB" sz="1400" dirty="0">
                <a:hlinkClick r:id="rId3"/>
              </a:rPr>
              <a:t>¶</a:t>
            </a:r>
            <a:endParaRPr lang="en-GB" sz="1400" dirty="0"/>
          </a:p>
          <a:p>
            <a:endParaRPr lang="en-DE" sz="1400" dirty="0"/>
          </a:p>
        </p:txBody>
      </p:sp>
    </p:spTree>
    <p:extLst>
      <p:ext uri="{BB962C8B-B14F-4D97-AF65-F5344CB8AC3E}">
        <p14:creationId xmlns:p14="http://schemas.microsoft.com/office/powerpoint/2010/main" val="21918060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F455779-62AD-7243-95A4-F10BA40BF5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840441"/>
            <a:ext cx="6202548" cy="38799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5D62CD3-6775-2444-B191-A8618997E1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5989452" y="798400"/>
            <a:ext cx="6202548" cy="387996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036B81C-8548-C649-BBC7-AA44AB0FED98}"/>
              </a:ext>
            </a:extLst>
          </p:cNvPr>
          <p:cNvSpPr>
            <a:spLocks noGrp="1"/>
          </p:cNvSpPr>
          <p:nvPr>
            <p:ph type="title"/>
          </p:nvPr>
        </p:nvSpPr>
        <p:spPr>
          <a:xfrm>
            <a:off x="233163" y="0"/>
            <a:ext cx="9057272" cy="595546"/>
          </a:xfrm>
        </p:spPr>
        <p:txBody>
          <a:bodyPr anchor="ctr">
            <a:normAutofit/>
          </a:bodyPr>
          <a:lstStyle/>
          <a:p>
            <a:r>
              <a:rPr lang="en-DE" sz="3600" b="1" dirty="0"/>
              <a:t>Identifying Outliers: </a:t>
            </a:r>
            <a:r>
              <a:rPr lang="en-GB" sz="3600" b="1" dirty="0" err="1"/>
              <a:t>application_data</a:t>
            </a:r>
            <a:r>
              <a:rPr lang="en-DE" sz="3600" b="1" dirty="0"/>
              <a:t> </a:t>
            </a:r>
          </a:p>
        </p:txBody>
      </p:sp>
      <p:sp>
        <p:nvSpPr>
          <p:cNvPr id="10" name="TextBox 9">
            <a:extLst>
              <a:ext uri="{FF2B5EF4-FFF2-40B4-BE49-F238E27FC236}">
                <a16:creationId xmlns:a16="http://schemas.microsoft.com/office/drawing/2014/main" id="{D6F5C81B-FD91-4248-BF40-B381E3D23CA2}"/>
              </a:ext>
            </a:extLst>
          </p:cNvPr>
          <p:cNvSpPr txBox="1"/>
          <p:nvPr/>
        </p:nvSpPr>
        <p:spPr>
          <a:xfrm>
            <a:off x="233163" y="5335908"/>
            <a:ext cx="9961719" cy="954107"/>
          </a:xfrm>
          <a:prstGeom prst="rect">
            <a:avLst/>
          </a:prstGeom>
          <a:noFill/>
        </p:spPr>
        <p:txBody>
          <a:bodyPr wrap="square" rtlCol="0">
            <a:spAutoFit/>
          </a:bodyPr>
          <a:lstStyle/>
          <a:p>
            <a:r>
              <a:rPr lang="en-GB" sz="1400" dirty="0"/>
              <a:t>1. AMT_ANNUITY, AMT_APPLICATION, AMT_CREDIT, AMT_GOODS_PRICE, SELLERPLACE_AREA have huge number of outliers.</a:t>
            </a:r>
          </a:p>
          <a:p>
            <a:r>
              <a:rPr lang="en-GB" sz="1400" dirty="0"/>
              <a:t>2. CNT_PAYMENT has few outlier values.</a:t>
            </a:r>
          </a:p>
          <a:p>
            <a:r>
              <a:rPr lang="en-GB" sz="1400" dirty="0"/>
              <a:t>3. DAYS_DECISION has little number of outliers indicating that these previous applications decisions were taken long back.</a:t>
            </a:r>
          </a:p>
          <a:p>
            <a:endParaRPr lang="en-DE" sz="1400" dirty="0"/>
          </a:p>
        </p:txBody>
      </p:sp>
    </p:spTree>
    <p:extLst>
      <p:ext uri="{BB962C8B-B14F-4D97-AF65-F5344CB8AC3E}">
        <p14:creationId xmlns:p14="http://schemas.microsoft.com/office/powerpoint/2010/main" val="16700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42E527-02EF-A644-83C2-745D1396C28B}"/>
              </a:ext>
            </a:extLst>
          </p:cNvPr>
          <p:cNvSpPr>
            <a:spLocks noGrp="1"/>
          </p:cNvSpPr>
          <p:nvPr>
            <p:ph type="title"/>
          </p:nvPr>
        </p:nvSpPr>
        <p:spPr>
          <a:xfrm>
            <a:off x="86018" y="262759"/>
            <a:ext cx="9057272" cy="1594028"/>
          </a:xfrm>
        </p:spPr>
        <p:txBody>
          <a:bodyPr vert="horz" lIns="91440" tIns="45720" rIns="91440" bIns="45720" rtlCol="0" anchor="ctr">
            <a:normAutofit fontScale="90000"/>
          </a:bodyPr>
          <a:lstStyle/>
          <a:p>
            <a:r>
              <a:rPr lang="en-GB" sz="3600" b="1" dirty="0"/>
              <a:t>Data Analysis:</a:t>
            </a:r>
            <a:br>
              <a:rPr lang="en-GB" sz="3600" b="1" dirty="0"/>
            </a:br>
            <a:r>
              <a:rPr lang="en-GB" sz="3600" b="1" dirty="0"/>
              <a:t>1. Categorical Variables Analysis</a:t>
            </a:r>
            <a:br>
              <a:rPr lang="en-GB" sz="3600" b="1" dirty="0"/>
            </a:br>
            <a:r>
              <a:rPr lang="en-GB" sz="3600" b="1" dirty="0"/>
              <a:t>1.a Segmented Univariate Analysis</a:t>
            </a:r>
            <a:br>
              <a:rPr lang="en-GB" sz="3600" b="1" dirty="0"/>
            </a:br>
            <a:endParaRPr lang="en-DE" sz="3600" b="1" dirty="0"/>
          </a:p>
        </p:txBody>
      </p:sp>
      <p:pic>
        <p:nvPicPr>
          <p:cNvPr id="4098" name="Picture 2">
            <a:extLst>
              <a:ext uri="{FF2B5EF4-FFF2-40B4-BE49-F238E27FC236}">
                <a16:creationId xmlns:a16="http://schemas.microsoft.com/office/drawing/2014/main" id="{9FB3DECF-5932-B846-BE9F-367791F4D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124" y="1683649"/>
            <a:ext cx="8696617" cy="42351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8E2FDBD-9E25-8B4A-AB6B-1151D350BBE1}"/>
              </a:ext>
            </a:extLst>
          </p:cNvPr>
          <p:cNvSpPr txBox="1"/>
          <p:nvPr/>
        </p:nvSpPr>
        <p:spPr>
          <a:xfrm>
            <a:off x="3297110" y="6124168"/>
            <a:ext cx="6129338" cy="369332"/>
          </a:xfrm>
          <a:prstGeom prst="rect">
            <a:avLst/>
          </a:prstGeom>
          <a:noFill/>
        </p:spPr>
        <p:txBody>
          <a:bodyPr wrap="square">
            <a:spAutoFit/>
          </a:bodyPr>
          <a:lstStyle/>
          <a:p>
            <a:r>
              <a:rPr lang="en-DE" dirty="0"/>
              <a:t>Fig : Checking the contract type based on loan repayment status</a:t>
            </a:r>
          </a:p>
        </p:txBody>
      </p:sp>
    </p:spTree>
    <p:extLst>
      <p:ext uri="{BB962C8B-B14F-4D97-AF65-F5344CB8AC3E}">
        <p14:creationId xmlns:p14="http://schemas.microsoft.com/office/powerpoint/2010/main" val="143668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8200275-B096-7B4C-8D5A-628277F72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2" y="406400"/>
            <a:ext cx="9596438" cy="48196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FB0F44-321C-514E-BBFA-EF1E3C2F588E}"/>
              </a:ext>
            </a:extLst>
          </p:cNvPr>
          <p:cNvSpPr txBox="1"/>
          <p:nvPr/>
        </p:nvSpPr>
        <p:spPr>
          <a:xfrm>
            <a:off x="2521292" y="5451507"/>
            <a:ext cx="6093618" cy="369332"/>
          </a:xfrm>
          <a:prstGeom prst="rect">
            <a:avLst/>
          </a:prstGeom>
          <a:noFill/>
        </p:spPr>
        <p:txBody>
          <a:bodyPr wrap="square">
            <a:spAutoFit/>
          </a:bodyPr>
          <a:lstStyle/>
          <a:p>
            <a:r>
              <a:rPr lang="en-DE" dirty="0"/>
              <a:t>Fig : Checking the type of Gender on loan repayment status</a:t>
            </a:r>
          </a:p>
        </p:txBody>
      </p:sp>
    </p:spTree>
    <p:extLst>
      <p:ext uri="{BB962C8B-B14F-4D97-AF65-F5344CB8AC3E}">
        <p14:creationId xmlns:p14="http://schemas.microsoft.com/office/powerpoint/2010/main" val="198702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834E3BB-18CC-A846-8152-B3E9FD6C6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592137"/>
            <a:ext cx="9690560" cy="4765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3FA65B-611E-C746-A06B-F7B7BF40FDB5}"/>
              </a:ext>
            </a:extLst>
          </p:cNvPr>
          <p:cNvSpPr txBox="1"/>
          <p:nvPr/>
        </p:nvSpPr>
        <p:spPr>
          <a:xfrm>
            <a:off x="2163940" y="5619532"/>
            <a:ext cx="7410983" cy="369332"/>
          </a:xfrm>
          <a:prstGeom prst="rect">
            <a:avLst/>
          </a:prstGeom>
          <a:noFill/>
        </p:spPr>
        <p:txBody>
          <a:bodyPr wrap="square">
            <a:spAutoFit/>
          </a:bodyPr>
          <a:lstStyle/>
          <a:p>
            <a:r>
              <a:rPr lang="en-DE" dirty="0"/>
              <a:t>Fig : Checking if owning a real estate is related to loan repayment status</a:t>
            </a:r>
          </a:p>
        </p:txBody>
      </p:sp>
    </p:spTree>
    <p:extLst>
      <p:ext uri="{BB962C8B-B14F-4D97-AF65-F5344CB8AC3E}">
        <p14:creationId xmlns:p14="http://schemas.microsoft.com/office/powerpoint/2010/main" val="223696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EC85374-B978-8241-BD85-70B3D35B3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1" y="919830"/>
            <a:ext cx="7258051" cy="43951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331C0C1-7585-9242-A14A-F3D71193E674}"/>
              </a:ext>
            </a:extLst>
          </p:cNvPr>
          <p:cNvSpPr txBox="1"/>
          <p:nvPr/>
        </p:nvSpPr>
        <p:spPr>
          <a:xfrm>
            <a:off x="2500272" y="5661714"/>
            <a:ext cx="6093618" cy="369332"/>
          </a:xfrm>
          <a:prstGeom prst="rect">
            <a:avLst/>
          </a:prstGeom>
          <a:noFill/>
        </p:spPr>
        <p:txBody>
          <a:bodyPr wrap="square">
            <a:spAutoFit/>
          </a:bodyPr>
          <a:lstStyle/>
          <a:p>
            <a:r>
              <a:rPr lang="en-DE" dirty="0"/>
              <a:t>Fig : Analyzing Housing Type based on loan repayment status</a:t>
            </a:r>
          </a:p>
        </p:txBody>
      </p:sp>
    </p:spTree>
    <p:extLst>
      <p:ext uri="{BB962C8B-B14F-4D97-AF65-F5344CB8AC3E}">
        <p14:creationId xmlns:p14="http://schemas.microsoft.com/office/powerpoint/2010/main" val="63344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AA698BB-8B2E-7E43-AE4D-E846B27BE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732260"/>
            <a:ext cx="7578724" cy="45557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7AB5BA-5562-8E42-9918-10A901C18BA1}"/>
              </a:ext>
            </a:extLst>
          </p:cNvPr>
          <p:cNvSpPr txBox="1"/>
          <p:nvPr/>
        </p:nvSpPr>
        <p:spPr>
          <a:xfrm>
            <a:off x="2941706" y="5483037"/>
            <a:ext cx="6093618" cy="369332"/>
          </a:xfrm>
          <a:prstGeom prst="rect">
            <a:avLst/>
          </a:prstGeom>
          <a:noFill/>
        </p:spPr>
        <p:txBody>
          <a:bodyPr wrap="square">
            <a:spAutoFit/>
          </a:bodyPr>
          <a:lstStyle/>
          <a:p>
            <a:r>
              <a:rPr lang="en-DE" dirty="0"/>
              <a:t>Fig : Analyzing Family status based on loan repayment status</a:t>
            </a:r>
          </a:p>
        </p:txBody>
      </p:sp>
    </p:spTree>
    <p:extLst>
      <p:ext uri="{BB962C8B-B14F-4D97-AF65-F5344CB8AC3E}">
        <p14:creationId xmlns:p14="http://schemas.microsoft.com/office/powerpoint/2010/main" val="490884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1762</Words>
  <Application>Microsoft Macintosh PowerPoint</Application>
  <PresentationFormat>Widescreen</PresentationFormat>
  <Paragraphs>132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Helvetica Neue</vt:lpstr>
      <vt:lpstr>Wingdings</vt:lpstr>
      <vt:lpstr>Office Theme</vt:lpstr>
      <vt:lpstr>Credit EDA Case study </vt:lpstr>
      <vt:lpstr>Problem statement:</vt:lpstr>
      <vt:lpstr>Identifying Outliers: application_data </vt:lpstr>
      <vt:lpstr>Identifying Outliers: application_data </vt:lpstr>
      <vt:lpstr>Data Analysis: 1. Categorical Variables Analysis 1.a Segmented Univariate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 </dc:title>
  <dc:creator>Chandru, Roshan</dc:creator>
  <cp:lastModifiedBy>Chandru, Roshan</cp:lastModifiedBy>
  <cp:revision>4</cp:revision>
  <dcterms:created xsi:type="dcterms:W3CDTF">2022-01-26T10:37:28Z</dcterms:created>
  <dcterms:modified xsi:type="dcterms:W3CDTF">2022-01-26T15:23:47Z</dcterms:modified>
</cp:coreProperties>
</file>