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0" r:id="rId7"/>
    <p:sldId id="267" r:id="rId8"/>
    <p:sldId id="261" r:id="rId9"/>
    <p:sldId id="262" r:id="rId10"/>
    <p:sldId id="268" r:id="rId11"/>
    <p:sldId id="269" r:id="rId12"/>
    <p:sldId id="263" r:id="rId13"/>
    <p:sldId id="264" r:id="rId14"/>
    <p:sldId id="271" r:id="rId15"/>
    <p:sldId id="265" r:id="rId16"/>
    <p:sldId id="273" r:id="rId17"/>
    <p:sldId id="272"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87" d="100"/>
          <a:sy n="87" d="100"/>
        </p:scale>
        <p:origin x="389"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7.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7.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0F2627-B693-4B26-BFED-896F12B9D739}"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C7AAB282-1DB2-4DED-9F46-86268B668AA6}">
      <dgm:prSet/>
      <dgm:spPr/>
      <dgm:t>
        <a:bodyPr/>
        <a:lstStyle/>
        <a:p>
          <a:pPr>
            <a:defRPr cap="all"/>
          </a:pPr>
          <a:r>
            <a:rPr lang="en-US" b="1" i="0" baseline="0"/>
            <a:t>Data Presentation</a:t>
          </a:r>
          <a:r>
            <a:rPr lang="en-US" b="0" i="0" baseline="0"/>
            <a:t>:</a:t>
          </a:r>
          <a:endParaRPr lang="en-US"/>
        </a:p>
      </dgm:t>
    </dgm:pt>
    <dgm:pt modelId="{4B6D2EE2-65B0-4BEB-9F1C-72EFDF85A5FB}" type="parTrans" cxnId="{0C05BEF6-BC55-4FE1-AD48-09FC2CEA1648}">
      <dgm:prSet/>
      <dgm:spPr/>
      <dgm:t>
        <a:bodyPr/>
        <a:lstStyle/>
        <a:p>
          <a:endParaRPr lang="en-US"/>
        </a:p>
      </dgm:t>
    </dgm:pt>
    <dgm:pt modelId="{DE3F2173-38B9-4015-8207-931A0EBADEEE}" type="sibTrans" cxnId="{0C05BEF6-BC55-4FE1-AD48-09FC2CEA1648}">
      <dgm:prSet/>
      <dgm:spPr/>
      <dgm:t>
        <a:bodyPr/>
        <a:lstStyle/>
        <a:p>
          <a:endParaRPr lang="en-US"/>
        </a:p>
      </dgm:t>
    </dgm:pt>
    <dgm:pt modelId="{C40D6AFD-47A8-439C-AAEC-9E6E514513AE}">
      <dgm:prSet/>
      <dgm:spPr/>
      <dgm:t>
        <a:bodyPr/>
        <a:lstStyle/>
        <a:p>
          <a:pPr>
            <a:defRPr cap="all"/>
          </a:pPr>
          <a:r>
            <a:rPr lang="en-US" b="0" i="0" baseline="0"/>
            <a:t>Clear representation of KPIs (Key Performance Indicators) through widgets.</a:t>
          </a:r>
          <a:endParaRPr lang="en-US"/>
        </a:p>
      </dgm:t>
    </dgm:pt>
    <dgm:pt modelId="{73A7C77E-0DE7-4542-BC6D-10FC50CBCFF6}" type="parTrans" cxnId="{B86D07F0-A4E4-4585-B896-A21AB23216FC}">
      <dgm:prSet/>
      <dgm:spPr/>
      <dgm:t>
        <a:bodyPr/>
        <a:lstStyle/>
        <a:p>
          <a:endParaRPr lang="en-US"/>
        </a:p>
      </dgm:t>
    </dgm:pt>
    <dgm:pt modelId="{8C39C161-9D5E-49DE-AFE1-B3DE4CE27119}" type="sibTrans" cxnId="{B86D07F0-A4E4-4585-B896-A21AB23216FC}">
      <dgm:prSet/>
      <dgm:spPr/>
      <dgm:t>
        <a:bodyPr/>
        <a:lstStyle/>
        <a:p>
          <a:endParaRPr lang="en-US"/>
        </a:p>
      </dgm:t>
    </dgm:pt>
    <dgm:pt modelId="{03D595B8-A707-4747-A67B-80922373693E}">
      <dgm:prSet/>
      <dgm:spPr/>
      <dgm:t>
        <a:bodyPr/>
        <a:lstStyle/>
        <a:p>
          <a:pPr>
            <a:defRPr cap="all"/>
          </a:pPr>
          <a:r>
            <a:rPr lang="en-US" b="0" i="0" baseline="0"/>
            <a:t>Use of heatmaps, trend lines, and comparative analysis.</a:t>
          </a:r>
          <a:endParaRPr lang="en-US"/>
        </a:p>
      </dgm:t>
    </dgm:pt>
    <dgm:pt modelId="{BCEC1583-4B66-4173-96C7-294F796A5B15}" type="parTrans" cxnId="{70C72375-E9B2-45DB-B16B-0E7A538C8449}">
      <dgm:prSet/>
      <dgm:spPr/>
      <dgm:t>
        <a:bodyPr/>
        <a:lstStyle/>
        <a:p>
          <a:endParaRPr lang="en-US"/>
        </a:p>
      </dgm:t>
    </dgm:pt>
    <dgm:pt modelId="{258873BD-94B6-4BC7-8A18-564D58C9E101}" type="sibTrans" cxnId="{70C72375-E9B2-45DB-B16B-0E7A538C8449}">
      <dgm:prSet/>
      <dgm:spPr/>
      <dgm:t>
        <a:bodyPr/>
        <a:lstStyle/>
        <a:p>
          <a:endParaRPr lang="en-US"/>
        </a:p>
      </dgm:t>
    </dgm:pt>
    <dgm:pt modelId="{E50D19D3-4DEF-44A4-9335-D4B6EDFBC28D}">
      <dgm:prSet/>
      <dgm:spPr/>
      <dgm:t>
        <a:bodyPr/>
        <a:lstStyle/>
        <a:p>
          <a:pPr>
            <a:defRPr cap="all"/>
          </a:pPr>
          <a:r>
            <a:rPr lang="en-US" b="0" i="0" baseline="0"/>
            <a:t>A balance between simplicity and detail to avoid clutter.</a:t>
          </a:r>
          <a:endParaRPr lang="en-US"/>
        </a:p>
      </dgm:t>
    </dgm:pt>
    <dgm:pt modelId="{F91B0010-6EA4-4C9B-9053-E01296545D8E}" type="parTrans" cxnId="{68B66E50-1B56-4034-8E27-8B7CB9DD24F5}">
      <dgm:prSet/>
      <dgm:spPr/>
      <dgm:t>
        <a:bodyPr/>
        <a:lstStyle/>
        <a:p>
          <a:endParaRPr lang="en-US"/>
        </a:p>
      </dgm:t>
    </dgm:pt>
    <dgm:pt modelId="{ADDB6665-B720-476D-B307-6F7958E050D6}" type="sibTrans" cxnId="{68B66E50-1B56-4034-8E27-8B7CB9DD24F5}">
      <dgm:prSet/>
      <dgm:spPr/>
      <dgm:t>
        <a:bodyPr/>
        <a:lstStyle/>
        <a:p>
          <a:endParaRPr lang="en-US"/>
        </a:p>
      </dgm:t>
    </dgm:pt>
    <dgm:pt modelId="{9D5CD7FC-6D53-48AF-BF25-ED9233C1A40E}">
      <dgm:prSet/>
      <dgm:spPr/>
      <dgm:t>
        <a:bodyPr/>
        <a:lstStyle/>
        <a:p>
          <a:pPr>
            <a:defRPr cap="all"/>
          </a:pPr>
          <a:r>
            <a:rPr lang="en-US" b="1" i="0" baseline="0"/>
            <a:t>User Roles</a:t>
          </a:r>
          <a:r>
            <a:rPr lang="en-US" b="0" i="0" baseline="0"/>
            <a:t>:</a:t>
          </a:r>
          <a:endParaRPr lang="en-US"/>
        </a:p>
      </dgm:t>
    </dgm:pt>
    <dgm:pt modelId="{72A079A5-2B70-456C-87A5-101F1016FB3F}" type="parTrans" cxnId="{D73E6898-42EC-4949-8980-09555DBC2054}">
      <dgm:prSet/>
      <dgm:spPr/>
      <dgm:t>
        <a:bodyPr/>
        <a:lstStyle/>
        <a:p>
          <a:endParaRPr lang="en-US"/>
        </a:p>
      </dgm:t>
    </dgm:pt>
    <dgm:pt modelId="{D3416123-0F24-4D0F-ADED-F0F30F762C76}" type="sibTrans" cxnId="{D73E6898-42EC-4949-8980-09555DBC2054}">
      <dgm:prSet/>
      <dgm:spPr/>
      <dgm:t>
        <a:bodyPr/>
        <a:lstStyle/>
        <a:p>
          <a:endParaRPr lang="en-US"/>
        </a:p>
      </dgm:t>
    </dgm:pt>
    <dgm:pt modelId="{6ECC778E-531A-4A44-8114-C31BFE0ACDD3}">
      <dgm:prSet/>
      <dgm:spPr/>
      <dgm:t>
        <a:bodyPr/>
        <a:lstStyle/>
        <a:p>
          <a:pPr>
            <a:defRPr cap="all"/>
          </a:pPr>
          <a:r>
            <a:rPr lang="en-US" b="0" i="0" baseline="0"/>
            <a:t>Admins: Full access to configure dashboard, datasets, and visualizations.</a:t>
          </a:r>
          <a:endParaRPr lang="en-US"/>
        </a:p>
      </dgm:t>
    </dgm:pt>
    <dgm:pt modelId="{0947F5ED-FA55-40B5-A56B-21B0C23F7C2D}" type="parTrans" cxnId="{89CE676F-0A5B-4D69-8FB0-9BE9C509A6B3}">
      <dgm:prSet/>
      <dgm:spPr/>
      <dgm:t>
        <a:bodyPr/>
        <a:lstStyle/>
        <a:p>
          <a:endParaRPr lang="en-US"/>
        </a:p>
      </dgm:t>
    </dgm:pt>
    <dgm:pt modelId="{24B4C78F-C980-49AF-8F46-20C61CC17DB1}" type="sibTrans" cxnId="{89CE676F-0A5B-4D69-8FB0-9BE9C509A6B3}">
      <dgm:prSet/>
      <dgm:spPr/>
      <dgm:t>
        <a:bodyPr/>
        <a:lstStyle/>
        <a:p>
          <a:endParaRPr lang="en-US"/>
        </a:p>
      </dgm:t>
    </dgm:pt>
    <dgm:pt modelId="{8BFF0C3A-7742-41FB-9EB4-59D9B1F11AF9}">
      <dgm:prSet/>
      <dgm:spPr/>
      <dgm:t>
        <a:bodyPr/>
        <a:lstStyle/>
        <a:p>
          <a:pPr>
            <a:defRPr cap="all"/>
          </a:pPr>
          <a:r>
            <a:rPr lang="en-US" b="0" i="0" baseline="0"/>
            <a:t>End Users: Limited access to interact with pre-set visualizations.</a:t>
          </a:r>
          <a:endParaRPr lang="en-US"/>
        </a:p>
      </dgm:t>
    </dgm:pt>
    <dgm:pt modelId="{D650695A-8450-462B-927F-AA0538F11459}" type="parTrans" cxnId="{06E280CA-1D5C-41D2-B596-92A37E40E4A9}">
      <dgm:prSet/>
      <dgm:spPr/>
      <dgm:t>
        <a:bodyPr/>
        <a:lstStyle/>
        <a:p>
          <a:endParaRPr lang="en-US"/>
        </a:p>
      </dgm:t>
    </dgm:pt>
    <dgm:pt modelId="{B82F97D2-77B6-43F2-A680-A87B788932E2}" type="sibTrans" cxnId="{06E280CA-1D5C-41D2-B596-92A37E40E4A9}">
      <dgm:prSet/>
      <dgm:spPr/>
      <dgm:t>
        <a:bodyPr/>
        <a:lstStyle/>
        <a:p>
          <a:endParaRPr lang="en-US"/>
        </a:p>
      </dgm:t>
    </dgm:pt>
    <dgm:pt modelId="{CFAB66FB-99A1-4D19-AB90-CA5729D3EAD6}" type="pres">
      <dgm:prSet presAssocID="{F20F2627-B693-4B26-BFED-896F12B9D739}" presName="root" presStyleCnt="0">
        <dgm:presLayoutVars>
          <dgm:dir/>
          <dgm:resizeHandles val="exact"/>
        </dgm:presLayoutVars>
      </dgm:prSet>
      <dgm:spPr/>
      <dgm:t>
        <a:bodyPr/>
        <a:lstStyle/>
        <a:p>
          <a:endParaRPr lang="en-US"/>
        </a:p>
      </dgm:t>
    </dgm:pt>
    <dgm:pt modelId="{70498732-9DDC-4420-8719-EC2700AAB730}" type="pres">
      <dgm:prSet presAssocID="{C7AAB282-1DB2-4DED-9F46-86268B668AA6}" presName="compNode" presStyleCnt="0"/>
      <dgm:spPr/>
    </dgm:pt>
    <dgm:pt modelId="{9C9B5D86-CAE4-4876-9935-168835F05297}" type="pres">
      <dgm:prSet presAssocID="{C7AAB282-1DB2-4DED-9F46-86268B668AA6}" presName="iconBgRect" presStyleLbl="bgShp" presStyleIdx="0" presStyleCnt="7"/>
      <dgm:spPr/>
    </dgm:pt>
    <dgm:pt modelId="{D7E59F02-D038-4A8E-9EA8-42839DA18FE1}" type="pres">
      <dgm:prSet presAssocID="{C7AAB282-1DB2-4DED-9F46-86268B668AA6}" presName="iconRect" presStyleLbl="node1" presStyleIdx="0" presStyleCnt="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tatistics"/>
        </a:ext>
      </dgm:extLst>
    </dgm:pt>
    <dgm:pt modelId="{F0CE995A-EC9D-4B16-BB86-35235B4AF107}" type="pres">
      <dgm:prSet presAssocID="{C7AAB282-1DB2-4DED-9F46-86268B668AA6}" presName="spaceRect" presStyleCnt="0"/>
      <dgm:spPr/>
    </dgm:pt>
    <dgm:pt modelId="{BAE67EB0-5141-457E-B099-2D5D1FDFECCF}" type="pres">
      <dgm:prSet presAssocID="{C7AAB282-1DB2-4DED-9F46-86268B668AA6}" presName="textRect" presStyleLbl="revTx" presStyleIdx="0" presStyleCnt="7">
        <dgm:presLayoutVars>
          <dgm:chMax val="1"/>
          <dgm:chPref val="1"/>
        </dgm:presLayoutVars>
      </dgm:prSet>
      <dgm:spPr/>
      <dgm:t>
        <a:bodyPr/>
        <a:lstStyle/>
        <a:p>
          <a:endParaRPr lang="en-US"/>
        </a:p>
      </dgm:t>
    </dgm:pt>
    <dgm:pt modelId="{50A3E9B0-0B52-46FA-BD45-A4B7505A0FDD}" type="pres">
      <dgm:prSet presAssocID="{DE3F2173-38B9-4015-8207-931A0EBADEEE}" presName="sibTrans" presStyleCnt="0"/>
      <dgm:spPr/>
    </dgm:pt>
    <dgm:pt modelId="{B2B400E7-6410-4DAC-A59D-71875DC48CCE}" type="pres">
      <dgm:prSet presAssocID="{C40D6AFD-47A8-439C-AAEC-9E6E514513AE}" presName="compNode" presStyleCnt="0"/>
      <dgm:spPr/>
    </dgm:pt>
    <dgm:pt modelId="{EB7ABE4B-E955-4E5B-9991-701EE1BEAFAB}" type="pres">
      <dgm:prSet presAssocID="{C40D6AFD-47A8-439C-AAEC-9E6E514513AE}" presName="iconBgRect" presStyleLbl="bgShp" presStyleIdx="1" presStyleCnt="7"/>
      <dgm:spPr/>
    </dgm:pt>
    <dgm:pt modelId="{A75AA3A8-83F3-49FB-A243-E6D6F03D38AC}" type="pres">
      <dgm:prSet presAssocID="{C40D6AFD-47A8-439C-AAEC-9E6E514513AE}" presName="iconRect" presStyleLbl="node1" presStyleIdx="1" presStyleCnt="7"/>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Gauge"/>
        </a:ext>
      </dgm:extLst>
    </dgm:pt>
    <dgm:pt modelId="{33D6C4A1-8EB1-4554-A625-503B97BC84F5}" type="pres">
      <dgm:prSet presAssocID="{C40D6AFD-47A8-439C-AAEC-9E6E514513AE}" presName="spaceRect" presStyleCnt="0"/>
      <dgm:spPr/>
    </dgm:pt>
    <dgm:pt modelId="{BF560900-1D9C-4879-AB3E-C7B8C6E011ED}" type="pres">
      <dgm:prSet presAssocID="{C40D6AFD-47A8-439C-AAEC-9E6E514513AE}" presName="textRect" presStyleLbl="revTx" presStyleIdx="1" presStyleCnt="7">
        <dgm:presLayoutVars>
          <dgm:chMax val="1"/>
          <dgm:chPref val="1"/>
        </dgm:presLayoutVars>
      </dgm:prSet>
      <dgm:spPr/>
      <dgm:t>
        <a:bodyPr/>
        <a:lstStyle/>
        <a:p>
          <a:endParaRPr lang="en-US"/>
        </a:p>
      </dgm:t>
    </dgm:pt>
    <dgm:pt modelId="{F90A4727-89F5-49D0-B3B6-648B314CDC29}" type="pres">
      <dgm:prSet presAssocID="{8C39C161-9D5E-49DE-AFE1-B3DE4CE27119}" presName="sibTrans" presStyleCnt="0"/>
      <dgm:spPr/>
    </dgm:pt>
    <dgm:pt modelId="{48712125-AB24-4959-AA4D-294C9431BDAB}" type="pres">
      <dgm:prSet presAssocID="{03D595B8-A707-4747-A67B-80922373693E}" presName="compNode" presStyleCnt="0"/>
      <dgm:spPr/>
    </dgm:pt>
    <dgm:pt modelId="{AED96ED1-C995-4D5C-9EDA-029AA5261BAA}" type="pres">
      <dgm:prSet presAssocID="{03D595B8-A707-4747-A67B-80922373693E}" presName="iconBgRect" presStyleLbl="bgShp" presStyleIdx="2" presStyleCnt="7"/>
      <dgm:spPr/>
    </dgm:pt>
    <dgm:pt modelId="{2701E5C9-A696-48D3-B42A-CAE85530FC03}" type="pres">
      <dgm:prSet presAssocID="{03D595B8-A707-4747-A67B-80922373693E}" presName="iconRect" presStyleLbl="node1" presStyleIdx="2"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Venn Diagram"/>
        </a:ext>
      </dgm:extLst>
    </dgm:pt>
    <dgm:pt modelId="{6C2840C4-CC7D-446E-B147-04082E5125FA}" type="pres">
      <dgm:prSet presAssocID="{03D595B8-A707-4747-A67B-80922373693E}" presName="spaceRect" presStyleCnt="0"/>
      <dgm:spPr/>
    </dgm:pt>
    <dgm:pt modelId="{3B599015-06CC-4269-8EB3-2A31BE320901}" type="pres">
      <dgm:prSet presAssocID="{03D595B8-A707-4747-A67B-80922373693E}" presName="textRect" presStyleLbl="revTx" presStyleIdx="2" presStyleCnt="7">
        <dgm:presLayoutVars>
          <dgm:chMax val="1"/>
          <dgm:chPref val="1"/>
        </dgm:presLayoutVars>
      </dgm:prSet>
      <dgm:spPr/>
      <dgm:t>
        <a:bodyPr/>
        <a:lstStyle/>
        <a:p>
          <a:endParaRPr lang="en-US"/>
        </a:p>
      </dgm:t>
    </dgm:pt>
    <dgm:pt modelId="{0A3AABE3-F638-4323-9EE5-B695EDAF8CD8}" type="pres">
      <dgm:prSet presAssocID="{258873BD-94B6-4BC7-8A18-564D58C9E101}" presName="sibTrans" presStyleCnt="0"/>
      <dgm:spPr/>
    </dgm:pt>
    <dgm:pt modelId="{471DA482-052D-4F6F-9F14-B93ECF7EE8CE}" type="pres">
      <dgm:prSet presAssocID="{E50D19D3-4DEF-44A4-9335-D4B6EDFBC28D}" presName="compNode" presStyleCnt="0"/>
      <dgm:spPr/>
    </dgm:pt>
    <dgm:pt modelId="{8B00CEEA-75D5-49D0-BE8A-BC74606D1C67}" type="pres">
      <dgm:prSet presAssocID="{E50D19D3-4DEF-44A4-9335-D4B6EDFBC28D}" presName="iconBgRect" presStyleLbl="bgShp" presStyleIdx="3" presStyleCnt="7"/>
      <dgm:spPr/>
    </dgm:pt>
    <dgm:pt modelId="{DAFC5242-A6C6-442D-AB56-2EDC917DEA96}" type="pres">
      <dgm:prSet presAssocID="{E50D19D3-4DEF-44A4-9335-D4B6EDFBC28D}" presName="iconRect" presStyleLbl="node1" presStyleIdx="3" presStyleCnt="7"/>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Scales of Justice"/>
        </a:ext>
      </dgm:extLst>
    </dgm:pt>
    <dgm:pt modelId="{F629C9DD-7331-4ED0-9C02-A8E641480E1D}" type="pres">
      <dgm:prSet presAssocID="{E50D19D3-4DEF-44A4-9335-D4B6EDFBC28D}" presName="spaceRect" presStyleCnt="0"/>
      <dgm:spPr/>
    </dgm:pt>
    <dgm:pt modelId="{61C8D00A-D850-4AB7-836D-F6B572DB641A}" type="pres">
      <dgm:prSet presAssocID="{E50D19D3-4DEF-44A4-9335-D4B6EDFBC28D}" presName="textRect" presStyleLbl="revTx" presStyleIdx="3" presStyleCnt="7">
        <dgm:presLayoutVars>
          <dgm:chMax val="1"/>
          <dgm:chPref val="1"/>
        </dgm:presLayoutVars>
      </dgm:prSet>
      <dgm:spPr/>
      <dgm:t>
        <a:bodyPr/>
        <a:lstStyle/>
        <a:p>
          <a:endParaRPr lang="en-US"/>
        </a:p>
      </dgm:t>
    </dgm:pt>
    <dgm:pt modelId="{CE94A177-5B1B-4B4E-969F-B2077D0C5AE7}" type="pres">
      <dgm:prSet presAssocID="{ADDB6665-B720-476D-B307-6F7958E050D6}" presName="sibTrans" presStyleCnt="0"/>
      <dgm:spPr/>
    </dgm:pt>
    <dgm:pt modelId="{D857EC4F-FEE6-4C64-B592-1205CF31D36C}" type="pres">
      <dgm:prSet presAssocID="{9D5CD7FC-6D53-48AF-BF25-ED9233C1A40E}" presName="compNode" presStyleCnt="0"/>
      <dgm:spPr/>
    </dgm:pt>
    <dgm:pt modelId="{5EA69C74-5D5F-49E2-8642-C21956F2097F}" type="pres">
      <dgm:prSet presAssocID="{9D5CD7FC-6D53-48AF-BF25-ED9233C1A40E}" presName="iconBgRect" presStyleLbl="bgShp" presStyleIdx="4" presStyleCnt="7"/>
      <dgm:spPr/>
    </dgm:pt>
    <dgm:pt modelId="{AA5BA502-FE66-4066-A4C7-313C9B4A31B1}" type="pres">
      <dgm:prSet presAssocID="{9D5CD7FC-6D53-48AF-BF25-ED9233C1A40E}" presName="iconRect" presStyleLbl="node1" presStyleIdx="4" presStyleCnt="7"/>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User"/>
        </a:ext>
      </dgm:extLst>
    </dgm:pt>
    <dgm:pt modelId="{E806BC23-5D37-483B-8755-259479655DE3}" type="pres">
      <dgm:prSet presAssocID="{9D5CD7FC-6D53-48AF-BF25-ED9233C1A40E}" presName="spaceRect" presStyleCnt="0"/>
      <dgm:spPr/>
    </dgm:pt>
    <dgm:pt modelId="{B810177C-B82A-4942-8C3A-B09D2D13F19E}" type="pres">
      <dgm:prSet presAssocID="{9D5CD7FC-6D53-48AF-BF25-ED9233C1A40E}" presName="textRect" presStyleLbl="revTx" presStyleIdx="4" presStyleCnt="7">
        <dgm:presLayoutVars>
          <dgm:chMax val="1"/>
          <dgm:chPref val="1"/>
        </dgm:presLayoutVars>
      </dgm:prSet>
      <dgm:spPr/>
      <dgm:t>
        <a:bodyPr/>
        <a:lstStyle/>
        <a:p>
          <a:endParaRPr lang="en-US"/>
        </a:p>
      </dgm:t>
    </dgm:pt>
    <dgm:pt modelId="{1DE45FF0-D16A-4D42-A81D-67CE0D5B601F}" type="pres">
      <dgm:prSet presAssocID="{D3416123-0F24-4D0F-ADED-F0F30F762C76}" presName="sibTrans" presStyleCnt="0"/>
      <dgm:spPr/>
    </dgm:pt>
    <dgm:pt modelId="{E8133587-B533-4218-B962-FBC9F78E4B23}" type="pres">
      <dgm:prSet presAssocID="{6ECC778E-531A-4A44-8114-C31BFE0ACDD3}" presName="compNode" presStyleCnt="0"/>
      <dgm:spPr/>
    </dgm:pt>
    <dgm:pt modelId="{7DBC63D2-A00D-4CCC-A5B3-F435A365EC2B}" type="pres">
      <dgm:prSet presAssocID="{6ECC778E-531A-4A44-8114-C31BFE0ACDD3}" presName="iconBgRect" presStyleLbl="bgShp" presStyleIdx="5" presStyleCnt="7"/>
      <dgm:spPr/>
    </dgm:pt>
    <dgm:pt modelId="{B5ACD856-8102-4DFA-A6E6-E2CE3C5C31BB}" type="pres">
      <dgm:prSet presAssocID="{6ECC778E-531A-4A44-8114-C31BFE0ACDD3}" presName="iconRect" presStyleLbl="node1" presStyleIdx="5" presStyleCnt="7"/>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Filter"/>
        </a:ext>
      </dgm:extLst>
    </dgm:pt>
    <dgm:pt modelId="{17C12D89-29BC-4F55-B34A-7871C24919DB}" type="pres">
      <dgm:prSet presAssocID="{6ECC778E-531A-4A44-8114-C31BFE0ACDD3}" presName="spaceRect" presStyleCnt="0"/>
      <dgm:spPr/>
    </dgm:pt>
    <dgm:pt modelId="{95DFDA9C-C9C4-4694-86EC-7598C72DEFD0}" type="pres">
      <dgm:prSet presAssocID="{6ECC778E-531A-4A44-8114-C31BFE0ACDD3}" presName="textRect" presStyleLbl="revTx" presStyleIdx="5" presStyleCnt="7">
        <dgm:presLayoutVars>
          <dgm:chMax val="1"/>
          <dgm:chPref val="1"/>
        </dgm:presLayoutVars>
      </dgm:prSet>
      <dgm:spPr/>
      <dgm:t>
        <a:bodyPr/>
        <a:lstStyle/>
        <a:p>
          <a:endParaRPr lang="en-US"/>
        </a:p>
      </dgm:t>
    </dgm:pt>
    <dgm:pt modelId="{CDD82B81-C3AF-4224-AEBF-39D80B65FB6A}" type="pres">
      <dgm:prSet presAssocID="{24B4C78F-C980-49AF-8F46-20C61CC17DB1}" presName="sibTrans" presStyleCnt="0"/>
      <dgm:spPr/>
    </dgm:pt>
    <dgm:pt modelId="{9A33BC36-4E16-46DA-B21C-346AF03945A4}" type="pres">
      <dgm:prSet presAssocID="{8BFF0C3A-7742-41FB-9EB4-59D9B1F11AF9}" presName="compNode" presStyleCnt="0"/>
      <dgm:spPr/>
    </dgm:pt>
    <dgm:pt modelId="{4FD90626-D528-4C52-8B40-C5C3F4944235}" type="pres">
      <dgm:prSet presAssocID="{8BFF0C3A-7742-41FB-9EB4-59D9B1F11AF9}" presName="iconBgRect" presStyleLbl="bgShp" presStyleIdx="6" presStyleCnt="7"/>
      <dgm:spPr/>
    </dgm:pt>
    <dgm:pt modelId="{1630AA5B-6488-4C94-AAA9-FF8E99102079}" type="pres">
      <dgm:prSet presAssocID="{8BFF0C3A-7742-41FB-9EB4-59D9B1F11AF9}" presName="iconRect" presStyleLbl="node1" presStyleIdx="6" presStyleCnt="7"/>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a:noFill/>
        </a:ln>
      </dgm:spPr>
      <dgm:t>
        <a:bodyPr/>
        <a:lstStyle/>
        <a:p>
          <a:endParaRPr lang="en-US"/>
        </a:p>
      </dgm:t>
      <dgm:extLst>
        <a:ext uri="{E40237B7-FDA0-4F09-8148-C483321AD2D9}">
          <dgm14:cNvPr xmlns:dgm14="http://schemas.microsoft.com/office/drawing/2010/diagram" id="0" name="" descr="Web Design"/>
        </a:ext>
      </dgm:extLst>
    </dgm:pt>
    <dgm:pt modelId="{6830E419-9A77-4F38-BF36-E857B4A0FE00}" type="pres">
      <dgm:prSet presAssocID="{8BFF0C3A-7742-41FB-9EB4-59D9B1F11AF9}" presName="spaceRect" presStyleCnt="0"/>
      <dgm:spPr/>
    </dgm:pt>
    <dgm:pt modelId="{E2CC3743-5A01-4C6B-9E83-4D89EB98C587}" type="pres">
      <dgm:prSet presAssocID="{8BFF0C3A-7742-41FB-9EB4-59D9B1F11AF9}" presName="textRect" presStyleLbl="revTx" presStyleIdx="6" presStyleCnt="7">
        <dgm:presLayoutVars>
          <dgm:chMax val="1"/>
          <dgm:chPref val="1"/>
        </dgm:presLayoutVars>
      </dgm:prSet>
      <dgm:spPr/>
      <dgm:t>
        <a:bodyPr/>
        <a:lstStyle/>
        <a:p>
          <a:endParaRPr lang="en-US"/>
        </a:p>
      </dgm:t>
    </dgm:pt>
  </dgm:ptLst>
  <dgm:cxnLst>
    <dgm:cxn modelId="{D087A0BD-36B2-42AB-BEB3-BA1E9BD1E46C}" type="presOf" srcId="{C7AAB282-1DB2-4DED-9F46-86268B668AA6}" destId="{BAE67EB0-5141-457E-B099-2D5D1FDFECCF}" srcOrd="0" destOrd="0" presId="urn:microsoft.com/office/officeart/2018/5/layout/IconCircleLabelList"/>
    <dgm:cxn modelId="{ABBA9216-40A9-47CF-A13F-4B9A98D9C496}" type="presOf" srcId="{9D5CD7FC-6D53-48AF-BF25-ED9233C1A40E}" destId="{B810177C-B82A-4942-8C3A-B09D2D13F19E}" srcOrd="0" destOrd="0" presId="urn:microsoft.com/office/officeart/2018/5/layout/IconCircleLabelList"/>
    <dgm:cxn modelId="{95452631-4463-4455-B949-89A152006207}" type="presOf" srcId="{03D595B8-A707-4747-A67B-80922373693E}" destId="{3B599015-06CC-4269-8EB3-2A31BE320901}" srcOrd="0" destOrd="0" presId="urn:microsoft.com/office/officeart/2018/5/layout/IconCircleLabelList"/>
    <dgm:cxn modelId="{D73E6898-42EC-4949-8980-09555DBC2054}" srcId="{F20F2627-B693-4B26-BFED-896F12B9D739}" destId="{9D5CD7FC-6D53-48AF-BF25-ED9233C1A40E}" srcOrd="4" destOrd="0" parTransId="{72A079A5-2B70-456C-87A5-101F1016FB3F}" sibTransId="{D3416123-0F24-4D0F-ADED-F0F30F762C76}"/>
    <dgm:cxn modelId="{68B66E50-1B56-4034-8E27-8B7CB9DD24F5}" srcId="{F20F2627-B693-4B26-BFED-896F12B9D739}" destId="{E50D19D3-4DEF-44A4-9335-D4B6EDFBC28D}" srcOrd="3" destOrd="0" parTransId="{F91B0010-6EA4-4C9B-9053-E01296545D8E}" sibTransId="{ADDB6665-B720-476D-B307-6F7958E050D6}"/>
    <dgm:cxn modelId="{5B15E7EA-B6E4-4DBE-ACC6-CA85DFF74FEF}" type="presOf" srcId="{8BFF0C3A-7742-41FB-9EB4-59D9B1F11AF9}" destId="{E2CC3743-5A01-4C6B-9E83-4D89EB98C587}" srcOrd="0" destOrd="0" presId="urn:microsoft.com/office/officeart/2018/5/layout/IconCircleLabelList"/>
    <dgm:cxn modelId="{24EDE3B6-1872-444C-A2BC-73509E5485DE}" type="presOf" srcId="{6ECC778E-531A-4A44-8114-C31BFE0ACDD3}" destId="{95DFDA9C-C9C4-4694-86EC-7598C72DEFD0}" srcOrd="0" destOrd="0" presId="urn:microsoft.com/office/officeart/2018/5/layout/IconCircleLabelList"/>
    <dgm:cxn modelId="{2C8F50DB-BFA7-41FC-963C-99A1201A182C}" type="presOf" srcId="{E50D19D3-4DEF-44A4-9335-D4B6EDFBC28D}" destId="{61C8D00A-D850-4AB7-836D-F6B572DB641A}" srcOrd="0" destOrd="0" presId="urn:microsoft.com/office/officeart/2018/5/layout/IconCircleLabelList"/>
    <dgm:cxn modelId="{B86D07F0-A4E4-4585-B896-A21AB23216FC}" srcId="{F20F2627-B693-4B26-BFED-896F12B9D739}" destId="{C40D6AFD-47A8-439C-AAEC-9E6E514513AE}" srcOrd="1" destOrd="0" parTransId="{73A7C77E-0DE7-4542-BC6D-10FC50CBCFF6}" sibTransId="{8C39C161-9D5E-49DE-AFE1-B3DE4CE27119}"/>
    <dgm:cxn modelId="{0C05BEF6-BC55-4FE1-AD48-09FC2CEA1648}" srcId="{F20F2627-B693-4B26-BFED-896F12B9D739}" destId="{C7AAB282-1DB2-4DED-9F46-86268B668AA6}" srcOrd="0" destOrd="0" parTransId="{4B6D2EE2-65B0-4BEB-9F1C-72EFDF85A5FB}" sibTransId="{DE3F2173-38B9-4015-8207-931A0EBADEEE}"/>
    <dgm:cxn modelId="{89CE676F-0A5B-4D69-8FB0-9BE9C509A6B3}" srcId="{F20F2627-B693-4B26-BFED-896F12B9D739}" destId="{6ECC778E-531A-4A44-8114-C31BFE0ACDD3}" srcOrd="5" destOrd="0" parTransId="{0947F5ED-FA55-40B5-A56B-21B0C23F7C2D}" sibTransId="{24B4C78F-C980-49AF-8F46-20C61CC17DB1}"/>
    <dgm:cxn modelId="{70C72375-E9B2-45DB-B16B-0E7A538C8449}" srcId="{F20F2627-B693-4B26-BFED-896F12B9D739}" destId="{03D595B8-A707-4747-A67B-80922373693E}" srcOrd="2" destOrd="0" parTransId="{BCEC1583-4B66-4173-96C7-294F796A5B15}" sibTransId="{258873BD-94B6-4BC7-8A18-564D58C9E101}"/>
    <dgm:cxn modelId="{06E280CA-1D5C-41D2-B596-92A37E40E4A9}" srcId="{F20F2627-B693-4B26-BFED-896F12B9D739}" destId="{8BFF0C3A-7742-41FB-9EB4-59D9B1F11AF9}" srcOrd="6" destOrd="0" parTransId="{D650695A-8450-462B-927F-AA0538F11459}" sibTransId="{B82F97D2-77B6-43F2-A680-A87B788932E2}"/>
    <dgm:cxn modelId="{F9B7DBDB-BA1D-46D2-BA0F-218A07ED916C}" type="presOf" srcId="{C40D6AFD-47A8-439C-AAEC-9E6E514513AE}" destId="{BF560900-1D9C-4879-AB3E-C7B8C6E011ED}" srcOrd="0" destOrd="0" presId="urn:microsoft.com/office/officeart/2018/5/layout/IconCircleLabelList"/>
    <dgm:cxn modelId="{B26D91D9-1750-4AE1-AE19-CCF900BE0B3F}" type="presOf" srcId="{F20F2627-B693-4B26-BFED-896F12B9D739}" destId="{CFAB66FB-99A1-4D19-AB90-CA5729D3EAD6}" srcOrd="0" destOrd="0" presId="urn:microsoft.com/office/officeart/2018/5/layout/IconCircleLabelList"/>
    <dgm:cxn modelId="{83E6B0D8-BF7B-4E0D-B3FE-65B09B4BD802}" type="presParOf" srcId="{CFAB66FB-99A1-4D19-AB90-CA5729D3EAD6}" destId="{70498732-9DDC-4420-8719-EC2700AAB730}" srcOrd="0" destOrd="0" presId="urn:microsoft.com/office/officeart/2018/5/layout/IconCircleLabelList"/>
    <dgm:cxn modelId="{4A3C26DE-7E7A-4A11-90F6-9C17F51EADDB}" type="presParOf" srcId="{70498732-9DDC-4420-8719-EC2700AAB730}" destId="{9C9B5D86-CAE4-4876-9935-168835F05297}" srcOrd="0" destOrd="0" presId="urn:microsoft.com/office/officeart/2018/5/layout/IconCircleLabelList"/>
    <dgm:cxn modelId="{26ACEA40-A14A-49B9-924C-F9B0D81B551E}" type="presParOf" srcId="{70498732-9DDC-4420-8719-EC2700AAB730}" destId="{D7E59F02-D038-4A8E-9EA8-42839DA18FE1}" srcOrd="1" destOrd="0" presId="urn:microsoft.com/office/officeart/2018/5/layout/IconCircleLabelList"/>
    <dgm:cxn modelId="{00D28481-9793-4C7E-9F93-F9AD1FA0AEA3}" type="presParOf" srcId="{70498732-9DDC-4420-8719-EC2700AAB730}" destId="{F0CE995A-EC9D-4B16-BB86-35235B4AF107}" srcOrd="2" destOrd="0" presId="urn:microsoft.com/office/officeart/2018/5/layout/IconCircleLabelList"/>
    <dgm:cxn modelId="{56B43826-1F0B-44F8-B9A6-CD8C57370148}" type="presParOf" srcId="{70498732-9DDC-4420-8719-EC2700AAB730}" destId="{BAE67EB0-5141-457E-B099-2D5D1FDFECCF}" srcOrd="3" destOrd="0" presId="urn:microsoft.com/office/officeart/2018/5/layout/IconCircleLabelList"/>
    <dgm:cxn modelId="{38FAF5E3-BFA1-4112-9F4C-2F2FF890CB23}" type="presParOf" srcId="{CFAB66FB-99A1-4D19-AB90-CA5729D3EAD6}" destId="{50A3E9B0-0B52-46FA-BD45-A4B7505A0FDD}" srcOrd="1" destOrd="0" presId="urn:microsoft.com/office/officeart/2018/5/layout/IconCircleLabelList"/>
    <dgm:cxn modelId="{2800C155-B97F-465B-AE10-505154F2D1BB}" type="presParOf" srcId="{CFAB66FB-99A1-4D19-AB90-CA5729D3EAD6}" destId="{B2B400E7-6410-4DAC-A59D-71875DC48CCE}" srcOrd="2" destOrd="0" presId="urn:microsoft.com/office/officeart/2018/5/layout/IconCircleLabelList"/>
    <dgm:cxn modelId="{169A9323-28CE-45FE-BA9E-941D06013DAE}" type="presParOf" srcId="{B2B400E7-6410-4DAC-A59D-71875DC48CCE}" destId="{EB7ABE4B-E955-4E5B-9991-701EE1BEAFAB}" srcOrd="0" destOrd="0" presId="urn:microsoft.com/office/officeart/2018/5/layout/IconCircleLabelList"/>
    <dgm:cxn modelId="{0721BEBF-F288-46E8-BC13-E4DF4108FF35}" type="presParOf" srcId="{B2B400E7-6410-4DAC-A59D-71875DC48CCE}" destId="{A75AA3A8-83F3-49FB-A243-E6D6F03D38AC}" srcOrd="1" destOrd="0" presId="urn:microsoft.com/office/officeart/2018/5/layout/IconCircleLabelList"/>
    <dgm:cxn modelId="{E7851B2C-1713-4A27-8F0F-8701DCFD6943}" type="presParOf" srcId="{B2B400E7-6410-4DAC-A59D-71875DC48CCE}" destId="{33D6C4A1-8EB1-4554-A625-503B97BC84F5}" srcOrd="2" destOrd="0" presId="urn:microsoft.com/office/officeart/2018/5/layout/IconCircleLabelList"/>
    <dgm:cxn modelId="{6224A496-EB69-48DF-9B57-C5195CBD0134}" type="presParOf" srcId="{B2B400E7-6410-4DAC-A59D-71875DC48CCE}" destId="{BF560900-1D9C-4879-AB3E-C7B8C6E011ED}" srcOrd="3" destOrd="0" presId="urn:microsoft.com/office/officeart/2018/5/layout/IconCircleLabelList"/>
    <dgm:cxn modelId="{80A96806-3E60-4B07-A933-184F34F14AAD}" type="presParOf" srcId="{CFAB66FB-99A1-4D19-AB90-CA5729D3EAD6}" destId="{F90A4727-89F5-49D0-B3B6-648B314CDC29}" srcOrd="3" destOrd="0" presId="urn:microsoft.com/office/officeart/2018/5/layout/IconCircleLabelList"/>
    <dgm:cxn modelId="{AE10C36A-9CAE-46E9-92FB-8E21FBEFC533}" type="presParOf" srcId="{CFAB66FB-99A1-4D19-AB90-CA5729D3EAD6}" destId="{48712125-AB24-4959-AA4D-294C9431BDAB}" srcOrd="4" destOrd="0" presId="urn:microsoft.com/office/officeart/2018/5/layout/IconCircleLabelList"/>
    <dgm:cxn modelId="{787B4991-E5A7-4A19-AB09-BB5CEF3FF8F9}" type="presParOf" srcId="{48712125-AB24-4959-AA4D-294C9431BDAB}" destId="{AED96ED1-C995-4D5C-9EDA-029AA5261BAA}" srcOrd="0" destOrd="0" presId="urn:microsoft.com/office/officeart/2018/5/layout/IconCircleLabelList"/>
    <dgm:cxn modelId="{A9EE18D3-3ADF-4B5A-BE70-7FEAE33D2F49}" type="presParOf" srcId="{48712125-AB24-4959-AA4D-294C9431BDAB}" destId="{2701E5C9-A696-48D3-B42A-CAE85530FC03}" srcOrd="1" destOrd="0" presId="urn:microsoft.com/office/officeart/2018/5/layout/IconCircleLabelList"/>
    <dgm:cxn modelId="{B52F5274-EBD7-45D4-98F6-27DD4C7F5F13}" type="presParOf" srcId="{48712125-AB24-4959-AA4D-294C9431BDAB}" destId="{6C2840C4-CC7D-446E-B147-04082E5125FA}" srcOrd="2" destOrd="0" presId="urn:microsoft.com/office/officeart/2018/5/layout/IconCircleLabelList"/>
    <dgm:cxn modelId="{66052ECF-3065-45DF-9443-37FB1C559076}" type="presParOf" srcId="{48712125-AB24-4959-AA4D-294C9431BDAB}" destId="{3B599015-06CC-4269-8EB3-2A31BE320901}" srcOrd="3" destOrd="0" presId="urn:microsoft.com/office/officeart/2018/5/layout/IconCircleLabelList"/>
    <dgm:cxn modelId="{17CABAC7-6870-4353-9209-7B1AE7DA7F34}" type="presParOf" srcId="{CFAB66FB-99A1-4D19-AB90-CA5729D3EAD6}" destId="{0A3AABE3-F638-4323-9EE5-B695EDAF8CD8}" srcOrd="5" destOrd="0" presId="urn:microsoft.com/office/officeart/2018/5/layout/IconCircleLabelList"/>
    <dgm:cxn modelId="{7167E78F-8095-4689-BEF9-ED93E580E07B}" type="presParOf" srcId="{CFAB66FB-99A1-4D19-AB90-CA5729D3EAD6}" destId="{471DA482-052D-4F6F-9F14-B93ECF7EE8CE}" srcOrd="6" destOrd="0" presId="urn:microsoft.com/office/officeart/2018/5/layout/IconCircleLabelList"/>
    <dgm:cxn modelId="{6FB8ABBF-A573-4D04-8A70-7E35170CF071}" type="presParOf" srcId="{471DA482-052D-4F6F-9F14-B93ECF7EE8CE}" destId="{8B00CEEA-75D5-49D0-BE8A-BC74606D1C67}" srcOrd="0" destOrd="0" presId="urn:microsoft.com/office/officeart/2018/5/layout/IconCircleLabelList"/>
    <dgm:cxn modelId="{761FDEEE-1DED-47D3-90E8-817119021462}" type="presParOf" srcId="{471DA482-052D-4F6F-9F14-B93ECF7EE8CE}" destId="{DAFC5242-A6C6-442D-AB56-2EDC917DEA96}" srcOrd="1" destOrd="0" presId="urn:microsoft.com/office/officeart/2018/5/layout/IconCircleLabelList"/>
    <dgm:cxn modelId="{7A4B0B6D-C660-4C08-B86C-E996B52DE9D2}" type="presParOf" srcId="{471DA482-052D-4F6F-9F14-B93ECF7EE8CE}" destId="{F629C9DD-7331-4ED0-9C02-A8E641480E1D}" srcOrd="2" destOrd="0" presId="urn:microsoft.com/office/officeart/2018/5/layout/IconCircleLabelList"/>
    <dgm:cxn modelId="{EEF1B9B1-D621-48DD-B31A-84112DD35ACE}" type="presParOf" srcId="{471DA482-052D-4F6F-9F14-B93ECF7EE8CE}" destId="{61C8D00A-D850-4AB7-836D-F6B572DB641A}" srcOrd="3" destOrd="0" presId="urn:microsoft.com/office/officeart/2018/5/layout/IconCircleLabelList"/>
    <dgm:cxn modelId="{A0BA80D9-ED99-4ACD-ADD6-F3ECFEA3494A}" type="presParOf" srcId="{CFAB66FB-99A1-4D19-AB90-CA5729D3EAD6}" destId="{CE94A177-5B1B-4B4E-969F-B2077D0C5AE7}" srcOrd="7" destOrd="0" presId="urn:microsoft.com/office/officeart/2018/5/layout/IconCircleLabelList"/>
    <dgm:cxn modelId="{C87E6BEA-1417-4B97-A490-B707F4AAC04F}" type="presParOf" srcId="{CFAB66FB-99A1-4D19-AB90-CA5729D3EAD6}" destId="{D857EC4F-FEE6-4C64-B592-1205CF31D36C}" srcOrd="8" destOrd="0" presId="urn:microsoft.com/office/officeart/2018/5/layout/IconCircleLabelList"/>
    <dgm:cxn modelId="{A57A5F8E-835C-4DA1-8C99-4B5BCD01783B}" type="presParOf" srcId="{D857EC4F-FEE6-4C64-B592-1205CF31D36C}" destId="{5EA69C74-5D5F-49E2-8642-C21956F2097F}" srcOrd="0" destOrd="0" presId="urn:microsoft.com/office/officeart/2018/5/layout/IconCircleLabelList"/>
    <dgm:cxn modelId="{2C59BA24-C139-47BC-94E1-CEAF7623C014}" type="presParOf" srcId="{D857EC4F-FEE6-4C64-B592-1205CF31D36C}" destId="{AA5BA502-FE66-4066-A4C7-313C9B4A31B1}" srcOrd="1" destOrd="0" presId="urn:microsoft.com/office/officeart/2018/5/layout/IconCircleLabelList"/>
    <dgm:cxn modelId="{1D83D793-EB83-4715-9825-E38D74EF1B65}" type="presParOf" srcId="{D857EC4F-FEE6-4C64-B592-1205CF31D36C}" destId="{E806BC23-5D37-483B-8755-259479655DE3}" srcOrd="2" destOrd="0" presId="urn:microsoft.com/office/officeart/2018/5/layout/IconCircleLabelList"/>
    <dgm:cxn modelId="{14F35B0D-1B2E-404A-A125-4C8130939053}" type="presParOf" srcId="{D857EC4F-FEE6-4C64-B592-1205CF31D36C}" destId="{B810177C-B82A-4942-8C3A-B09D2D13F19E}" srcOrd="3" destOrd="0" presId="urn:microsoft.com/office/officeart/2018/5/layout/IconCircleLabelList"/>
    <dgm:cxn modelId="{6DF923D6-67E0-41BA-9820-6857AA72FBF1}" type="presParOf" srcId="{CFAB66FB-99A1-4D19-AB90-CA5729D3EAD6}" destId="{1DE45FF0-D16A-4D42-A81D-67CE0D5B601F}" srcOrd="9" destOrd="0" presId="urn:microsoft.com/office/officeart/2018/5/layout/IconCircleLabelList"/>
    <dgm:cxn modelId="{F9A0CCBC-6997-48E9-98BB-A941BE797674}" type="presParOf" srcId="{CFAB66FB-99A1-4D19-AB90-CA5729D3EAD6}" destId="{E8133587-B533-4218-B962-FBC9F78E4B23}" srcOrd="10" destOrd="0" presId="urn:microsoft.com/office/officeart/2018/5/layout/IconCircleLabelList"/>
    <dgm:cxn modelId="{756D041E-F00F-4445-9658-AD01B522263A}" type="presParOf" srcId="{E8133587-B533-4218-B962-FBC9F78E4B23}" destId="{7DBC63D2-A00D-4CCC-A5B3-F435A365EC2B}" srcOrd="0" destOrd="0" presId="urn:microsoft.com/office/officeart/2018/5/layout/IconCircleLabelList"/>
    <dgm:cxn modelId="{BA0669A5-3A87-49ED-B3D7-82412083E410}" type="presParOf" srcId="{E8133587-B533-4218-B962-FBC9F78E4B23}" destId="{B5ACD856-8102-4DFA-A6E6-E2CE3C5C31BB}" srcOrd="1" destOrd="0" presId="urn:microsoft.com/office/officeart/2018/5/layout/IconCircleLabelList"/>
    <dgm:cxn modelId="{144C80F9-C8F6-4A9C-B865-7E72ACB77015}" type="presParOf" srcId="{E8133587-B533-4218-B962-FBC9F78E4B23}" destId="{17C12D89-29BC-4F55-B34A-7871C24919DB}" srcOrd="2" destOrd="0" presId="urn:microsoft.com/office/officeart/2018/5/layout/IconCircleLabelList"/>
    <dgm:cxn modelId="{AA39C92C-FA68-409B-8E14-D42FBCA6968D}" type="presParOf" srcId="{E8133587-B533-4218-B962-FBC9F78E4B23}" destId="{95DFDA9C-C9C4-4694-86EC-7598C72DEFD0}" srcOrd="3" destOrd="0" presId="urn:microsoft.com/office/officeart/2018/5/layout/IconCircleLabelList"/>
    <dgm:cxn modelId="{AFCB65B0-1D45-4A9B-9C6D-B26B30E8A9C6}" type="presParOf" srcId="{CFAB66FB-99A1-4D19-AB90-CA5729D3EAD6}" destId="{CDD82B81-C3AF-4224-AEBF-39D80B65FB6A}" srcOrd="11" destOrd="0" presId="urn:microsoft.com/office/officeart/2018/5/layout/IconCircleLabelList"/>
    <dgm:cxn modelId="{C7EAD574-CD29-423B-B355-40617F670061}" type="presParOf" srcId="{CFAB66FB-99A1-4D19-AB90-CA5729D3EAD6}" destId="{9A33BC36-4E16-46DA-B21C-346AF03945A4}" srcOrd="12" destOrd="0" presId="urn:microsoft.com/office/officeart/2018/5/layout/IconCircleLabelList"/>
    <dgm:cxn modelId="{58C19A4A-5B59-4050-B3BD-80E2DC4E120D}" type="presParOf" srcId="{9A33BC36-4E16-46DA-B21C-346AF03945A4}" destId="{4FD90626-D528-4C52-8B40-C5C3F4944235}" srcOrd="0" destOrd="0" presId="urn:microsoft.com/office/officeart/2018/5/layout/IconCircleLabelList"/>
    <dgm:cxn modelId="{B0AC4283-0A11-4B0E-B55E-C2AFD5E0E576}" type="presParOf" srcId="{9A33BC36-4E16-46DA-B21C-346AF03945A4}" destId="{1630AA5B-6488-4C94-AAA9-FF8E99102079}" srcOrd="1" destOrd="0" presId="urn:microsoft.com/office/officeart/2018/5/layout/IconCircleLabelList"/>
    <dgm:cxn modelId="{1F5C43A6-90BD-43DC-9201-0609F3960DBC}" type="presParOf" srcId="{9A33BC36-4E16-46DA-B21C-346AF03945A4}" destId="{6830E419-9A77-4F38-BF36-E857B4A0FE00}" srcOrd="2" destOrd="0" presId="urn:microsoft.com/office/officeart/2018/5/layout/IconCircleLabelList"/>
    <dgm:cxn modelId="{C43971B0-B748-4DBD-9194-5EBEC1711D7B}" type="presParOf" srcId="{9A33BC36-4E16-46DA-B21C-346AF03945A4}" destId="{E2CC3743-5A01-4C6B-9E83-4D89EB98C58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B5D86-CAE4-4876-9935-168835F05297}">
      <dsp:nvSpPr>
        <dsp:cNvPr id="0" name=""/>
        <dsp:cNvSpPr/>
      </dsp:nvSpPr>
      <dsp:spPr>
        <a:xfrm>
          <a:off x="231331" y="711958"/>
          <a:ext cx="714128" cy="71412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E59F02-D038-4A8E-9EA8-42839DA18FE1}">
      <dsp:nvSpPr>
        <dsp:cNvPr id="0" name=""/>
        <dsp:cNvSpPr/>
      </dsp:nvSpPr>
      <dsp:spPr>
        <a:xfrm>
          <a:off x="383522" y="864149"/>
          <a:ext cx="409746" cy="40974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E67EB0-5141-457E-B099-2D5D1FDFECCF}">
      <dsp:nvSpPr>
        <dsp:cNvPr id="0" name=""/>
        <dsp:cNvSpPr/>
      </dsp:nvSpPr>
      <dsp:spPr>
        <a:xfrm>
          <a:off x="3044" y="1648520"/>
          <a:ext cx="1170703" cy="46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defRPr cap="all"/>
          </a:pPr>
          <a:r>
            <a:rPr lang="en-US" sz="1100" b="1" i="0" kern="1200" baseline="0"/>
            <a:t>Data Presentation</a:t>
          </a:r>
          <a:r>
            <a:rPr lang="en-US" sz="1100" b="0" i="0" kern="1200" baseline="0"/>
            <a:t>:</a:t>
          </a:r>
          <a:endParaRPr lang="en-US" sz="1100" kern="1200"/>
        </a:p>
      </dsp:txBody>
      <dsp:txXfrm>
        <a:off x="3044" y="1648520"/>
        <a:ext cx="1170703" cy="468281"/>
      </dsp:txXfrm>
    </dsp:sp>
    <dsp:sp modelId="{EB7ABE4B-E955-4E5B-9991-701EE1BEAFAB}">
      <dsp:nvSpPr>
        <dsp:cNvPr id="0" name=""/>
        <dsp:cNvSpPr/>
      </dsp:nvSpPr>
      <dsp:spPr>
        <a:xfrm>
          <a:off x="1606907" y="711958"/>
          <a:ext cx="714128" cy="71412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5AA3A8-83F3-49FB-A243-E6D6F03D38AC}">
      <dsp:nvSpPr>
        <dsp:cNvPr id="0" name=""/>
        <dsp:cNvSpPr/>
      </dsp:nvSpPr>
      <dsp:spPr>
        <a:xfrm>
          <a:off x="1759098" y="864149"/>
          <a:ext cx="409746" cy="40974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560900-1D9C-4879-AB3E-C7B8C6E011ED}">
      <dsp:nvSpPr>
        <dsp:cNvPr id="0" name=""/>
        <dsp:cNvSpPr/>
      </dsp:nvSpPr>
      <dsp:spPr>
        <a:xfrm>
          <a:off x="1378620" y="1648520"/>
          <a:ext cx="1170703" cy="46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defRPr cap="all"/>
          </a:pPr>
          <a:r>
            <a:rPr lang="en-US" sz="1100" b="0" i="0" kern="1200" baseline="0"/>
            <a:t>Clear representation of KPIs (Key Performance Indicators) through widgets.</a:t>
          </a:r>
          <a:endParaRPr lang="en-US" sz="1100" kern="1200"/>
        </a:p>
      </dsp:txBody>
      <dsp:txXfrm>
        <a:off x="1378620" y="1648520"/>
        <a:ext cx="1170703" cy="468281"/>
      </dsp:txXfrm>
    </dsp:sp>
    <dsp:sp modelId="{AED96ED1-C995-4D5C-9EDA-029AA5261BAA}">
      <dsp:nvSpPr>
        <dsp:cNvPr id="0" name=""/>
        <dsp:cNvSpPr/>
      </dsp:nvSpPr>
      <dsp:spPr>
        <a:xfrm>
          <a:off x="2982483" y="711958"/>
          <a:ext cx="714128" cy="71412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01E5C9-A696-48D3-B42A-CAE85530FC03}">
      <dsp:nvSpPr>
        <dsp:cNvPr id="0" name=""/>
        <dsp:cNvSpPr/>
      </dsp:nvSpPr>
      <dsp:spPr>
        <a:xfrm>
          <a:off x="3134675" y="864149"/>
          <a:ext cx="409746" cy="40974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599015-06CC-4269-8EB3-2A31BE320901}">
      <dsp:nvSpPr>
        <dsp:cNvPr id="0" name=""/>
        <dsp:cNvSpPr/>
      </dsp:nvSpPr>
      <dsp:spPr>
        <a:xfrm>
          <a:off x="2754196" y="1648520"/>
          <a:ext cx="1170703" cy="46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defRPr cap="all"/>
          </a:pPr>
          <a:r>
            <a:rPr lang="en-US" sz="1100" b="0" i="0" kern="1200" baseline="0"/>
            <a:t>Use of heatmaps, trend lines, and comparative analysis.</a:t>
          </a:r>
          <a:endParaRPr lang="en-US" sz="1100" kern="1200"/>
        </a:p>
      </dsp:txBody>
      <dsp:txXfrm>
        <a:off x="2754196" y="1648520"/>
        <a:ext cx="1170703" cy="468281"/>
      </dsp:txXfrm>
    </dsp:sp>
    <dsp:sp modelId="{8B00CEEA-75D5-49D0-BE8A-BC74606D1C67}">
      <dsp:nvSpPr>
        <dsp:cNvPr id="0" name=""/>
        <dsp:cNvSpPr/>
      </dsp:nvSpPr>
      <dsp:spPr>
        <a:xfrm>
          <a:off x="4358059" y="711958"/>
          <a:ext cx="714128" cy="71412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FC5242-A6C6-442D-AB56-2EDC917DEA96}">
      <dsp:nvSpPr>
        <dsp:cNvPr id="0" name=""/>
        <dsp:cNvSpPr/>
      </dsp:nvSpPr>
      <dsp:spPr>
        <a:xfrm>
          <a:off x="4510251" y="864149"/>
          <a:ext cx="409746" cy="40974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C8D00A-D850-4AB7-836D-F6B572DB641A}">
      <dsp:nvSpPr>
        <dsp:cNvPr id="0" name=""/>
        <dsp:cNvSpPr/>
      </dsp:nvSpPr>
      <dsp:spPr>
        <a:xfrm>
          <a:off x="4129772" y="1648520"/>
          <a:ext cx="1170703" cy="46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defRPr cap="all"/>
          </a:pPr>
          <a:r>
            <a:rPr lang="en-US" sz="1100" b="0" i="0" kern="1200" baseline="0"/>
            <a:t>A balance between simplicity and detail to avoid clutter.</a:t>
          </a:r>
          <a:endParaRPr lang="en-US" sz="1100" kern="1200"/>
        </a:p>
      </dsp:txBody>
      <dsp:txXfrm>
        <a:off x="4129772" y="1648520"/>
        <a:ext cx="1170703" cy="468281"/>
      </dsp:txXfrm>
    </dsp:sp>
    <dsp:sp modelId="{5EA69C74-5D5F-49E2-8642-C21956F2097F}">
      <dsp:nvSpPr>
        <dsp:cNvPr id="0" name=""/>
        <dsp:cNvSpPr/>
      </dsp:nvSpPr>
      <dsp:spPr>
        <a:xfrm>
          <a:off x="919119" y="2409477"/>
          <a:ext cx="714128" cy="71412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5BA502-FE66-4066-A4C7-313C9B4A31B1}">
      <dsp:nvSpPr>
        <dsp:cNvPr id="0" name=""/>
        <dsp:cNvSpPr/>
      </dsp:nvSpPr>
      <dsp:spPr>
        <a:xfrm>
          <a:off x="1071310" y="2561669"/>
          <a:ext cx="409746" cy="409746"/>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10177C-B82A-4942-8C3A-B09D2D13F19E}">
      <dsp:nvSpPr>
        <dsp:cNvPr id="0" name=""/>
        <dsp:cNvSpPr/>
      </dsp:nvSpPr>
      <dsp:spPr>
        <a:xfrm>
          <a:off x="690832" y="3346040"/>
          <a:ext cx="1170703" cy="46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defRPr cap="all"/>
          </a:pPr>
          <a:r>
            <a:rPr lang="en-US" sz="1100" b="1" i="0" kern="1200" baseline="0"/>
            <a:t>User Roles</a:t>
          </a:r>
          <a:r>
            <a:rPr lang="en-US" sz="1100" b="0" i="0" kern="1200" baseline="0"/>
            <a:t>:</a:t>
          </a:r>
          <a:endParaRPr lang="en-US" sz="1100" kern="1200"/>
        </a:p>
      </dsp:txBody>
      <dsp:txXfrm>
        <a:off x="690832" y="3346040"/>
        <a:ext cx="1170703" cy="468281"/>
      </dsp:txXfrm>
    </dsp:sp>
    <dsp:sp modelId="{7DBC63D2-A00D-4CCC-A5B3-F435A365EC2B}">
      <dsp:nvSpPr>
        <dsp:cNvPr id="0" name=""/>
        <dsp:cNvSpPr/>
      </dsp:nvSpPr>
      <dsp:spPr>
        <a:xfrm>
          <a:off x="2294695" y="2409477"/>
          <a:ext cx="714128" cy="71412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ACD856-8102-4DFA-A6E6-E2CE3C5C31BB}">
      <dsp:nvSpPr>
        <dsp:cNvPr id="0" name=""/>
        <dsp:cNvSpPr/>
      </dsp:nvSpPr>
      <dsp:spPr>
        <a:xfrm>
          <a:off x="2446886" y="2561669"/>
          <a:ext cx="409746" cy="409746"/>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DFDA9C-C9C4-4694-86EC-7598C72DEFD0}">
      <dsp:nvSpPr>
        <dsp:cNvPr id="0" name=""/>
        <dsp:cNvSpPr/>
      </dsp:nvSpPr>
      <dsp:spPr>
        <a:xfrm>
          <a:off x="2066408" y="3346040"/>
          <a:ext cx="1170703" cy="46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defRPr cap="all"/>
          </a:pPr>
          <a:r>
            <a:rPr lang="en-US" sz="1100" b="0" i="0" kern="1200" baseline="0"/>
            <a:t>Admins: Full access to configure dashboard, datasets, and visualizations.</a:t>
          </a:r>
          <a:endParaRPr lang="en-US" sz="1100" kern="1200"/>
        </a:p>
      </dsp:txBody>
      <dsp:txXfrm>
        <a:off x="2066408" y="3346040"/>
        <a:ext cx="1170703" cy="468281"/>
      </dsp:txXfrm>
    </dsp:sp>
    <dsp:sp modelId="{4FD90626-D528-4C52-8B40-C5C3F4944235}">
      <dsp:nvSpPr>
        <dsp:cNvPr id="0" name=""/>
        <dsp:cNvSpPr/>
      </dsp:nvSpPr>
      <dsp:spPr>
        <a:xfrm>
          <a:off x="3670271" y="2409477"/>
          <a:ext cx="714128" cy="71412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30AA5B-6488-4C94-AAA9-FF8E99102079}">
      <dsp:nvSpPr>
        <dsp:cNvPr id="0" name=""/>
        <dsp:cNvSpPr/>
      </dsp:nvSpPr>
      <dsp:spPr>
        <a:xfrm>
          <a:off x="3822463" y="2561669"/>
          <a:ext cx="409746" cy="409746"/>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CC3743-5A01-4C6B-9E83-4D89EB98C587}">
      <dsp:nvSpPr>
        <dsp:cNvPr id="0" name=""/>
        <dsp:cNvSpPr/>
      </dsp:nvSpPr>
      <dsp:spPr>
        <a:xfrm>
          <a:off x="3441984" y="3346040"/>
          <a:ext cx="1170703" cy="46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defRPr cap="all"/>
          </a:pPr>
          <a:r>
            <a:rPr lang="en-US" sz="1100" b="0" i="0" kern="1200" baseline="0"/>
            <a:t>End Users: Limited access to interact with pre-set visualizations.</a:t>
          </a:r>
          <a:endParaRPr lang="en-US" sz="1100" kern="1200"/>
        </a:p>
      </dsp:txBody>
      <dsp:txXfrm>
        <a:off x="3441984" y="3346040"/>
        <a:ext cx="1170703" cy="46828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21920" y="0"/>
            <a:ext cx="11948160" cy="6857996"/>
          </a:xfrm>
          <a:prstGeom prst="rect">
            <a:avLst/>
          </a:prstGeom>
        </p:spPr>
      </p:pic>
      <p:sp>
        <p:nvSpPr>
          <p:cNvPr id="2" name="Holder 2"/>
          <p:cNvSpPr>
            <a:spLocks noGrp="1"/>
          </p:cNvSpPr>
          <p:nvPr>
            <p:ph type="title"/>
          </p:nvPr>
        </p:nvSpPr>
        <p:spPr>
          <a:xfrm>
            <a:off x="3152648" y="446989"/>
            <a:ext cx="5485765" cy="1126490"/>
          </a:xfrm>
          <a:prstGeom prst="rect">
            <a:avLst/>
          </a:prstGeom>
        </p:spPr>
        <p:txBody>
          <a:bodyPr wrap="square" lIns="0" tIns="0" rIns="0" bIns="0">
            <a:spAutoFit/>
          </a:bodyPr>
          <a:lstStyle>
            <a:lvl1pPr>
              <a:defRPr sz="36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916939" y="1793493"/>
            <a:ext cx="10358120" cy="314071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6" name="Holder 6"/>
          <p:cNvSpPr>
            <a:spLocks noGrp="1"/>
          </p:cNvSpPr>
          <p:nvPr>
            <p:ph type="sldNum" sz="quarter" idx="7"/>
          </p:nvPr>
        </p:nvSpPr>
        <p:spPr>
          <a:xfrm>
            <a:off x="11068811" y="6464680"/>
            <a:ext cx="244475"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01981"/>
            <a:ext cx="12192000" cy="956310"/>
            <a:chOff x="0" y="5901981"/>
            <a:chExt cx="12192000" cy="956310"/>
          </a:xfrm>
        </p:grpSpPr>
        <p:sp>
          <p:nvSpPr>
            <p:cNvPr id="3" name="object 3"/>
            <p:cNvSpPr/>
            <p:nvPr/>
          </p:nvSpPr>
          <p:spPr>
            <a:xfrm>
              <a:off x="0" y="6053797"/>
              <a:ext cx="12192000" cy="439420"/>
            </a:xfrm>
            <a:custGeom>
              <a:avLst/>
              <a:gdLst/>
              <a:ahLst/>
              <a:cxnLst/>
              <a:rect l="l" t="t" r="r" b="b"/>
              <a:pathLst>
                <a:path w="12192000" h="439420">
                  <a:moveTo>
                    <a:pt x="0" y="0"/>
                  </a:moveTo>
                  <a:lnTo>
                    <a:pt x="0" y="439191"/>
                  </a:lnTo>
                  <a:lnTo>
                    <a:pt x="12191999" y="439191"/>
                  </a:lnTo>
                  <a:lnTo>
                    <a:pt x="12191999" y="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302196" y="5901981"/>
              <a:ext cx="45720" cy="614045"/>
            </a:xfrm>
            <a:custGeom>
              <a:avLst/>
              <a:gdLst/>
              <a:ahLst/>
              <a:cxnLst/>
              <a:rect l="l" t="t" r="r" b="b"/>
              <a:pathLst>
                <a:path w="45720" h="614045">
                  <a:moveTo>
                    <a:pt x="45718" y="0"/>
                  </a:moveTo>
                  <a:lnTo>
                    <a:pt x="0" y="0"/>
                  </a:lnTo>
                  <a:lnTo>
                    <a:pt x="0" y="613879"/>
                  </a:lnTo>
                  <a:lnTo>
                    <a:pt x="45718" y="613879"/>
                  </a:lnTo>
                  <a:lnTo>
                    <a:pt x="45718" y="0"/>
                  </a:lnTo>
                  <a:close/>
                </a:path>
              </a:pathLst>
            </a:custGeom>
            <a:solidFill>
              <a:srgbClr val="C00000"/>
            </a:solidFill>
          </p:spPr>
          <p:txBody>
            <a:bodyPr wrap="square" lIns="0" tIns="0" rIns="0" bIns="0" rtlCol="0"/>
            <a:lstStyle/>
            <a:p>
              <a:endParaRPr/>
            </a:p>
          </p:txBody>
        </p:sp>
        <p:sp>
          <p:nvSpPr>
            <p:cNvPr id="5" name="object 5"/>
            <p:cNvSpPr/>
            <p:nvPr/>
          </p:nvSpPr>
          <p:spPr>
            <a:xfrm>
              <a:off x="9506839" y="5939878"/>
              <a:ext cx="1292225" cy="918210"/>
            </a:xfrm>
            <a:custGeom>
              <a:avLst/>
              <a:gdLst/>
              <a:ahLst/>
              <a:cxnLst/>
              <a:rect l="l" t="t" r="r" b="b"/>
              <a:pathLst>
                <a:path w="1292225" h="918209">
                  <a:moveTo>
                    <a:pt x="1291843" y="0"/>
                  </a:moveTo>
                  <a:lnTo>
                    <a:pt x="0" y="0"/>
                  </a:lnTo>
                  <a:lnTo>
                    <a:pt x="0" y="918121"/>
                  </a:lnTo>
                  <a:lnTo>
                    <a:pt x="267255" y="918121"/>
                  </a:lnTo>
                  <a:lnTo>
                    <a:pt x="1291843" y="0"/>
                  </a:lnTo>
                  <a:close/>
                </a:path>
              </a:pathLst>
            </a:custGeom>
            <a:solidFill>
              <a:srgbClr val="F1F1F1">
                <a:alpha val="16862"/>
              </a:srgbClr>
            </a:solidFill>
          </p:spPr>
          <p:txBody>
            <a:bodyPr wrap="square" lIns="0" tIns="0" rIns="0" bIns="0" rtlCol="0"/>
            <a:lstStyle/>
            <a:p>
              <a:endParaRPr/>
            </a:p>
          </p:txBody>
        </p:sp>
      </p:grpSp>
      <p:grpSp>
        <p:nvGrpSpPr>
          <p:cNvPr id="6" name="object 6"/>
          <p:cNvGrpSpPr/>
          <p:nvPr/>
        </p:nvGrpSpPr>
        <p:grpSpPr>
          <a:xfrm>
            <a:off x="2697988" y="-19050"/>
            <a:ext cx="9494520" cy="5788025"/>
            <a:chOff x="2697988" y="0"/>
            <a:chExt cx="9494520" cy="5788025"/>
          </a:xfrm>
        </p:grpSpPr>
        <p:sp>
          <p:nvSpPr>
            <p:cNvPr id="7" name="object 7"/>
            <p:cNvSpPr/>
            <p:nvPr/>
          </p:nvSpPr>
          <p:spPr>
            <a:xfrm>
              <a:off x="7045452" y="0"/>
              <a:ext cx="5146675" cy="5788025"/>
            </a:xfrm>
            <a:custGeom>
              <a:avLst/>
              <a:gdLst/>
              <a:ahLst/>
              <a:cxnLst/>
              <a:rect l="l" t="t" r="r" b="b"/>
              <a:pathLst>
                <a:path w="5146675" h="5788025">
                  <a:moveTo>
                    <a:pt x="5146548" y="0"/>
                  </a:moveTo>
                  <a:lnTo>
                    <a:pt x="5089477" y="0"/>
                  </a:lnTo>
                  <a:lnTo>
                    <a:pt x="0" y="5787478"/>
                  </a:lnTo>
                  <a:lnTo>
                    <a:pt x="5146548" y="5787478"/>
                  </a:lnTo>
                  <a:lnTo>
                    <a:pt x="5146548" y="0"/>
                  </a:lnTo>
                  <a:close/>
                </a:path>
              </a:pathLst>
            </a:custGeom>
            <a:solidFill>
              <a:srgbClr val="F1F1F1">
                <a:alpha val="16862"/>
              </a:srgbClr>
            </a:solidFill>
          </p:spPr>
          <p:txBody>
            <a:bodyPr wrap="square" lIns="0" tIns="0" rIns="0" bIns="0" rtlCol="0"/>
            <a:lstStyle/>
            <a:p>
              <a:endParaRPr/>
            </a:p>
          </p:txBody>
        </p:sp>
        <p:pic>
          <p:nvPicPr>
            <p:cNvPr id="8" name="object 8"/>
            <p:cNvPicPr/>
            <p:nvPr/>
          </p:nvPicPr>
          <p:blipFill>
            <a:blip r:embed="rId2" cstate="print"/>
            <a:stretch>
              <a:fillRect/>
            </a:stretch>
          </p:blipFill>
          <p:spPr>
            <a:xfrm>
              <a:off x="2697988" y="1476121"/>
              <a:ext cx="6829425" cy="2797174"/>
            </a:xfrm>
            <a:prstGeom prst="rect">
              <a:avLst/>
            </a:prstGeom>
          </p:spPr>
        </p:pic>
      </p:grpSp>
      <p:sp>
        <p:nvSpPr>
          <p:cNvPr id="9" name="object 9"/>
          <p:cNvSpPr txBox="1"/>
          <p:nvPr/>
        </p:nvSpPr>
        <p:spPr>
          <a:xfrm>
            <a:off x="2697988" y="1476121"/>
            <a:ext cx="6829425" cy="2797175"/>
          </a:xfrm>
          <a:prstGeom prst="rect">
            <a:avLst/>
          </a:prstGeom>
        </p:spPr>
        <p:txBody>
          <a:bodyPr vert="horz" wrap="square" lIns="0" tIns="27940" rIns="0" bIns="0" rtlCol="0">
            <a:spAutoFit/>
          </a:bodyPr>
          <a:lstStyle/>
          <a:p>
            <a:pPr marL="250825" marR="246379" algn="ctr">
              <a:lnSpc>
                <a:spcPts val="4320"/>
              </a:lnSpc>
              <a:spcBef>
                <a:spcPts val="220"/>
              </a:spcBef>
            </a:pPr>
            <a:r>
              <a:rPr sz="2400" i="1" dirty="0">
                <a:latin typeface="Calibri"/>
                <a:cs typeface="Calibri"/>
              </a:rPr>
              <a:t>Submitted</a:t>
            </a:r>
            <a:r>
              <a:rPr sz="2400" i="1" spc="-30" dirty="0">
                <a:latin typeface="Calibri"/>
                <a:cs typeface="Calibri"/>
              </a:rPr>
              <a:t> </a:t>
            </a:r>
            <a:r>
              <a:rPr sz="2400" i="1" dirty="0">
                <a:latin typeface="Calibri"/>
                <a:cs typeface="Calibri"/>
              </a:rPr>
              <a:t>in</a:t>
            </a:r>
            <a:r>
              <a:rPr sz="2400" i="1" spc="-25" dirty="0">
                <a:latin typeface="Calibri"/>
                <a:cs typeface="Calibri"/>
              </a:rPr>
              <a:t> </a:t>
            </a:r>
            <a:r>
              <a:rPr sz="2400" i="1" dirty="0">
                <a:latin typeface="Calibri"/>
                <a:cs typeface="Calibri"/>
              </a:rPr>
              <a:t>the</a:t>
            </a:r>
            <a:r>
              <a:rPr sz="2400" i="1" spc="-35" dirty="0">
                <a:latin typeface="Calibri"/>
                <a:cs typeface="Calibri"/>
              </a:rPr>
              <a:t> </a:t>
            </a:r>
            <a:r>
              <a:rPr sz="2400" i="1" dirty="0">
                <a:latin typeface="Calibri"/>
                <a:cs typeface="Calibri"/>
              </a:rPr>
              <a:t>partial</a:t>
            </a:r>
            <a:r>
              <a:rPr sz="2400" i="1" spc="-25" dirty="0">
                <a:latin typeface="Calibri"/>
                <a:cs typeface="Calibri"/>
              </a:rPr>
              <a:t> </a:t>
            </a:r>
            <a:r>
              <a:rPr sz="2400" i="1" dirty="0">
                <a:latin typeface="Calibri"/>
                <a:cs typeface="Calibri"/>
              </a:rPr>
              <a:t>fulfillment</a:t>
            </a:r>
            <a:r>
              <a:rPr sz="2400" i="1" spc="-25" dirty="0">
                <a:latin typeface="Calibri"/>
                <a:cs typeface="Calibri"/>
              </a:rPr>
              <a:t> </a:t>
            </a:r>
            <a:r>
              <a:rPr sz="2400" i="1" dirty="0">
                <a:latin typeface="Calibri"/>
                <a:cs typeface="Calibri"/>
              </a:rPr>
              <a:t>for</a:t>
            </a:r>
            <a:r>
              <a:rPr sz="2400" i="1" spc="-20" dirty="0">
                <a:latin typeface="Calibri"/>
                <a:cs typeface="Calibri"/>
              </a:rPr>
              <a:t> </a:t>
            </a:r>
            <a:r>
              <a:rPr sz="2400" i="1" dirty="0">
                <a:latin typeface="Calibri"/>
                <a:cs typeface="Calibri"/>
              </a:rPr>
              <a:t>the</a:t>
            </a:r>
            <a:r>
              <a:rPr sz="2400" i="1" spc="-35" dirty="0">
                <a:latin typeface="Calibri"/>
                <a:cs typeface="Calibri"/>
              </a:rPr>
              <a:t> </a:t>
            </a:r>
            <a:r>
              <a:rPr sz="2400" i="1" dirty="0">
                <a:latin typeface="Calibri"/>
                <a:cs typeface="Calibri"/>
              </a:rPr>
              <a:t>award</a:t>
            </a:r>
            <a:r>
              <a:rPr sz="2400" i="1" spc="-25" dirty="0">
                <a:latin typeface="Calibri"/>
                <a:cs typeface="Calibri"/>
              </a:rPr>
              <a:t> of </a:t>
            </a:r>
            <a:r>
              <a:rPr sz="2400" i="1" dirty="0">
                <a:latin typeface="Calibri"/>
                <a:cs typeface="Calibri"/>
              </a:rPr>
              <a:t>the</a:t>
            </a:r>
            <a:r>
              <a:rPr sz="2400" i="1" spc="-15" dirty="0">
                <a:latin typeface="Calibri"/>
                <a:cs typeface="Calibri"/>
              </a:rPr>
              <a:t> </a:t>
            </a:r>
            <a:r>
              <a:rPr sz="2400" i="1" dirty="0">
                <a:latin typeface="Calibri"/>
                <a:cs typeface="Calibri"/>
              </a:rPr>
              <a:t>degree </a:t>
            </a:r>
            <a:r>
              <a:rPr sz="2400" i="1" spc="-25" dirty="0">
                <a:latin typeface="Calibri"/>
                <a:cs typeface="Calibri"/>
              </a:rPr>
              <a:t>of</a:t>
            </a:r>
            <a:endParaRPr sz="2400" dirty="0">
              <a:latin typeface="Calibri"/>
              <a:cs typeface="Calibri"/>
            </a:endParaRPr>
          </a:p>
          <a:p>
            <a:pPr marL="635" algn="ctr">
              <a:lnSpc>
                <a:spcPct val="100000"/>
              </a:lnSpc>
              <a:spcBef>
                <a:spcPts val="1060"/>
              </a:spcBef>
            </a:pPr>
            <a:r>
              <a:rPr sz="2400" b="1" dirty="0">
                <a:latin typeface="Calibri"/>
                <a:cs typeface="Calibri"/>
              </a:rPr>
              <a:t>BACHELOR</a:t>
            </a:r>
            <a:r>
              <a:rPr sz="2400" b="1" spc="-85" dirty="0">
                <a:latin typeface="Calibri"/>
                <a:cs typeface="Calibri"/>
              </a:rPr>
              <a:t> </a:t>
            </a:r>
            <a:r>
              <a:rPr sz="2400" b="1" dirty="0">
                <a:latin typeface="Calibri"/>
                <a:cs typeface="Calibri"/>
              </a:rPr>
              <a:t>OF</a:t>
            </a:r>
            <a:r>
              <a:rPr sz="2400" b="1" spc="-60" dirty="0">
                <a:latin typeface="Calibri"/>
                <a:cs typeface="Calibri"/>
              </a:rPr>
              <a:t> </a:t>
            </a:r>
            <a:r>
              <a:rPr sz="2400" b="1" spc="-10" dirty="0">
                <a:latin typeface="Calibri"/>
                <a:cs typeface="Calibri"/>
              </a:rPr>
              <a:t>ENGINEERING</a:t>
            </a:r>
            <a:endParaRPr sz="2400" dirty="0">
              <a:latin typeface="Calibri"/>
              <a:cs typeface="Calibri"/>
            </a:endParaRPr>
          </a:p>
          <a:p>
            <a:pPr marL="68580" algn="ctr">
              <a:lnSpc>
                <a:spcPct val="100000"/>
              </a:lnSpc>
              <a:spcBef>
                <a:spcPts val="1440"/>
              </a:spcBef>
            </a:pPr>
            <a:r>
              <a:rPr sz="2400" i="1" spc="-25" dirty="0">
                <a:latin typeface="Calibri"/>
                <a:cs typeface="Calibri"/>
              </a:rPr>
              <a:t>IN</a:t>
            </a:r>
            <a:endParaRPr sz="2400" dirty="0">
              <a:latin typeface="Calibri"/>
              <a:cs typeface="Calibri"/>
            </a:endParaRPr>
          </a:p>
          <a:p>
            <a:pPr algn="ctr">
              <a:lnSpc>
                <a:spcPct val="100000"/>
              </a:lnSpc>
              <a:spcBef>
                <a:spcPts val="1440"/>
              </a:spcBef>
            </a:pPr>
            <a:r>
              <a:rPr sz="2400" b="1" dirty="0">
                <a:latin typeface="Calibri"/>
                <a:cs typeface="Calibri"/>
              </a:rPr>
              <a:t>CLOUD</a:t>
            </a:r>
            <a:r>
              <a:rPr sz="2400" b="1" spc="-70" dirty="0">
                <a:latin typeface="Calibri"/>
                <a:cs typeface="Calibri"/>
              </a:rPr>
              <a:t> </a:t>
            </a:r>
            <a:r>
              <a:rPr sz="2400" b="1" spc="-10" dirty="0">
                <a:latin typeface="Calibri"/>
                <a:cs typeface="Calibri"/>
              </a:rPr>
              <a:t>COMPUTING</a:t>
            </a:r>
            <a:endParaRPr sz="2400" dirty="0">
              <a:latin typeface="Calibri"/>
              <a:cs typeface="Calibri"/>
            </a:endParaRPr>
          </a:p>
        </p:txBody>
      </p:sp>
      <p:sp>
        <p:nvSpPr>
          <p:cNvPr id="10" name="object 10"/>
          <p:cNvSpPr/>
          <p:nvPr/>
        </p:nvSpPr>
        <p:spPr>
          <a:xfrm>
            <a:off x="9942499" y="5337005"/>
            <a:ext cx="2249805" cy="1521460"/>
          </a:xfrm>
          <a:custGeom>
            <a:avLst/>
            <a:gdLst/>
            <a:ahLst/>
            <a:cxnLst/>
            <a:rect l="l" t="t" r="r" b="b"/>
            <a:pathLst>
              <a:path w="2249804" h="1521459">
                <a:moveTo>
                  <a:pt x="2249500" y="0"/>
                </a:moveTo>
                <a:lnTo>
                  <a:pt x="0" y="1520992"/>
                </a:lnTo>
                <a:lnTo>
                  <a:pt x="2249500" y="1520992"/>
                </a:lnTo>
                <a:lnTo>
                  <a:pt x="2249500" y="0"/>
                </a:lnTo>
                <a:close/>
              </a:path>
            </a:pathLst>
          </a:custGeom>
          <a:solidFill>
            <a:srgbClr val="C00000"/>
          </a:solidFill>
        </p:spPr>
        <p:txBody>
          <a:bodyPr wrap="square" lIns="0" tIns="0" rIns="0" bIns="0" rtlCol="0"/>
          <a:lstStyle/>
          <a:p>
            <a:endParaRPr/>
          </a:p>
        </p:txBody>
      </p:sp>
      <p:sp>
        <p:nvSpPr>
          <p:cNvPr id="11" name="object 11"/>
          <p:cNvSpPr txBox="1"/>
          <p:nvPr/>
        </p:nvSpPr>
        <p:spPr>
          <a:xfrm>
            <a:off x="6961123" y="6036970"/>
            <a:ext cx="3300095"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585858"/>
                </a:solidFill>
                <a:latin typeface="Calibri"/>
                <a:cs typeface="Calibri"/>
              </a:rPr>
              <a:t>DISCOVER</a:t>
            </a:r>
            <a:r>
              <a:rPr sz="2000" b="1" spc="-35" dirty="0">
                <a:solidFill>
                  <a:srgbClr val="585858"/>
                </a:solidFill>
                <a:latin typeface="Calibri"/>
                <a:cs typeface="Calibri"/>
              </a:rPr>
              <a:t> </a:t>
            </a:r>
            <a:r>
              <a:rPr sz="2000" b="1" dirty="0">
                <a:solidFill>
                  <a:srgbClr val="585858"/>
                </a:solidFill>
                <a:latin typeface="Calibri"/>
                <a:cs typeface="Calibri"/>
              </a:rPr>
              <a:t>.</a:t>
            </a:r>
            <a:r>
              <a:rPr sz="2000" b="1" spc="-25" dirty="0">
                <a:solidFill>
                  <a:srgbClr val="585858"/>
                </a:solidFill>
                <a:latin typeface="Calibri"/>
                <a:cs typeface="Calibri"/>
              </a:rPr>
              <a:t> </a:t>
            </a:r>
            <a:r>
              <a:rPr sz="2000" b="1" dirty="0">
                <a:solidFill>
                  <a:srgbClr val="C00000"/>
                </a:solidFill>
                <a:latin typeface="Calibri"/>
                <a:cs typeface="Calibri"/>
              </a:rPr>
              <a:t>LEARN</a:t>
            </a:r>
            <a:r>
              <a:rPr sz="2000" b="1" spc="-40" dirty="0">
                <a:solidFill>
                  <a:srgbClr val="C00000"/>
                </a:solidFill>
                <a:latin typeface="Calibri"/>
                <a:cs typeface="Calibri"/>
              </a:rPr>
              <a:t> </a:t>
            </a:r>
            <a:r>
              <a:rPr sz="2000" b="1" dirty="0">
                <a:solidFill>
                  <a:srgbClr val="585858"/>
                </a:solidFill>
                <a:latin typeface="Calibri"/>
                <a:cs typeface="Calibri"/>
              </a:rPr>
              <a:t>.</a:t>
            </a:r>
            <a:r>
              <a:rPr sz="2000" b="1" spc="-25" dirty="0">
                <a:solidFill>
                  <a:srgbClr val="585858"/>
                </a:solidFill>
                <a:latin typeface="Calibri"/>
                <a:cs typeface="Calibri"/>
              </a:rPr>
              <a:t> </a:t>
            </a:r>
            <a:r>
              <a:rPr sz="2000" b="1" spc="-10" dirty="0">
                <a:solidFill>
                  <a:srgbClr val="585858"/>
                </a:solidFill>
                <a:latin typeface="Calibri"/>
                <a:cs typeface="Calibri"/>
              </a:rPr>
              <a:t>EMPOWER</a:t>
            </a:r>
            <a:endParaRPr sz="2000">
              <a:latin typeface="Calibri"/>
              <a:cs typeface="Calibri"/>
            </a:endParaRPr>
          </a:p>
        </p:txBody>
      </p:sp>
      <p:sp>
        <p:nvSpPr>
          <p:cNvPr id="12" name="object 12"/>
          <p:cNvSpPr/>
          <p:nvPr/>
        </p:nvSpPr>
        <p:spPr>
          <a:xfrm>
            <a:off x="6885813" y="6043638"/>
            <a:ext cx="45720" cy="370840"/>
          </a:xfrm>
          <a:custGeom>
            <a:avLst/>
            <a:gdLst/>
            <a:ahLst/>
            <a:cxnLst/>
            <a:rect l="l" t="t" r="r" b="b"/>
            <a:pathLst>
              <a:path w="45720" h="370839">
                <a:moveTo>
                  <a:pt x="45718" y="0"/>
                </a:moveTo>
                <a:lnTo>
                  <a:pt x="0" y="0"/>
                </a:lnTo>
                <a:lnTo>
                  <a:pt x="0" y="370624"/>
                </a:lnTo>
                <a:lnTo>
                  <a:pt x="45718" y="370624"/>
                </a:lnTo>
                <a:lnTo>
                  <a:pt x="45718" y="0"/>
                </a:lnTo>
                <a:close/>
              </a:path>
            </a:pathLst>
          </a:custGeom>
          <a:solidFill>
            <a:srgbClr val="C00000"/>
          </a:solidFill>
        </p:spPr>
        <p:txBody>
          <a:bodyPr wrap="square" lIns="0" tIns="0" rIns="0" bIns="0" rtlCol="0"/>
          <a:lstStyle/>
          <a:p>
            <a:endParaRPr/>
          </a:p>
        </p:txBody>
      </p:sp>
      <p:sp>
        <p:nvSpPr>
          <p:cNvPr id="13" name="object 13"/>
          <p:cNvSpPr txBox="1"/>
          <p:nvPr/>
        </p:nvSpPr>
        <p:spPr>
          <a:xfrm>
            <a:off x="1785873" y="6001308"/>
            <a:ext cx="319786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Times New Roman"/>
                <a:cs typeface="Times New Roman"/>
              </a:rPr>
              <a:t>Department</a:t>
            </a:r>
            <a:r>
              <a:rPr sz="2400" b="1" spc="-85" dirty="0">
                <a:solidFill>
                  <a:srgbClr val="FF0000"/>
                </a:solidFill>
                <a:latin typeface="Times New Roman"/>
                <a:cs typeface="Times New Roman"/>
              </a:rPr>
              <a:t> </a:t>
            </a:r>
            <a:r>
              <a:rPr sz="2400" b="1" spc="-20" dirty="0">
                <a:solidFill>
                  <a:srgbClr val="FF0000"/>
                </a:solidFill>
                <a:latin typeface="Times New Roman"/>
                <a:cs typeface="Times New Roman"/>
              </a:rPr>
              <a:t>of</a:t>
            </a:r>
            <a:r>
              <a:rPr sz="2400" b="1" spc="-140" dirty="0">
                <a:solidFill>
                  <a:srgbClr val="FF0000"/>
                </a:solidFill>
                <a:latin typeface="Times New Roman"/>
                <a:cs typeface="Times New Roman"/>
              </a:rPr>
              <a:t> </a:t>
            </a:r>
            <a:r>
              <a:rPr sz="2400" b="1" spc="-70" dirty="0">
                <a:solidFill>
                  <a:srgbClr val="FF0000"/>
                </a:solidFill>
                <a:latin typeface="Times New Roman"/>
                <a:cs typeface="Times New Roman"/>
              </a:rPr>
              <a:t>AIT-</a:t>
            </a:r>
            <a:r>
              <a:rPr sz="2400" b="1" spc="-25" dirty="0">
                <a:solidFill>
                  <a:srgbClr val="FF0000"/>
                </a:solidFill>
                <a:latin typeface="Times New Roman"/>
                <a:cs typeface="Times New Roman"/>
              </a:rPr>
              <a:t>CSE</a:t>
            </a:r>
            <a:endParaRPr sz="2400">
              <a:latin typeface="Times New Roman"/>
              <a:cs typeface="Times New Roman"/>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a:t>
            </a:fld>
            <a:endParaRPr spc="-25" dirty="0"/>
          </a:p>
        </p:txBody>
      </p:sp>
      <p:sp>
        <p:nvSpPr>
          <p:cNvPr id="14" name="object 14"/>
          <p:cNvSpPr txBox="1">
            <a:spLocks noGrp="1"/>
          </p:cNvSpPr>
          <p:nvPr>
            <p:ph type="title"/>
          </p:nvPr>
        </p:nvSpPr>
        <p:spPr>
          <a:prstGeom prst="rect">
            <a:avLst/>
          </a:prstGeom>
        </p:spPr>
        <p:txBody>
          <a:bodyPr vert="horz" wrap="square" lIns="0" tIns="9525" rIns="0" bIns="0" rtlCol="0">
            <a:spAutoFit/>
          </a:bodyPr>
          <a:lstStyle/>
          <a:p>
            <a:pPr marL="1149350" marR="5080" indent="-1137285">
              <a:lnSpc>
                <a:spcPct val="100600"/>
              </a:lnSpc>
              <a:spcBef>
                <a:spcPts val="75"/>
              </a:spcBef>
            </a:pPr>
            <a:r>
              <a:rPr spc="-130" dirty="0"/>
              <a:t>DATA</a:t>
            </a:r>
            <a:r>
              <a:rPr spc="-145" dirty="0"/>
              <a:t> </a:t>
            </a:r>
            <a:r>
              <a:rPr spc="-35" dirty="0"/>
              <a:t>VISUALISATION </a:t>
            </a:r>
            <a:r>
              <a:rPr spc="-10" dirty="0"/>
              <a:t>DASHBOARD</a:t>
            </a:r>
          </a:p>
        </p:txBody>
      </p:sp>
      <p:sp>
        <p:nvSpPr>
          <p:cNvPr id="15" name="object 15"/>
          <p:cNvSpPr txBox="1"/>
          <p:nvPr/>
        </p:nvSpPr>
        <p:spPr>
          <a:xfrm>
            <a:off x="1873757" y="4301490"/>
            <a:ext cx="3542029" cy="1550670"/>
          </a:xfrm>
          <a:prstGeom prst="rect">
            <a:avLst/>
          </a:prstGeom>
        </p:spPr>
        <p:txBody>
          <a:bodyPr vert="horz" wrap="square" lIns="0" tIns="12700" rIns="0" bIns="0" rtlCol="0">
            <a:spAutoFit/>
          </a:bodyPr>
          <a:lstStyle/>
          <a:p>
            <a:pPr marL="12700">
              <a:lnSpc>
                <a:spcPct val="100000"/>
              </a:lnSpc>
              <a:spcBef>
                <a:spcPts val="100"/>
              </a:spcBef>
            </a:pPr>
            <a:r>
              <a:rPr sz="2000" b="1" dirty="0">
                <a:latin typeface="Calibri"/>
                <a:cs typeface="Calibri"/>
              </a:rPr>
              <a:t>Submitted</a:t>
            </a:r>
            <a:r>
              <a:rPr sz="2000" b="1" spc="-105" dirty="0">
                <a:latin typeface="Calibri"/>
                <a:cs typeface="Calibri"/>
              </a:rPr>
              <a:t> </a:t>
            </a:r>
            <a:r>
              <a:rPr sz="2000" b="1" spc="-25" dirty="0">
                <a:latin typeface="Calibri"/>
                <a:cs typeface="Calibri"/>
              </a:rPr>
              <a:t>by:</a:t>
            </a:r>
            <a:endParaRPr sz="2000" dirty="0">
              <a:latin typeface="Calibri"/>
              <a:cs typeface="Calibri"/>
            </a:endParaRPr>
          </a:p>
          <a:p>
            <a:pPr marL="12700" marR="5080">
              <a:lnSpc>
                <a:spcPct val="100000"/>
              </a:lnSpc>
            </a:pPr>
            <a:r>
              <a:rPr sz="2000" dirty="0">
                <a:latin typeface="Calibri"/>
                <a:cs typeface="Calibri"/>
              </a:rPr>
              <a:t>GOVIND</a:t>
            </a:r>
            <a:r>
              <a:rPr sz="2000" spc="-70" dirty="0">
                <a:latin typeface="Calibri"/>
                <a:cs typeface="Calibri"/>
              </a:rPr>
              <a:t> </a:t>
            </a:r>
            <a:r>
              <a:rPr sz="2000" dirty="0">
                <a:latin typeface="Calibri"/>
                <a:cs typeface="Calibri"/>
              </a:rPr>
              <a:t>CHAUHAN</a:t>
            </a:r>
            <a:r>
              <a:rPr sz="2000" spc="-45" dirty="0">
                <a:latin typeface="Calibri"/>
                <a:cs typeface="Calibri"/>
              </a:rPr>
              <a:t> </a:t>
            </a:r>
            <a:r>
              <a:rPr sz="2000" spc="-10" dirty="0">
                <a:latin typeface="Calibri"/>
                <a:cs typeface="Calibri"/>
              </a:rPr>
              <a:t>(21BCS4061) </a:t>
            </a:r>
            <a:r>
              <a:rPr sz="2000" dirty="0">
                <a:latin typeface="Calibri"/>
                <a:cs typeface="Calibri"/>
              </a:rPr>
              <a:t>ABHINAV</a:t>
            </a:r>
            <a:r>
              <a:rPr sz="2000" spc="-70" dirty="0">
                <a:latin typeface="Calibri"/>
                <a:cs typeface="Calibri"/>
              </a:rPr>
              <a:t> </a:t>
            </a:r>
            <a:r>
              <a:rPr sz="2000" dirty="0">
                <a:latin typeface="Calibri"/>
                <a:cs typeface="Calibri"/>
              </a:rPr>
              <a:t>MALIK</a:t>
            </a:r>
            <a:r>
              <a:rPr sz="2000" spc="-65" dirty="0">
                <a:latin typeface="Calibri"/>
                <a:cs typeface="Calibri"/>
              </a:rPr>
              <a:t> </a:t>
            </a:r>
            <a:r>
              <a:rPr sz="2000" spc="-10" dirty="0">
                <a:latin typeface="Calibri"/>
                <a:cs typeface="Calibri"/>
              </a:rPr>
              <a:t>(21BCS4053) </a:t>
            </a:r>
            <a:r>
              <a:rPr sz="2000" dirty="0">
                <a:latin typeface="Calibri"/>
                <a:cs typeface="Calibri"/>
              </a:rPr>
              <a:t>GAGANPREET</a:t>
            </a:r>
            <a:r>
              <a:rPr sz="2000" spc="-45" dirty="0">
                <a:latin typeface="Calibri"/>
                <a:cs typeface="Calibri"/>
              </a:rPr>
              <a:t> </a:t>
            </a:r>
            <a:r>
              <a:rPr sz="2000" dirty="0">
                <a:latin typeface="Calibri"/>
                <a:cs typeface="Calibri"/>
              </a:rPr>
              <a:t>SINGH</a:t>
            </a:r>
            <a:r>
              <a:rPr sz="2000" spc="-30" dirty="0">
                <a:latin typeface="Calibri"/>
                <a:cs typeface="Calibri"/>
              </a:rPr>
              <a:t> </a:t>
            </a:r>
            <a:r>
              <a:rPr sz="2000" spc="-10" dirty="0">
                <a:latin typeface="Calibri"/>
                <a:cs typeface="Calibri"/>
              </a:rPr>
              <a:t>(21BCS4044) </a:t>
            </a:r>
            <a:r>
              <a:rPr sz="2000" spc="-20" dirty="0">
                <a:latin typeface="Calibri"/>
                <a:cs typeface="Calibri"/>
              </a:rPr>
              <a:t>AKSHAT</a:t>
            </a:r>
            <a:r>
              <a:rPr sz="2000" spc="-55" dirty="0">
                <a:latin typeface="Calibri"/>
                <a:cs typeface="Calibri"/>
              </a:rPr>
              <a:t> </a:t>
            </a:r>
            <a:r>
              <a:rPr sz="2000" dirty="0">
                <a:latin typeface="Calibri"/>
                <a:cs typeface="Calibri"/>
              </a:rPr>
              <a:t>BHAKUNI</a:t>
            </a:r>
            <a:r>
              <a:rPr sz="2000" spc="-65" dirty="0">
                <a:latin typeface="Calibri"/>
                <a:cs typeface="Calibri"/>
              </a:rPr>
              <a:t> </a:t>
            </a:r>
            <a:r>
              <a:rPr sz="2000" spc="-10" dirty="0">
                <a:latin typeface="Calibri"/>
                <a:cs typeface="Calibri"/>
              </a:rPr>
              <a:t>(</a:t>
            </a:r>
            <a:r>
              <a:rPr lang="en-IN" sz="2000" spc="-10" dirty="0">
                <a:latin typeface="Calibri"/>
                <a:cs typeface="Calibri"/>
              </a:rPr>
              <a:t>21BCS4037</a:t>
            </a:r>
            <a:r>
              <a:rPr sz="2000" spc="-10" dirty="0">
                <a:latin typeface="Calibri"/>
                <a:cs typeface="Calibri"/>
              </a:rPr>
              <a:t>)</a:t>
            </a:r>
            <a:endParaRPr sz="2000" dirty="0">
              <a:latin typeface="Calibri"/>
              <a:cs typeface="Calibri"/>
            </a:endParaRPr>
          </a:p>
        </p:txBody>
      </p:sp>
      <p:sp>
        <p:nvSpPr>
          <p:cNvPr id="16" name="object 16"/>
          <p:cNvSpPr txBox="1"/>
          <p:nvPr/>
        </p:nvSpPr>
        <p:spPr>
          <a:xfrm>
            <a:off x="1873757" y="5825744"/>
            <a:ext cx="3300095"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K</a:t>
            </a:r>
            <a:r>
              <a:rPr sz="2000" spc="-25" dirty="0">
                <a:latin typeface="Calibri"/>
                <a:cs typeface="Calibri"/>
              </a:rPr>
              <a:t> </a:t>
            </a:r>
            <a:r>
              <a:rPr sz="2000" dirty="0">
                <a:latin typeface="Calibri"/>
                <a:cs typeface="Calibri"/>
              </a:rPr>
              <a:t>ROSAN</a:t>
            </a:r>
            <a:r>
              <a:rPr sz="2000" spc="-35" dirty="0">
                <a:latin typeface="Calibri"/>
                <a:cs typeface="Calibri"/>
              </a:rPr>
              <a:t> </a:t>
            </a:r>
            <a:r>
              <a:rPr sz="2000" dirty="0">
                <a:latin typeface="Calibri"/>
                <a:cs typeface="Calibri"/>
              </a:rPr>
              <a:t>SING</a:t>
            </a:r>
            <a:r>
              <a:rPr lang="en-IN" sz="2000" dirty="0">
                <a:latin typeface="Calibri"/>
                <a:cs typeface="Calibri"/>
              </a:rPr>
              <a:t>H</a:t>
            </a:r>
            <a:r>
              <a:rPr sz="2000" dirty="0">
                <a:latin typeface="Calibri"/>
                <a:cs typeface="Calibri"/>
              </a:rPr>
              <a:t>A</a:t>
            </a:r>
            <a:r>
              <a:rPr sz="2000" spc="-20" dirty="0">
                <a:latin typeface="Calibri"/>
                <a:cs typeface="Calibri"/>
              </a:rPr>
              <a:t> </a:t>
            </a:r>
            <a:r>
              <a:rPr sz="2000" spc="-10" dirty="0">
                <a:latin typeface="Calibri"/>
                <a:cs typeface="Calibri"/>
              </a:rPr>
              <a:t>(</a:t>
            </a:r>
            <a:r>
              <a:rPr lang="en-IN" sz="2000" spc="-10" dirty="0">
                <a:latin typeface="Calibri"/>
                <a:cs typeface="Calibri"/>
              </a:rPr>
              <a:t>21BCS4014</a:t>
            </a:r>
            <a:r>
              <a:rPr sz="2000" spc="-10" dirty="0">
                <a:latin typeface="Calibri"/>
                <a:cs typeface="Calibri"/>
              </a:rPr>
              <a:t>)</a:t>
            </a:r>
            <a:endParaRPr sz="2000" dirty="0">
              <a:latin typeface="Calibri"/>
              <a:cs typeface="Calibri"/>
            </a:endParaRPr>
          </a:p>
        </p:txBody>
      </p:sp>
      <p:sp>
        <p:nvSpPr>
          <p:cNvPr id="17" name="object 17"/>
          <p:cNvSpPr txBox="1"/>
          <p:nvPr/>
        </p:nvSpPr>
        <p:spPr>
          <a:xfrm>
            <a:off x="7777098" y="4335526"/>
            <a:ext cx="3130550" cy="635635"/>
          </a:xfrm>
          <a:prstGeom prst="rect">
            <a:avLst/>
          </a:prstGeom>
        </p:spPr>
        <p:txBody>
          <a:bodyPr vert="horz" wrap="square" lIns="0" tIns="12700" rIns="0" bIns="0" rtlCol="0">
            <a:spAutoFit/>
          </a:bodyPr>
          <a:lstStyle/>
          <a:p>
            <a:pPr marL="12700">
              <a:lnSpc>
                <a:spcPct val="100000"/>
              </a:lnSpc>
              <a:spcBef>
                <a:spcPts val="100"/>
              </a:spcBef>
            </a:pPr>
            <a:r>
              <a:rPr sz="2000" b="1" dirty="0">
                <a:latin typeface="Calibri"/>
                <a:cs typeface="Calibri"/>
              </a:rPr>
              <a:t>Under</a:t>
            </a:r>
            <a:r>
              <a:rPr sz="2000" b="1" spc="-35" dirty="0">
                <a:latin typeface="Calibri"/>
                <a:cs typeface="Calibri"/>
              </a:rPr>
              <a:t> </a:t>
            </a:r>
            <a:r>
              <a:rPr sz="2000" b="1" dirty="0">
                <a:latin typeface="Calibri"/>
                <a:cs typeface="Calibri"/>
              </a:rPr>
              <a:t>the</a:t>
            </a:r>
            <a:r>
              <a:rPr sz="2000" b="1" spc="-20" dirty="0">
                <a:latin typeface="Calibri"/>
                <a:cs typeface="Calibri"/>
              </a:rPr>
              <a:t> </a:t>
            </a:r>
            <a:r>
              <a:rPr sz="2000" b="1" dirty="0">
                <a:latin typeface="Calibri"/>
                <a:cs typeface="Calibri"/>
              </a:rPr>
              <a:t>Supervision</a:t>
            </a:r>
            <a:r>
              <a:rPr sz="2000" b="1" spc="-10" dirty="0">
                <a:latin typeface="Calibri"/>
                <a:cs typeface="Calibri"/>
              </a:rPr>
              <a:t> </a:t>
            </a:r>
            <a:r>
              <a:rPr sz="2000" b="1" spc="-25" dirty="0">
                <a:latin typeface="Calibri"/>
                <a:cs typeface="Calibri"/>
              </a:rPr>
              <a:t>of:</a:t>
            </a:r>
            <a:endParaRPr sz="2000">
              <a:latin typeface="Calibri"/>
              <a:cs typeface="Calibri"/>
            </a:endParaRPr>
          </a:p>
          <a:p>
            <a:pPr marL="12700">
              <a:lnSpc>
                <a:spcPct val="100000"/>
              </a:lnSpc>
            </a:pPr>
            <a:r>
              <a:rPr sz="2000" spc="-25" dirty="0">
                <a:latin typeface="Calibri"/>
                <a:cs typeface="Calibri"/>
              </a:rPr>
              <a:t>Prof.</a:t>
            </a:r>
            <a:r>
              <a:rPr sz="2000" spc="-50" dirty="0">
                <a:latin typeface="Calibri"/>
                <a:cs typeface="Calibri"/>
              </a:rPr>
              <a:t> </a:t>
            </a:r>
            <a:r>
              <a:rPr sz="2000" dirty="0">
                <a:latin typeface="Calibri"/>
                <a:cs typeface="Calibri"/>
              </a:rPr>
              <a:t>Mamta</a:t>
            </a:r>
            <a:r>
              <a:rPr sz="2000" spc="-40" dirty="0">
                <a:latin typeface="Calibri"/>
                <a:cs typeface="Calibri"/>
              </a:rPr>
              <a:t> </a:t>
            </a:r>
            <a:r>
              <a:rPr sz="2000" dirty="0">
                <a:latin typeface="Calibri"/>
                <a:cs typeface="Calibri"/>
              </a:rPr>
              <a:t>Sharma</a:t>
            </a:r>
            <a:r>
              <a:rPr sz="2000" spc="-25" dirty="0">
                <a:latin typeface="Calibri"/>
                <a:cs typeface="Calibri"/>
              </a:rPr>
              <a:t> </a:t>
            </a:r>
            <a:r>
              <a:rPr sz="2000" spc="-10" dirty="0">
                <a:latin typeface="Calibri"/>
                <a:cs typeface="Calibri"/>
              </a:rPr>
              <a:t>(E15565)</a:t>
            </a:r>
            <a:endParaRPr sz="20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9.jpg" descr="WhatsApp Image 2024-11-13 at 11.59.26_5fa48da6"/>
          <p:cNvPicPr/>
          <p:nvPr/>
        </p:nvPicPr>
        <p:blipFill>
          <a:blip r:embed="rId2"/>
          <a:srcRect/>
          <a:stretch>
            <a:fillRect/>
          </a:stretch>
        </p:blipFill>
        <p:spPr>
          <a:xfrm>
            <a:off x="685800" y="1371600"/>
            <a:ext cx="5013960" cy="3528060"/>
          </a:xfrm>
          <a:prstGeom prst="rect">
            <a:avLst/>
          </a:prstGeom>
          <a:ln/>
        </p:spPr>
      </p:pic>
      <p:pic>
        <p:nvPicPr>
          <p:cNvPr id="5" name="image8.jpg" descr="WhatsApp Image 2024-11-13 at 11.58.51_5a627e8b"/>
          <p:cNvPicPr/>
          <p:nvPr/>
        </p:nvPicPr>
        <p:blipFill>
          <a:blip r:embed="rId3"/>
          <a:srcRect/>
          <a:stretch>
            <a:fillRect/>
          </a:stretch>
        </p:blipFill>
        <p:spPr>
          <a:xfrm>
            <a:off x="6172200" y="1371600"/>
            <a:ext cx="5073162" cy="3533922"/>
          </a:xfrm>
          <a:prstGeom prst="rect">
            <a:avLst/>
          </a:prstGeom>
          <a:ln/>
        </p:spPr>
      </p:pic>
    </p:spTree>
    <p:extLst>
      <p:ext uri="{BB962C8B-B14F-4D97-AF65-F5344CB8AC3E}">
        <p14:creationId xmlns:p14="http://schemas.microsoft.com/office/powerpoint/2010/main" val="3267891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jpg" descr="WhatsApp Image 2024-11-13 at 11.59.14_97b97a38"/>
          <p:cNvPicPr/>
          <p:nvPr/>
        </p:nvPicPr>
        <p:blipFill>
          <a:blip r:embed="rId2"/>
          <a:srcRect/>
          <a:stretch>
            <a:fillRect/>
          </a:stretch>
        </p:blipFill>
        <p:spPr>
          <a:xfrm>
            <a:off x="609600" y="1524000"/>
            <a:ext cx="5715000" cy="1447800"/>
          </a:xfrm>
          <a:prstGeom prst="rect">
            <a:avLst/>
          </a:prstGeom>
          <a:ln/>
        </p:spPr>
      </p:pic>
      <p:pic>
        <p:nvPicPr>
          <p:cNvPr id="5" name="image3.jpg" descr="WhatsApp Image 2024-11-13 at 11.59.53_c64e9f86"/>
          <p:cNvPicPr/>
          <p:nvPr/>
        </p:nvPicPr>
        <p:blipFill>
          <a:blip r:embed="rId3"/>
          <a:srcRect/>
          <a:stretch>
            <a:fillRect/>
          </a:stretch>
        </p:blipFill>
        <p:spPr>
          <a:xfrm>
            <a:off x="6781800" y="1200943"/>
            <a:ext cx="4896485" cy="4303713"/>
          </a:xfrm>
          <a:prstGeom prst="rect">
            <a:avLst/>
          </a:prstGeom>
          <a:ln/>
        </p:spPr>
      </p:pic>
      <p:pic>
        <p:nvPicPr>
          <p:cNvPr id="6" name="image6.jpg" descr="C:\Users\gagan\AppData\Local\Microsoft\Windows\INetCache\Content.Word\WhatsApp Image 2024-11-13 at 13.57.04_14ec1197.jpg"/>
          <p:cNvPicPr/>
          <p:nvPr/>
        </p:nvPicPr>
        <p:blipFill>
          <a:blip r:embed="rId4"/>
          <a:srcRect t="-2273" r="26467"/>
          <a:stretch>
            <a:fillRect/>
          </a:stretch>
        </p:blipFill>
        <p:spPr>
          <a:xfrm>
            <a:off x="685800" y="3429000"/>
            <a:ext cx="5730240" cy="1645920"/>
          </a:xfrm>
          <a:prstGeom prst="rect">
            <a:avLst/>
          </a:prstGeom>
          <a:ln/>
        </p:spPr>
      </p:pic>
    </p:spTree>
    <p:extLst>
      <p:ext uri="{BB962C8B-B14F-4D97-AF65-F5344CB8AC3E}">
        <p14:creationId xmlns:p14="http://schemas.microsoft.com/office/powerpoint/2010/main" val="1817909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609676"/>
            <a:ext cx="3121661" cy="567463"/>
          </a:xfrm>
          <a:prstGeom prst="rect">
            <a:avLst/>
          </a:prstGeom>
        </p:spPr>
        <p:txBody>
          <a:bodyPr vert="horz" wrap="square" lIns="0" tIns="13335" rIns="0" bIns="0" rtlCol="0">
            <a:spAutoFit/>
          </a:bodyPr>
          <a:lstStyle/>
          <a:p>
            <a:pPr marL="12700">
              <a:lnSpc>
                <a:spcPct val="100000"/>
              </a:lnSpc>
              <a:spcBef>
                <a:spcPts val="105"/>
              </a:spcBef>
            </a:pPr>
            <a:r>
              <a:rPr b="0" spc="-10" dirty="0">
                <a:latin typeface="Arial Black" panose="020B0A04020102020204" pitchFamily="34" charset="0"/>
                <a:cs typeface="Calibri Light"/>
              </a:rPr>
              <a:t>Conclusion</a:t>
            </a:r>
            <a:endParaRPr dirty="0">
              <a:latin typeface="Arial Black" panose="020B0A04020102020204" pitchFamily="34" charset="0"/>
              <a:cs typeface="Calibri Light"/>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12</a:t>
            </a:fld>
            <a:endParaRPr spc="-25" dirty="0"/>
          </a:p>
        </p:txBody>
      </p:sp>
      <p:sp>
        <p:nvSpPr>
          <p:cNvPr id="3" name="object 3"/>
          <p:cNvSpPr txBox="1"/>
          <p:nvPr/>
        </p:nvSpPr>
        <p:spPr>
          <a:xfrm>
            <a:off x="916939" y="1793493"/>
            <a:ext cx="10360025" cy="3933128"/>
          </a:xfrm>
          <a:prstGeom prst="rect">
            <a:avLst/>
          </a:prstGeom>
        </p:spPr>
        <p:txBody>
          <a:bodyPr vert="horz" wrap="square" lIns="0" tIns="54610" rIns="0" bIns="0" rtlCol="0">
            <a:spAutoFit/>
          </a:bodyPr>
          <a:lstStyle/>
          <a:p>
            <a:r>
              <a:rPr lang="en-US" sz="1800" dirty="0">
                <a:cs typeface="+mj-cs"/>
              </a:rPr>
              <a:t>The data visualization dashboard project successfully achieved its goal of providing an interactive and insightful platform for visualizing complex datasets. By transforming raw data into meaningful charts and graphs, the dashboard enabled users to quickly interpret patterns and trends that were otherwise difficult to detect in raw tabular form.</a:t>
            </a:r>
          </a:p>
          <a:p>
            <a:r>
              <a:rPr lang="en-US" sz="1800" dirty="0">
                <a:cs typeface="+mj-cs"/>
              </a:rPr>
              <a:t>The project integrated several visualizations including bar charts, box plots, scatter plots, and pie charts, each designed to address a specific aspect of the dataset. These visualizations helped users understand</a:t>
            </a:r>
            <a:r>
              <a:rPr lang="en-US" sz="1800" dirty="0" smtClean="0">
                <a:cs typeface="+mj-cs"/>
              </a:rPr>
              <a:t>:</a:t>
            </a:r>
          </a:p>
          <a:p>
            <a:pPr lvl="0"/>
            <a:r>
              <a:rPr lang="en-US" sz="1800" b="1" dirty="0">
                <a:cs typeface="+mj-cs"/>
              </a:rPr>
              <a:t>Distribution of medicines across different categories.</a:t>
            </a:r>
            <a:endParaRPr lang="en-US" sz="1800" dirty="0">
              <a:cs typeface="+mj-cs"/>
            </a:endParaRPr>
          </a:p>
          <a:p>
            <a:pPr lvl="0"/>
            <a:r>
              <a:rPr lang="en-US" sz="1800" b="1" dirty="0">
                <a:cs typeface="+mj-cs"/>
              </a:rPr>
              <a:t>Price distribution within each category.</a:t>
            </a:r>
            <a:endParaRPr lang="en-US" sz="1800" dirty="0">
              <a:cs typeface="+mj-cs"/>
            </a:endParaRPr>
          </a:p>
          <a:p>
            <a:pPr lvl="0"/>
            <a:r>
              <a:rPr lang="en-US" sz="1800" b="1" dirty="0">
                <a:cs typeface="+mj-cs"/>
              </a:rPr>
              <a:t>Relationship between dosage and price, colored by categories.</a:t>
            </a:r>
            <a:endParaRPr lang="en-US" sz="1800" dirty="0">
              <a:cs typeface="+mj-cs"/>
            </a:endParaRPr>
          </a:p>
          <a:p>
            <a:pPr lvl="0"/>
            <a:r>
              <a:rPr lang="en-US" sz="1800" b="1" dirty="0">
                <a:cs typeface="+mj-cs"/>
              </a:rPr>
              <a:t>Total quantity of medicines in each category.</a:t>
            </a:r>
            <a:endParaRPr lang="en-US" sz="1800" dirty="0">
              <a:cs typeface="+mj-cs"/>
            </a:endParaRPr>
          </a:p>
          <a:p>
            <a:r>
              <a:rPr lang="en-US" sz="1800" dirty="0">
                <a:cs typeface="+mj-cs"/>
              </a:rPr>
              <a:t>By leveraging modern data visualization tools such as </a:t>
            </a:r>
            <a:r>
              <a:rPr lang="en-US" sz="1800" b="1" dirty="0" err="1">
                <a:cs typeface="+mj-cs"/>
              </a:rPr>
              <a:t>Matplotlib</a:t>
            </a:r>
            <a:r>
              <a:rPr lang="en-US" sz="1800" dirty="0">
                <a:cs typeface="+mj-cs"/>
              </a:rPr>
              <a:t>, </a:t>
            </a:r>
            <a:r>
              <a:rPr lang="en-US" sz="1800" b="1" dirty="0" err="1">
                <a:cs typeface="+mj-cs"/>
              </a:rPr>
              <a:t>Seaborn</a:t>
            </a:r>
            <a:r>
              <a:rPr lang="en-US" sz="1800" dirty="0">
                <a:cs typeface="+mj-cs"/>
              </a:rPr>
              <a:t>, and </a:t>
            </a:r>
            <a:r>
              <a:rPr lang="en-US" sz="1800" b="1" dirty="0">
                <a:cs typeface="+mj-cs"/>
              </a:rPr>
              <a:t>Dash</a:t>
            </a:r>
            <a:r>
              <a:rPr lang="en-US" sz="1800" dirty="0">
                <a:cs typeface="+mj-cs"/>
              </a:rPr>
              <a:t>, the project was able to present data in a visually appealing and easy-to-understand manner.</a:t>
            </a:r>
          </a:p>
          <a:p>
            <a:endParaRPr lang="en-US" sz="1800" dirty="0">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609676"/>
            <a:ext cx="3731261" cy="567463"/>
          </a:xfrm>
          <a:prstGeom prst="rect">
            <a:avLst/>
          </a:prstGeom>
        </p:spPr>
        <p:txBody>
          <a:bodyPr vert="horz" wrap="square" lIns="0" tIns="13335" rIns="0" bIns="0" rtlCol="0">
            <a:spAutoFit/>
          </a:bodyPr>
          <a:lstStyle/>
          <a:p>
            <a:pPr marL="12700">
              <a:lnSpc>
                <a:spcPct val="100000"/>
              </a:lnSpc>
              <a:spcBef>
                <a:spcPts val="105"/>
              </a:spcBef>
            </a:pPr>
            <a:r>
              <a:rPr b="0" dirty="0">
                <a:latin typeface="Arial Black" panose="020B0A04020102020204" pitchFamily="34" charset="0"/>
                <a:cs typeface="Calibri Light"/>
              </a:rPr>
              <a:t>Future</a:t>
            </a:r>
            <a:r>
              <a:rPr b="0" spc="-75" dirty="0">
                <a:latin typeface="Arial Black" panose="020B0A04020102020204" pitchFamily="34" charset="0"/>
                <a:cs typeface="Calibri Light"/>
              </a:rPr>
              <a:t> </a:t>
            </a:r>
            <a:r>
              <a:rPr b="0" spc="-10" dirty="0">
                <a:latin typeface="Arial Black" panose="020B0A04020102020204" pitchFamily="34" charset="0"/>
                <a:cs typeface="Calibri Light"/>
              </a:rPr>
              <a:t>Scope</a:t>
            </a:r>
            <a:endParaRPr dirty="0">
              <a:latin typeface="Arial Black" panose="020B0A04020102020204" pitchFamily="34" charset="0"/>
              <a:cs typeface="Calibri Light"/>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13</a:t>
            </a:fld>
            <a:endParaRPr spc="-25" dirty="0"/>
          </a:p>
        </p:txBody>
      </p:sp>
      <p:sp>
        <p:nvSpPr>
          <p:cNvPr id="3" name="object 3"/>
          <p:cNvSpPr txBox="1"/>
          <p:nvPr/>
        </p:nvSpPr>
        <p:spPr>
          <a:xfrm>
            <a:off x="916939" y="1759966"/>
            <a:ext cx="10360025" cy="4807085"/>
          </a:xfrm>
          <a:prstGeom prst="rect">
            <a:avLst/>
          </a:prstGeom>
        </p:spPr>
        <p:txBody>
          <a:bodyPr vert="horz" wrap="square" lIns="0" tIns="97155" rIns="0" bIns="0" rtlCol="0">
            <a:spAutoFit/>
          </a:bodyPr>
          <a:lstStyle/>
          <a:p>
            <a:r>
              <a:rPr lang="en-US" sz="1800" dirty="0"/>
              <a:t>The development of the Data Visualization Dashboard is an ongoing process, and while the current version meets the primary objectives, there are several ways it can be improved and expanded to enhance its capabilities. This section provides suggestions for additional features and enhancements, as well as potential extensions to integrate real-time data or expand the dashboard’s functionality.</a:t>
            </a:r>
            <a:endParaRPr lang="en-US" sz="2400" dirty="0"/>
          </a:p>
          <a:p>
            <a:r>
              <a:rPr lang="en-US" sz="1800" dirty="0"/>
              <a:t> </a:t>
            </a:r>
            <a:endParaRPr lang="en-US" sz="2400" dirty="0"/>
          </a:p>
          <a:p>
            <a:r>
              <a:rPr lang="en-US" sz="1800" b="1" dirty="0"/>
              <a:t>Suggestions for Additional Features or Enhancements</a:t>
            </a:r>
            <a:endParaRPr lang="en-US" sz="2400" b="1" i="1" dirty="0"/>
          </a:p>
          <a:p>
            <a:r>
              <a:rPr lang="en-US" sz="1800" dirty="0"/>
              <a:t> </a:t>
            </a:r>
            <a:endParaRPr lang="en-US" sz="2400" dirty="0"/>
          </a:p>
          <a:p>
            <a:r>
              <a:rPr lang="en-US" sz="1800" b="1" dirty="0"/>
              <a:t>Advanced Interactivity</a:t>
            </a:r>
            <a:endParaRPr lang="en-US" sz="2400" dirty="0"/>
          </a:p>
          <a:p>
            <a:r>
              <a:rPr lang="en-US" sz="1800" dirty="0"/>
              <a:t> </a:t>
            </a:r>
            <a:endParaRPr lang="en-US" sz="2400" dirty="0"/>
          </a:p>
          <a:p>
            <a:pPr lvl="1"/>
            <a:r>
              <a:rPr lang="en-US" sz="1800" dirty="0"/>
              <a:t>The current dashboard incorporates basic interactivity through filters, drill-downs, and tooltips. However, future versions could benefit from adding </a:t>
            </a:r>
            <a:r>
              <a:rPr lang="en-US" sz="1800" b="1" dirty="0"/>
              <a:t>more advanced interactive features</a:t>
            </a:r>
            <a:r>
              <a:rPr lang="en-US" sz="1800" dirty="0"/>
              <a:t>. For instance, users could manipulate </a:t>
            </a:r>
            <a:r>
              <a:rPr lang="en-US" sz="1800" b="1" dirty="0"/>
              <a:t>dynamic time sliders</a:t>
            </a:r>
            <a:r>
              <a:rPr lang="en-US" sz="1800" dirty="0"/>
              <a:t> to explore data trends over different time frames, such as weekly, monthly, or yearly views. This would allow for more granular insights into the evolution of trends.</a:t>
            </a:r>
            <a:endParaRPr lang="en-US" sz="2400" dirty="0"/>
          </a:p>
          <a:p>
            <a:pPr lvl="1"/>
            <a:r>
              <a:rPr lang="en-US" sz="1800" dirty="0"/>
              <a:t>Additionally, </a:t>
            </a:r>
            <a:r>
              <a:rPr lang="en-US" sz="1800" b="1" dirty="0"/>
              <a:t>hover actions</a:t>
            </a:r>
            <a:r>
              <a:rPr lang="en-US" sz="1800" dirty="0"/>
              <a:t> could provide more detailed data points without cluttering the display, while </a:t>
            </a:r>
            <a:r>
              <a:rPr lang="en-US" sz="1800" b="1" dirty="0"/>
              <a:t>interactive maps</a:t>
            </a:r>
            <a:r>
              <a:rPr lang="en-US" sz="1800" dirty="0"/>
              <a:t> can be integrated to visualize geographical data, such as sales performance by region or city</a:t>
            </a:r>
            <a:r>
              <a:rPr lang="en-US" sz="1800" dirty="0" smtClean="0"/>
              <a:t>.</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609601"/>
            <a:ext cx="10436859" cy="6063198"/>
          </a:xfrm>
        </p:spPr>
        <p:txBody>
          <a:bodyPr/>
          <a:lstStyle/>
          <a:p>
            <a:pPr marL="0" marR="0" lvl="1" indent="0" defTabSz="914400" eaLnBrk="1" fontAlgn="auto" latinLnBrk="0" hangingPunct="1">
              <a:lnSpc>
                <a:spcPct val="100000"/>
              </a:lnSpc>
              <a:spcBef>
                <a:spcPts val="0"/>
              </a:spcBef>
              <a:spcAft>
                <a:spcPts val="0"/>
              </a:spcAft>
              <a:buClrTx/>
              <a:buSzTx/>
              <a:buFontTx/>
              <a:buNone/>
              <a:tabLst/>
              <a:defRPr/>
            </a:pPr>
            <a:r>
              <a:rPr lang="en-US" dirty="0"/>
              <a:t>A </a:t>
            </a:r>
            <a:r>
              <a:rPr lang="en-US" b="1" dirty="0"/>
              <a:t>multi-dimensional filtering system</a:t>
            </a:r>
            <a:r>
              <a:rPr lang="en-US" dirty="0"/>
              <a:t> could allow users to compare different variables in real-time. For example, users could filter by </a:t>
            </a:r>
            <a:r>
              <a:rPr lang="en-US" b="1" dirty="0"/>
              <a:t>medicine category</a:t>
            </a:r>
            <a:r>
              <a:rPr lang="en-US" dirty="0"/>
              <a:t> and </a:t>
            </a:r>
            <a:r>
              <a:rPr lang="en-US" b="1" dirty="0"/>
              <a:t>price range</a:t>
            </a:r>
            <a:r>
              <a:rPr lang="en-US" dirty="0"/>
              <a:t> simultaneously to get more precise insights into the data</a:t>
            </a:r>
            <a:r>
              <a:rPr lang="en-US" dirty="0" smtClean="0"/>
              <a:t>.</a:t>
            </a:r>
          </a:p>
          <a:p>
            <a:r>
              <a:rPr lang="en-US" sz="2000" b="1" dirty="0">
                <a:latin typeface="+mn-lt"/>
              </a:rPr>
              <a:t>Predictive </a:t>
            </a:r>
            <a:r>
              <a:rPr lang="en-US" sz="2000" b="1" dirty="0" smtClean="0">
                <a:latin typeface="+mn-lt"/>
              </a:rPr>
              <a:t>Analytics</a:t>
            </a:r>
            <a:endParaRPr lang="en-US" dirty="0">
              <a:latin typeface="+mn-lt"/>
            </a:endParaRPr>
          </a:p>
          <a:p>
            <a:pPr lvl="1"/>
            <a:r>
              <a:rPr lang="en-US" dirty="0"/>
              <a:t>One of the most impactful additions to a data visualization dashboard is </a:t>
            </a:r>
            <a:r>
              <a:rPr lang="en-US" b="1" dirty="0"/>
              <a:t>predictive analytics</a:t>
            </a:r>
            <a:r>
              <a:rPr lang="en-US" dirty="0"/>
              <a:t>. Currently, the dashboard offers descriptive analytics through historical data. By integrating </a:t>
            </a:r>
            <a:r>
              <a:rPr lang="en-US" b="1" dirty="0"/>
              <a:t>machine learning models</a:t>
            </a:r>
            <a:r>
              <a:rPr lang="en-US" dirty="0"/>
              <a:t> or </a:t>
            </a:r>
            <a:r>
              <a:rPr lang="en-US" b="1" dirty="0"/>
              <a:t>statistical algorithms</a:t>
            </a:r>
            <a:r>
              <a:rPr lang="en-US" dirty="0"/>
              <a:t>, we can forecast future trends, such as </a:t>
            </a:r>
            <a:r>
              <a:rPr lang="en-US" b="1" dirty="0"/>
              <a:t>predicting future sales</a:t>
            </a:r>
            <a:r>
              <a:rPr lang="en-US" dirty="0"/>
              <a:t>, </a:t>
            </a:r>
            <a:r>
              <a:rPr lang="en-US" b="1" dirty="0"/>
              <a:t>identifying potential price increases</a:t>
            </a:r>
            <a:r>
              <a:rPr lang="en-US" dirty="0"/>
              <a:t>, or </a:t>
            </a:r>
            <a:r>
              <a:rPr lang="en-US" b="1" dirty="0"/>
              <a:t>estimating demand spikes</a:t>
            </a:r>
            <a:r>
              <a:rPr lang="en-US" dirty="0"/>
              <a:t> for certain categories.</a:t>
            </a:r>
            <a:endParaRPr lang="en-US" sz="2400" dirty="0"/>
          </a:p>
          <a:p>
            <a:pPr lvl="1"/>
            <a:r>
              <a:rPr lang="en-US" dirty="0"/>
              <a:t>For example, integrating time series forecasting models, such as </a:t>
            </a:r>
            <a:r>
              <a:rPr lang="en-US" b="1" dirty="0"/>
              <a:t>ARIMA (</a:t>
            </a:r>
            <a:r>
              <a:rPr lang="en-US" b="1" dirty="0" err="1"/>
              <a:t>AutoRegressive</a:t>
            </a:r>
            <a:r>
              <a:rPr lang="en-US" b="1" dirty="0"/>
              <a:t> Integrated Moving Average)</a:t>
            </a:r>
            <a:r>
              <a:rPr lang="en-US" dirty="0"/>
              <a:t> or </a:t>
            </a:r>
            <a:r>
              <a:rPr lang="en-US" b="1" dirty="0"/>
              <a:t>Facebook Prophet</a:t>
            </a:r>
            <a:r>
              <a:rPr lang="en-US" dirty="0"/>
              <a:t>, could help predict future sales trends and identify periods when demand is expected to rise. Predictive models could also help identify patterns in customer behavior, allowing businesses to plan inventory, optimize pricing strategies, or even target marketing efforts to the most promising products.</a:t>
            </a:r>
            <a:endParaRPr lang="en-US" sz="2400" dirty="0"/>
          </a:p>
          <a:p>
            <a:r>
              <a:rPr lang="en-US" sz="2000" b="1" dirty="0"/>
              <a:t>Advanced Data </a:t>
            </a:r>
            <a:r>
              <a:rPr lang="en-US" sz="2000" b="1" dirty="0" smtClean="0"/>
              <a:t>Visualizations</a:t>
            </a:r>
            <a:endParaRPr lang="en-US" sz="3600" dirty="0"/>
          </a:p>
          <a:p>
            <a:pPr lvl="1"/>
            <a:r>
              <a:rPr lang="en-US" dirty="0"/>
              <a:t>While the current dashboard employs bar charts, pie charts, and scatter plots, there is room for more </a:t>
            </a:r>
            <a:r>
              <a:rPr lang="en-US" b="1" dirty="0"/>
              <a:t>advanced visualizations</a:t>
            </a:r>
            <a:r>
              <a:rPr lang="en-US" dirty="0"/>
              <a:t> to aid users in interpreting the data. Future improvements could include:</a:t>
            </a:r>
            <a:endParaRPr lang="en-US" sz="2400" dirty="0"/>
          </a:p>
          <a:p>
            <a:pPr lvl="2"/>
            <a:r>
              <a:rPr lang="en-US" b="1" dirty="0" err="1"/>
              <a:t>Heatmaps</a:t>
            </a:r>
            <a:r>
              <a:rPr lang="en-US" dirty="0"/>
              <a:t> to show correlations between variables, for example, how different factors (e.g., dosage, category, and quantity sold) interact across time or categories.</a:t>
            </a:r>
            <a:endParaRPr lang="en-US" sz="2400" dirty="0"/>
          </a:p>
          <a:p>
            <a:pPr lvl="2"/>
            <a:r>
              <a:rPr lang="en-US" b="1" dirty="0"/>
              <a:t>Tree maps</a:t>
            </a:r>
            <a:r>
              <a:rPr lang="en-US" dirty="0"/>
              <a:t> to represent hierarchical data, such as sales by medicine sub-category, providing users with an easy-to-understand visual that shows the relative importance of each category or product</a:t>
            </a:r>
            <a:r>
              <a:rPr lang="en-US" dirty="0" smtClean="0"/>
              <a:t>.</a:t>
            </a:r>
            <a:endParaRPr lang="en-US" sz="2400" dirty="0"/>
          </a:p>
        </p:txBody>
      </p:sp>
    </p:spTree>
    <p:extLst>
      <p:ext uri="{BB962C8B-B14F-4D97-AF65-F5344CB8AC3E}">
        <p14:creationId xmlns:p14="http://schemas.microsoft.com/office/powerpoint/2010/main" val="1495934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609676"/>
            <a:ext cx="3197861" cy="567463"/>
          </a:xfrm>
          <a:prstGeom prst="rect">
            <a:avLst/>
          </a:prstGeom>
        </p:spPr>
        <p:txBody>
          <a:bodyPr vert="horz" wrap="square" lIns="0" tIns="13335" rIns="0" bIns="0" rtlCol="0">
            <a:spAutoFit/>
          </a:bodyPr>
          <a:lstStyle/>
          <a:p>
            <a:pPr marL="12700">
              <a:lnSpc>
                <a:spcPct val="100000"/>
              </a:lnSpc>
              <a:spcBef>
                <a:spcPts val="105"/>
              </a:spcBef>
            </a:pPr>
            <a:r>
              <a:rPr b="0" spc="-30" dirty="0">
                <a:latin typeface="Arial Black" panose="020B0A04020102020204" pitchFamily="34" charset="0"/>
                <a:cs typeface="Calibri Light"/>
              </a:rPr>
              <a:t>References</a:t>
            </a:r>
            <a:endParaRPr dirty="0">
              <a:latin typeface="Arial Black" panose="020B0A04020102020204" pitchFamily="34" charset="0"/>
              <a:cs typeface="Calibri Light"/>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15</a:t>
            </a:fld>
            <a:endParaRPr spc="-25" dirty="0"/>
          </a:p>
        </p:txBody>
      </p:sp>
      <p:sp>
        <p:nvSpPr>
          <p:cNvPr id="3" name="object 3"/>
          <p:cNvSpPr txBox="1"/>
          <p:nvPr/>
        </p:nvSpPr>
        <p:spPr>
          <a:xfrm>
            <a:off x="916939" y="1716379"/>
            <a:ext cx="9018270" cy="5372625"/>
          </a:xfrm>
          <a:prstGeom prst="rect">
            <a:avLst/>
          </a:prstGeom>
        </p:spPr>
        <p:txBody>
          <a:bodyPr vert="horz" wrap="square" lIns="0" tIns="108585" rIns="0" bIns="0" rtlCol="0">
            <a:spAutoFit/>
          </a:bodyPr>
          <a:lstStyle/>
          <a:p>
            <a:r>
              <a:rPr lang="en-US" sz="1800" dirty="0"/>
              <a:t>[1]	</a:t>
            </a:r>
            <a:r>
              <a:rPr lang="en-US" sz="1800" dirty="0" err="1"/>
              <a:t>Heer</a:t>
            </a:r>
            <a:r>
              <a:rPr lang="en-US" sz="1800" dirty="0"/>
              <a:t>, B., and </a:t>
            </a:r>
            <a:r>
              <a:rPr lang="en-US" sz="1800" dirty="0" err="1"/>
              <a:t>Shneiderman</a:t>
            </a:r>
            <a:r>
              <a:rPr lang="en-US" sz="1800" dirty="0"/>
              <a:t>, B. (2012). Interactive Dynamics for Visual Analysis. Communications of the ACM, 55(4), 45-54.</a:t>
            </a:r>
          </a:p>
          <a:p>
            <a:r>
              <a:rPr lang="en-US" sz="1800" dirty="0"/>
              <a:t>[2]	Few, S. (2006). Information Dashboard Design: The Effective Visual Communication of Data. O'Reilly Media.</a:t>
            </a:r>
          </a:p>
          <a:p>
            <a:r>
              <a:rPr lang="en-US" sz="1800" dirty="0"/>
              <a:t>[3]	</a:t>
            </a:r>
            <a:r>
              <a:rPr lang="en-US" sz="1800" dirty="0" err="1"/>
              <a:t>Tufte</a:t>
            </a:r>
            <a:r>
              <a:rPr lang="en-US" sz="1800" dirty="0"/>
              <a:t>, E. R. (2001). The Visual Display of Quantitative Information. Graphics Press.</a:t>
            </a:r>
          </a:p>
          <a:p>
            <a:r>
              <a:rPr lang="en-US" sz="1800" dirty="0"/>
              <a:t>[4]	</a:t>
            </a:r>
            <a:r>
              <a:rPr lang="en-US" sz="1800" dirty="0" err="1"/>
              <a:t>Yigitbasioglu</a:t>
            </a:r>
            <a:r>
              <a:rPr lang="en-US" sz="1800" dirty="0"/>
              <a:t>, O. M., and </a:t>
            </a:r>
            <a:r>
              <a:rPr lang="en-US" sz="1800" dirty="0" err="1"/>
              <a:t>Velcu</a:t>
            </a:r>
            <a:r>
              <a:rPr lang="en-US" sz="1800" dirty="0"/>
              <a:t>, O. (2012). A Review of Dashboards in Performance Management: Implications for Design and Research. International Journal of Accounting Information Systems, 13(1), 41-59.</a:t>
            </a:r>
          </a:p>
          <a:p>
            <a:r>
              <a:rPr lang="en-US" sz="1800" dirty="0"/>
              <a:t>[5]	Few, S. (2013). Data Visualization for Human Perception. In The Encyclopedia of Human-Computer Interaction, 2nd Ed.. Interaction Design Foundation.</a:t>
            </a:r>
          </a:p>
          <a:p>
            <a:r>
              <a:rPr lang="en-US" sz="1800" dirty="0"/>
              <a:t>[6]	Kirk, A. (2016). Data </a:t>
            </a:r>
            <a:r>
              <a:rPr lang="en-US" sz="1800" dirty="0" err="1"/>
              <a:t>Visualisation</a:t>
            </a:r>
            <a:r>
              <a:rPr lang="en-US" sz="1800" dirty="0"/>
              <a:t>: A Handbook for Data Driven Design. SAGE Publications.</a:t>
            </a:r>
          </a:p>
          <a:p>
            <a:r>
              <a:rPr lang="en-US" sz="1800" dirty="0"/>
              <a:t>[7]	McNabb, D., and </a:t>
            </a:r>
            <a:r>
              <a:rPr lang="en-US" sz="1800" dirty="0" err="1"/>
              <a:t>Hawamdeh</a:t>
            </a:r>
            <a:r>
              <a:rPr lang="en-US" sz="1800" dirty="0"/>
              <a:t>, S. (2020). Data Visualization Best Practices in Business Intelligence. Journal of Business Research, 116, 230-240.</a:t>
            </a:r>
          </a:p>
          <a:p>
            <a:r>
              <a:rPr lang="en-US" sz="1800" dirty="0"/>
              <a:t>[8]	Zhao, J., and Liu, Y. (2020). Improving Dashboard Usability: A User-Centric Evaluation Framework. Journal of Usability Studies, 15(3), 120-137</a:t>
            </a:r>
            <a:r>
              <a:rPr lang="en-US" sz="1800" dirty="0" smtClean="0"/>
              <a:t>.</a:t>
            </a:r>
            <a:br>
              <a:rPr lang="en-US" sz="1800" dirty="0" smtClean="0"/>
            </a:br>
            <a:r>
              <a:rPr lang="en-US" sz="1800" dirty="0" smtClean="0"/>
              <a:t/>
            </a:r>
            <a:br>
              <a:rPr lang="en-US" sz="1800" dirty="0" smtClean="0"/>
            </a:b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990600"/>
            <a:ext cx="10360659" cy="5816977"/>
          </a:xfrm>
        </p:spPr>
        <p:txBody>
          <a:bodyPr/>
          <a:lstStyle/>
          <a:p>
            <a:r>
              <a:rPr lang="en-US" sz="1800" dirty="0"/>
              <a:t>[9]	</a:t>
            </a:r>
            <a:r>
              <a:rPr lang="en-US" sz="1800" dirty="0" err="1"/>
              <a:t>Sarikaya</a:t>
            </a:r>
            <a:r>
              <a:rPr lang="en-US" sz="1800" dirty="0"/>
              <a:t>, A., </a:t>
            </a:r>
            <a:r>
              <a:rPr lang="en-US" sz="1800" dirty="0" err="1"/>
              <a:t>Correll</a:t>
            </a:r>
            <a:r>
              <a:rPr lang="en-US" sz="1800" dirty="0"/>
              <a:t>, M., Bartram, L., Tory, M., and Fisher, D. (2018). What Do We Talk About When We Talk About Dashboards?. IEEE Transactions on Visualization and Computer Graphics, 25(1), 682-692.</a:t>
            </a:r>
          </a:p>
          <a:p>
            <a:r>
              <a:rPr lang="en-US" sz="1800" dirty="0"/>
              <a:t>[10]	Alonso, D., Rose, C., </a:t>
            </a:r>
            <a:r>
              <a:rPr lang="en-US" sz="1800" dirty="0" err="1"/>
              <a:t>Plaisant</a:t>
            </a:r>
            <a:r>
              <a:rPr lang="en-US" sz="1800" dirty="0"/>
              <a:t>, C., and </a:t>
            </a:r>
            <a:r>
              <a:rPr lang="en-US" sz="1800" dirty="0" err="1"/>
              <a:t>Shneiderman</a:t>
            </a:r>
            <a:r>
              <a:rPr lang="en-US" sz="1800" dirty="0"/>
              <a:t>, B. (2021). Designing Dashboards for Learning and Knowledge Work: Principles and Case Studies. Journal of Information Visualization, 20(2), 101-115.</a:t>
            </a:r>
          </a:p>
          <a:p>
            <a:r>
              <a:rPr lang="en-US" sz="1800" dirty="0"/>
              <a:t>[11]	Bateman, S., </a:t>
            </a:r>
            <a:r>
              <a:rPr lang="en-US" sz="1800" dirty="0" err="1"/>
              <a:t>Mandryk</a:t>
            </a:r>
            <a:r>
              <a:rPr lang="en-US" sz="1800" dirty="0"/>
              <a:t>, R. L., </a:t>
            </a:r>
            <a:r>
              <a:rPr lang="en-US" sz="1800" dirty="0" err="1"/>
              <a:t>Gutwin</a:t>
            </a:r>
            <a:r>
              <a:rPr lang="en-US" sz="1800" dirty="0"/>
              <a:t>, C., </a:t>
            </a:r>
            <a:r>
              <a:rPr lang="en-US" sz="1800" dirty="0" err="1"/>
              <a:t>Genest</a:t>
            </a:r>
            <a:r>
              <a:rPr lang="en-US" sz="1800" dirty="0"/>
              <a:t>, A., </a:t>
            </a:r>
            <a:r>
              <a:rPr lang="en-US" sz="1800" dirty="0" err="1"/>
              <a:t>McDine</a:t>
            </a:r>
            <a:r>
              <a:rPr lang="en-US" sz="1800" dirty="0"/>
              <a:t>, D., and Brooks, C. (2010). Useful Junk? The Effects of Visual Embellishment on Comprehension and Memorability of Charts. Proceedings of the ACM Conference on Human Factors in Computing Systems (CHI), 2573-2582.</a:t>
            </a:r>
          </a:p>
          <a:p>
            <a:r>
              <a:rPr lang="en-US" sz="1800" dirty="0"/>
              <a:t>[12]	Cawthon, N., and </a:t>
            </a:r>
            <a:r>
              <a:rPr lang="en-US" sz="1800" dirty="0" err="1"/>
              <a:t>Vande</a:t>
            </a:r>
            <a:r>
              <a:rPr lang="en-US" sz="1800" dirty="0"/>
              <a:t> </a:t>
            </a:r>
            <a:r>
              <a:rPr lang="en-US" sz="1800" dirty="0" err="1"/>
              <a:t>Moere</a:t>
            </a:r>
            <a:r>
              <a:rPr lang="en-US" sz="1800" dirty="0"/>
              <a:t>, A. (2007). The Effect of Aesthetic on the Usability of Data Visualization. Proceedings of the International Conference on Information Visualization, 637-648.</a:t>
            </a:r>
          </a:p>
          <a:p>
            <a:r>
              <a:rPr lang="en-US" sz="1800" dirty="0"/>
              <a:t>[13]	</a:t>
            </a:r>
            <a:r>
              <a:rPr lang="en-US" sz="1800" dirty="0" err="1"/>
              <a:t>Pauwels</a:t>
            </a:r>
            <a:r>
              <a:rPr lang="en-US" sz="1800" dirty="0"/>
              <a:t>, K., Ambler, T., Clark, B. H., </a:t>
            </a:r>
            <a:r>
              <a:rPr lang="en-US" sz="1800" dirty="0" err="1"/>
              <a:t>LaPointe</a:t>
            </a:r>
            <a:r>
              <a:rPr lang="en-US" sz="1800" dirty="0"/>
              <a:t>, P., </a:t>
            </a:r>
            <a:r>
              <a:rPr lang="en-US" sz="1800" dirty="0" err="1"/>
              <a:t>Reibstein</a:t>
            </a:r>
            <a:r>
              <a:rPr lang="en-US" sz="1800" dirty="0"/>
              <a:t>, D., </a:t>
            </a:r>
            <a:r>
              <a:rPr lang="en-US" sz="1800" dirty="0" err="1"/>
              <a:t>Skiera</a:t>
            </a:r>
            <a:r>
              <a:rPr lang="en-US" sz="1800" dirty="0"/>
              <a:t>, B., </a:t>
            </a:r>
            <a:r>
              <a:rPr lang="en-US" sz="1800" dirty="0" err="1"/>
              <a:t>Wierenga</a:t>
            </a:r>
            <a:r>
              <a:rPr lang="en-US" sz="1800" dirty="0"/>
              <a:t>, B., and Wiesel, T. (2009). Dashboards as a Service: Why, What, and How?. Journal of Service Research, 12(2), 175-189. </a:t>
            </a:r>
          </a:p>
          <a:p>
            <a:r>
              <a:rPr lang="en-US" sz="1800" dirty="0"/>
              <a:t>[14]	</a:t>
            </a:r>
            <a:r>
              <a:rPr lang="en-US" sz="1800" dirty="0" err="1"/>
              <a:t>Sarikaya</a:t>
            </a:r>
            <a:r>
              <a:rPr lang="en-US" sz="1800" dirty="0"/>
              <a:t>, A., and </a:t>
            </a:r>
            <a:r>
              <a:rPr lang="en-US" sz="1800" dirty="0" err="1"/>
              <a:t>Gleicher</a:t>
            </a:r>
            <a:r>
              <a:rPr lang="en-US" sz="1800" dirty="0"/>
              <a:t>, M. (2017). Scatterplots: Tasks, Data, and Designs. IEEE Transactions on Visualization and Computer Graphics, 24(1), 402-412.</a:t>
            </a:r>
          </a:p>
          <a:p>
            <a:r>
              <a:rPr lang="en-US" sz="1800" dirty="0"/>
              <a:t>[15]	Tory, M., and Moller, T. (2004). Human Factors in Visualization Research. IEEE Transactions on Visualization and Computer Graphics, 10(1), 72-84</a:t>
            </a:r>
            <a:r>
              <a:rPr lang="en-US" sz="1800" dirty="0" smtClean="0"/>
              <a:t>.</a:t>
            </a:r>
          </a:p>
          <a:p>
            <a:endParaRPr lang="en-US" sz="1800" dirty="0"/>
          </a:p>
          <a:p>
            <a:r>
              <a:rPr lang="en-US" sz="1800" dirty="0"/>
              <a:t>[16]	</a:t>
            </a:r>
            <a:r>
              <a:rPr lang="en-US" sz="1800" dirty="0" err="1"/>
              <a:t>Keim</a:t>
            </a:r>
            <a:r>
              <a:rPr lang="en-US" sz="1800" dirty="0"/>
              <a:t>, D. A., </a:t>
            </a:r>
            <a:r>
              <a:rPr lang="en-US" sz="1800" dirty="0" err="1"/>
              <a:t>Mansmann</a:t>
            </a:r>
            <a:r>
              <a:rPr lang="en-US" sz="1800" dirty="0"/>
              <a:t>, F., </a:t>
            </a:r>
            <a:r>
              <a:rPr lang="en-US" sz="1800" dirty="0" err="1"/>
              <a:t>Schneidewind</a:t>
            </a:r>
            <a:r>
              <a:rPr lang="en-US" sz="1800" dirty="0"/>
              <a:t>, J., and Ziegler, H. (2006). Challenges in Visual Data Analysis. Proceedings of the Information Visualization Conference, 9-16.</a:t>
            </a:r>
          </a:p>
          <a:p>
            <a:r>
              <a:rPr lang="en-US" sz="1800" dirty="0"/>
              <a:t>[17]	Wexler, S., Shaffer, J., and </a:t>
            </a:r>
            <a:r>
              <a:rPr lang="en-US" sz="1800" dirty="0" err="1"/>
              <a:t>Cotgreave</a:t>
            </a:r>
            <a:r>
              <a:rPr lang="en-US" sz="1800" dirty="0"/>
              <a:t>, A. (2017). The Big Book of Dashboards: Visualizing Your Data Using Real-World Business Scenarios. Wiley.</a:t>
            </a:r>
          </a:p>
          <a:p>
            <a:endParaRPr lang="en-US" sz="1800" dirty="0"/>
          </a:p>
        </p:txBody>
      </p:sp>
    </p:spTree>
    <p:extLst>
      <p:ext uri="{BB962C8B-B14F-4D97-AF65-F5344CB8AC3E}">
        <p14:creationId xmlns:p14="http://schemas.microsoft.com/office/powerpoint/2010/main" val="1874656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838201"/>
            <a:ext cx="10513059" cy="6772270"/>
          </a:xfrm>
        </p:spPr>
        <p:txBody>
          <a:bodyPr/>
          <a:lstStyle/>
          <a:p>
            <a:r>
              <a:rPr lang="en-US" sz="1800" dirty="0"/>
              <a:t>[18]	Chi, E. H. (2000). A Taxonomy of Visualization Techniques Using the Data State Reference Model. Proceedings of the IEEE Symposium on Information Visualization (</a:t>
            </a:r>
            <a:r>
              <a:rPr lang="en-US" sz="1800" dirty="0" err="1"/>
              <a:t>InfoVis</a:t>
            </a:r>
            <a:r>
              <a:rPr lang="en-US" sz="1800" dirty="0"/>
              <a:t>), 69-75.</a:t>
            </a:r>
          </a:p>
          <a:p>
            <a:r>
              <a:rPr lang="en-US" sz="1800" dirty="0"/>
              <a:t>[19]	</a:t>
            </a:r>
            <a:r>
              <a:rPr lang="en-US" sz="1800" dirty="0" err="1"/>
              <a:t>Alper</a:t>
            </a:r>
            <a:r>
              <a:rPr lang="en-US" sz="1800" dirty="0"/>
              <a:t>, B., </a:t>
            </a:r>
            <a:r>
              <a:rPr lang="en-US" sz="1800" dirty="0" err="1"/>
              <a:t>Hollerer</a:t>
            </a:r>
            <a:r>
              <a:rPr lang="en-US" sz="1800" dirty="0"/>
              <a:t>, T., </a:t>
            </a:r>
            <a:r>
              <a:rPr lang="en-US" sz="1800" dirty="0" err="1"/>
              <a:t>Kuchera</a:t>
            </a:r>
            <a:r>
              <a:rPr lang="en-US" sz="1800" dirty="0"/>
              <a:t>-Morin, J., and Forbes, A. (2011). Stereoscopic Highlighting: 2D Graph Visualization on Stereoscopic Displays. IEEE Transactions on Visualization and Computer Graphics, 17(12), 2325-2333.</a:t>
            </a:r>
          </a:p>
          <a:p>
            <a:r>
              <a:rPr lang="en-US" sz="1800" dirty="0"/>
              <a:t>[20]	Lee, B., Riche, N. H., Isenberg, P., and </a:t>
            </a:r>
            <a:r>
              <a:rPr lang="en-US" sz="1800" dirty="0" err="1"/>
              <a:t>Carpendale</a:t>
            </a:r>
            <a:r>
              <a:rPr lang="en-US" sz="1800" dirty="0"/>
              <a:t>, S. (2015). More than Telling a Story: Transforming Data into Visually Shared Stories. IEEE Computer Graphics and Applications, 35(5), 84-90</a:t>
            </a:r>
            <a:r>
              <a:rPr lang="en-US" sz="1800" dirty="0" smtClean="0"/>
              <a:t>.</a:t>
            </a:r>
          </a:p>
          <a:p>
            <a:r>
              <a:rPr lang="en-US" sz="1800" dirty="0"/>
              <a:t>[21]	</a:t>
            </a:r>
            <a:r>
              <a:rPr lang="en-US" sz="1800" dirty="0" err="1"/>
              <a:t>McKinlay</a:t>
            </a:r>
            <a:r>
              <a:rPr lang="en-US" sz="1800" dirty="0"/>
              <a:t>, A., and O'Hara, K. (2018). Data-Driven Storytelling and Its Implications for Dashboard Design. Proceedings of the ACM on Human-Computer Interaction, 2(CSCW), Article 81.</a:t>
            </a:r>
          </a:p>
          <a:p>
            <a:r>
              <a:rPr lang="en-US" sz="1800" dirty="0"/>
              <a:t>[22]	</a:t>
            </a:r>
            <a:r>
              <a:rPr lang="en-US" sz="1800" dirty="0" err="1"/>
              <a:t>Borkin</a:t>
            </a:r>
            <a:r>
              <a:rPr lang="en-US" sz="1800" dirty="0"/>
              <a:t>, M. A., Vo, A. A., </a:t>
            </a:r>
            <a:r>
              <a:rPr lang="en-US" sz="1800" dirty="0" err="1"/>
              <a:t>Bylinskii</a:t>
            </a:r>
            <a:r>
              <a:rPr lang="en-US" sz="1800" dirty="0"/>
              <a:t>, Z., Isola, P., </a:t>
            </a:r>
            <a:r>
              <a:rPr lang="en-US" sz="1800" dirty="0" err="1"/>
              <a:t>Sunkavalli</a:t>
            </a:r>
            <a:r>
              <a:rPr lang="en-US" sz="1800" dirty="0"/>
              <a:t>, S., Oliva, A., and </a:t>
            </a:r>
            <a:r>
              <a:rPr lang="en-US" sz="1800" dirty="0" err="1"/>
              <a:t>Pfister</a:t>
            </a:r>
            <a:r>
              <a:rPr lang="en-US" sz="1800" dirty="0"/>
              <a:t>, H. (2013). What Makes a Visualization Memorable?. IEEE Transactions on Visualization and Computer Graphics, 19(12), 2306-2315.</a:t>
            </a:r>
          </a:p>
          <a:p>
            <a:r>
              <a:rPr lang="en-US" sz="1800" dirty="0"/>
              <a:t>[23]	Bennett, C. C., and Vandenberg, R. J. (2012). Enhancing Dashboard User Experiences with Interactive Features. Journal of Applied Psychology, 97(4), 780-794.</a:t>
            </a:r>
          </a:p>
          <a:p>
            <a:r>
              <a:rPr lang="en-US" sz="1800" dirty="0"/>
              <a:t>[24]	</a:t>
            </a:r>
            <a:r>
              <a:rPr lang="en-US" sz="1800" dirty="0" err="1"/>
              <a:t>Kosara</a:t>
            </a:r>
            <a:r>
              <a:rPr lang="en-US" sz="1800" dirty="0"/>
              <a:t>, R., and </a:t>
            </a:r>
            <a:r>
              <a:rPr lang="en-US" sz="1800" dirty="0" err="1"/>
              <a:t>Mackinlay</a:t>
            </a:r>
            <a:r>
              <a:rPr lang="en-US" sz="1800" dirty="0"/>
              <a:t>, J. (2013). Storytelling: The Next Step for Visualization. Computer, 46(5), 44-50.</a:t>
            </a:r>
          </a:p>
          <a:p>
            <a:r>
              <a:rPr lang="en-US" sz="1800" dirty="0"/>
              <a:t>[25]	Rosenfeld, L., </a:t>
            </a:r>
            <a:r>
              <a:rPr lang="en-US" sz="1800" dirty="0" err="1"/>
              <a:t>Morville</a:t>
            </a:r>
            <a:r>
              <a:rPr lang="en-US" sz="1800" dirty="0"/>
              <a:t>, P., and </a:t>
            </a:r>
            <a:r>
              <a:rPr lang="en-US" sz="1800" dirty="0" err="1"/>
              <a:t>Arango</a:t>
            </a:r>
            <a:r>
              <a:rPr lang="en-US" sz="1800" dirty="0"/>
              <a:t>, J. (2015). Information Architecture for the Web and Beyond. O'Reilly Media.</a:t>
            </a:r>
          </a:p>
          <a:p>
            <a:r>
              <a:rPr lang="en-US" sz="1800" dirty="0"/>
              <a:t>[26]	</a:t>
            </a:r>
            <a:r>
              <a:rPr lang="en-US" sz="1800" dirty="0" err="1"/>
              <a:t>Sedig</a:t>
            </a:r>
            <a:r>
              <a:rPr lang="en-US" sz="1800" dirty="0"/>
              <a:t>, K., and Parsons, P. (2016). Interaction Design for Complex Cognitive Activities with Visual Representations: A Pattern-Based Approach. Journal of Human-Computer Studies, 92, 1-20.</a:t>
            </a:r>
          </a:p>
          <a:p>
            <a:endParaRPr lang="en-US" sz="1800" dirty="0"/>
          </a:p>
        </p:txBody>
      </p:sp>
    </p:spTree>
    <p:extLst>
      <p:ext uri="{BB962C8B-B14F-4D97-AF65-F5344CB8AC3E}">
        <p14:creationId xmlns:p14="http://schemas.microsoft.com/office/powerpoint/2010/main" val="4041062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4488" y="452120"/>
            <a:ext cx="1828164" cy="567463"/>
          </a:xfrm>
          <a:prstGeom prst="rect">
            <a:avLst/>
          </a:prstGeom>
        </p:spPr>
        <p:txBody>
          <a:bodyPr vert="horz" wrap="square" lIns="0" tIns="13335" rIns="0" bIns="0" rtlCol="0">
            <a:spAutoFit/>
          </a:bodyPr>
          <a:lstStyle/>
          <a:p>
            <a:pPr marL="12700">
              <a:lnSpc>
                <a:spcPct val="100000"/>
              </a:lnSpc>
              <a:spcBef>
                <a:spcPts val="105"/>
              </a:spcBef>
            </a:pPr>
            <a:r>
              <a:rPr b="1" spc="-10" dirty="0">
                <a:latin typeface="Times New Roman"/>
                <a:cs typeface="Times New Roman"/>
              </a:rPr>
              <a:t>Outline</a:t>
            </a:r>
            <a:endParaRPr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a:t>
            </a:fld>
            <a:endParaRPr spc="-25" dirty="0"/>
          </a:p>
        </p:txBody>
      </p:sp>
      <p:sp>
        <p:nvSpPr>
          <p:cNvPr id="3" name="object 3"/>
          <p:cNvSpPr txBox="1"/>
          <p:nvPr/>
        </p:nvSpPr>
        <p:spPr>
          <a:xfrm>
            <a:off x="916938" y="1481223"/>
            <a:ext cx="6703062" cy="4682051"/>
          </a:xfrm>
          <a:prstGeom prst="rect">
            <a:avLst/>
          </a:prstGeom>
        </p:spPr>
        <p:txBody>
          <a:bodyPr vert="horz" wrap="square" lIns="0" tIns="97790" rIns="0" bIns="0" rtlCol="0">
            <a:spAutoFit/>
          </a:bodyPr>
          <a:lstStyle/>
          <a:p>
            <a:pPr marL="241300" indent="-229235">
              <a:lnSpc>
                <a:spcPct val="100000"/>
              </a:lnSpc>
              <a:spcBef>
                <a:spcPts val="770"/>
              </a:spcBef>
              <a:buFont typeface="Arial"/>
              <a:buChar char="•"/>
              <a:tabLst>
                <a:tab pos="241935" algn="l"/>
              </a:tabLst>
            </a:pPr>
            <a:r>
              <a:rPr sz="2800" dirty="0">
                <a:latin typeface="+mj-lt"/>
                <a:cs typeface="Times New Roman"/>
              </a:rPr>
              <a:t>Introduction</a:t>
            </a:r>
            <a:r>
              <a:rPr sz="2800" spc="-105" dirty="0">
                <a:latin typeface="+mj-lt"/>
                <a:cs typeface="Times New Roman"/>
              </a:rPr>
              <a:t> </a:t>
            </a:r>
            <a:r>
              <a:rPr sz="2800" dirty="0">
                <a:latin typeface="+mj-lt"/>
                <a:cs typeface="Times New Roman"/>
              </a:rPr>
              <a:t>to</a:t>
            </a:r>
            <a:r>
              <a:rPr sz="2800" spc="-75" dirty="0">
                <a:latin typeface="+mj-lt"/>
                <a:cs typeface="Times New Roman"/>
              </a:rPr>
              <a:t> </a:t>
            </a:r>
            <a:r>
              <a:rPr sz="2800" spc="-10" dirty="0">
                <a:latin typeface="+mj-lt"/>
                <a:cs typeface="Times New Roman"/>
              </a:rPr>
              <a:t>Project</a:t>
            </a:r>
            <a:endParaRPr sz="2800" dirty="0">
              <a:latin typeface="+mj-lt"/>
              <a:cs typeface="Times New Roman"/>
            </a:endParaRPr>
          </a:p>
          <a:p>
            <a:pPr marL="241300" indent="-229235">
              <a:lnSpc>
                <a:spcPct val="100000"/>
              </a:lnSpc>
              <a:spcBef>
                <a:spcPts val="670"/>
              </a:spcBef>
              <a:buFont typeface="Arial"/>
              <a:buChar char="•"/>
              <a:tabLst>
                <a:tab pos="241935" algn="l"/>
              </a:tabLst>
            </a:pPr>
            <a:r>
              <a:rPr sz="2800" dirty="0">
                <a:latin typeface="+mj-lt"/>
                <a:cs typeface="Times New Roman"/>
              </a:rPr>
              <a:t>Problem</a:t>
            </a:r>
            <a:r>
              <a:rPr sz="2800" spc="-100" dirty="0">
                <a:latin typeface="+mj-lt"/>
                <a:cs typeface="Times New Roman"/>
              </a:rPr>
              <a:t> </a:t>
            </a:r>
            <a:r>
              <a:rPr sz="2800" spc="-10" dirty="0">
                <a:latin typeface="+mj-lt"/>
                <a:cs typeface="Times New Roman"/>
              </a:rPr>
              <a:t>Formulation</a:t>
            </a:r>
            <a:endParaRPr sz="2800" dirty="0">
              <a:latin typeface="+mj-lt"/>
              <a:cs typeface="Times New Roman"/>
            </a:endParaRPr>
          </a:p>
          <a:p>
            <a:pPr marL="241300" indent="-229235">
              <a:lnSpc>
                <a:spcPct val="100000"/>
              </a:lnSpc>
              <a:spcBef>
                <a:spcPts val="660"/>
              </a:spcBef>
              <a:buFont typeface="Arial"/>
              <a:buChar char="•"/>
              <a:tabLst>
                <a:tab pos="241935" algn="l"/>
              </a:tabLst>
            </a:pPr>
            <a:r>
              <a:rPr sz="2800" dirty="0">
                <a:latin typeface="+mj-lt"/>
                <a:cs typeface="Times New Roman"/>
              </a:rPr>
              <a:t>Objectives</a:t>
            </a:r>
            <a:r>
              <a:rPr sz="2800" spc="-70" dirty="0">
                <a:latin typeface="+mj-lt"/>
                <a:cs typeface="Times New Roman"/>
              </a:rPr>
              <a:t> </a:t>
            </a:r>
            <a:r>
              <a:rPr sz="2800" dirty="0">
                <a:latin typeface="+mj-lt"/>
                <a:cs typeface="Times New Roman"/>
              </a:rPr>
              <a:t>of</a:t>
            </a:r>
            <a:r>
              <a:rPr sz="2800" spc="-55" dirty="0">
                <a:latin typeface="+mj-lt"/>
                <a:cs typeface="Times New Roman"/>
              </a:rPr>
              <a:t> </a:t>
            </a:r>
            <a:r>
              <a:rPr sz="2800" dirty="0">
                <a:latin typeface="+mj-lt"/>
                <a:cs typeface="Times New Roman"/>
              </a:rPr>
              <a:t>the</a:t>
            </a:r>
            <a:r>
              <a:rPr sz="2800" spc="-65" dirty="0">
                <a:latin typeface="+mj-lt"/>
                <a:cs typeface="Times New Roman"/>
              </a:rPr>
              <a:t> </a:t>
            </a:r>
            <a:r>
              <a:rPr sz="2800" spc="-20" dirty="0" smtClean="0">
                <a:latin typeface="+mj-lt"/>
                <a:cs typeface="Times New Roman"/>
              </a:rPr>
              <a:t>work</a:t>
            </a:r>
            <a:endParaRPr lang="hi-IN" sz="2800" spc="-20" dirty="0" smtClean="0">
              <a:latin typeface="+mj-lt"/>
              <a:cs typeface="Times New Roman"/>
            </a:endParaRPr>
          </a:p>
          <a:p>
            <a:pPr marL="241300" indent="-229235">
              <a:lnSpc>
                <a:spcPct val="100000"/>
              </a:lnSpc>
              <a:spcBef>
                <a:spcPts val="660"/>
              </a:spcBef>
              <a:buFont typeface="Arial"/>
              <a:buChar char="•"/>
              <a:tabLst>
                <a:tab pos="241935" algn="l"/>
              </a:tabLst>
            </a:pPr>
            <a:r>
              <a:rPr lang="en-US" sz="2800" dirty="0" smtClean="0">
                <a:latin typeface="+mj-lt"/>
              </a:rPr>
              <a:t>How the Dashboard Met the Objectives</a:t>
            </a:r>
            <a:endParaRPr sz="2800" dirty="0">
              <a:latin typeface="+mj-lt"/>
              <a:cs typeface="Times New Roman"/>
            </a:endParaRPr>
          </a:p>
          <a:p>
            <a:pPr marL="241300" indent="-229235">
              <a:lnSpc>
                <a:spcPct val="100000"/>
              </a:lnSpc>
              <a:spcBef>
                <a:spcPts val="660"/>
              </a:spcBef>
              <a:buFont typeface="Arial"/>
              <a:buChar char="•"/>
              <a:tabLst>
                <a:tab pos="241935" algn="l"/>
              </a:tabLst>
            </a:pPr>
            <a:r>
              <a:rPr sz="2800" dirty="0">
                <a:latin typeface="+mj-lt"/>
                <a:cs typeface="Times New Roman"/>
              </a:rPr>
              <a:t>Methodology</a:t>
            </a:r>
            <a:r>
              <a:rPr sz="2800" spc="-160" dirty="0">
                <a:latin typeface="+mj-lt"/>
                <a:cs typeface="Times New Roman"/>
              </a:rPr>
              <a:t> </a:t>
            </a:r>
            <a:r>
              <a:rPr sz="2800" spc="-20" dirty="0">
                <a:latin typeface="+mj-lt"/>
                <a:cs typeface="Times New Roman"/>
              </a:rPr>
              <a:t>used</a:t>
            </a:r>
            <a:endParaRPr sz="2800" dirty="0">
              <a:latin typeface="+mj-lt"/>
              <a:cs typeface="Times New Roman"/>
            </a:endParaRPr>
          </a:p>
          <a:p>
            <a:pPr marL="241300" indent="-229235">
              <a:lnSpc>
                <a:spcPct val="100000"/>
              </a:lnSpc>
              <a:spcBef>
                <a:spcPts val="675"/>
              </a:spcBef>
              <a:buFont typeface="Arial"/>
              <a:buChar char="•"/>
              <a:tabLst>
                <a:tab pos="241935" algn="l"/>
              </a:tabLst>
            </a:pPr>
            <a:r>
              <a:rPr sz="2800" spc="-10" dirty="0">
                <a:latin typeface="+mj-lt"/>
                <a:cs typeface="Times New Roman"/>
              </a:rPr>
              <a:t>Results</a:t>
            </a:r>
            <a:r>
              <a:rPr sz="2800" spc="-110" dirty="0">
                <a:latin typeface="+mj-lt"/>
                <a:cs typeface="Times New Roman"/>
              </a:rPr>
              <a:t> </a:t>
            </a:r>
            <a:r>
              <a:rPr sz="2800" dirty="0">
                <a:latin typeface="+mj-lt"/>
                <a:cs typeface="Times New Roman"/>
              </a:rPr>
              <a:t>and</a:t>
            </a:r>
            <a:r>
              <a:rPr sz="2800" spc="-95" dirty="0">
                <a:latin typeface="+mj-lt"/>
                <a:cs typeface="Times New Roman"/>
              </a:rPr>
              <a:t> </a:t>
            </a:r>
            <a:r>
              <a:rPr sz="2800" spc="-10" dirty="0">
                <a:latin typeface="+mj-lt"/>
                <a:cs typeface="Times New Roman"/>
              </a:rPr>
              <a:t>Outputs</a:t>
            </a:r>
            <a:endParaRPr sz="2800" dirty="0">
              <a:latin typeface="+mj-lt"/>
              <a:cs typeface="Times New Roman"/>
            </a:endParaRPr>
          </a:p>
          <a:p>
            <a:pPr marL="241300" indent="-229235">
              <a:lnSpc>
                <a:spcPct val="100000"/>
              </a:lnSpc>
              <a:spcBef>
                <a:spcPts val="660"/>
              </a:spcBef>
              <a:buFont typeface="Arial"/>
              <a:buChar char="•"/>
              <a:tabLst>
                <a:tab pos="241935" algn="l"/>
              </a:tabLst>
            </a:pPr>
            <a:r>
              <a:rPr sz="2800" spc="-10" dirty="0">
                <a:latin typeface="+mj-lt"/>
                <a:cs typeface="Times New Roman"/>
              </a:rPr>
              <a:t>Conclusion</a:t>
            </a:r>
            <a:endParaRPr sz="2800" dirty="0">
              <a:latin typeface="+mj-lt"/>
              <a:cs typeface="Times New Roman"/>
            </a:endParaRPr>
          </a:p>
          <a:p>
            <a:pPr marL="241300" indent="-229235">
              <a:lnSpc>
                <a:spcPct val="100000"/>
              </a:lnSpc>
              <a:spcBef>
                <a:spcPts val="660"/>
              </a:spcBef>
              <a:buFont typeface="Arial"/>
              <a:buChar char="•"/>
              <a:tabLst>
                <a:tab pos="241935" algn="l"/>
              </a:tabLst>
            </a:pPr>
            <a:r>
              <a:rPr sz="2800" dirty="0">
                <a:latin typeface="+mj-lt"/>
                <a:cs typeface="Times New Roman"/>
              </a:rPr>
              <a:t>Future</a:t>
            </a:r>
            <a:r>
              <a:rPr sz="2800" spc="-70" dirty="0">
                <a:latin typeface="+mj-lt"/>
                <a:cs typeface="Times New Roman"/>
              </a:rPr>
              <a:t> </a:t>
            </a:r>
            <a:r>
              <a:rPr sz="2800" spc="-10" dirty="0">
                <a:latin typeface="+mj-lt"/>
                <a:cs typeface="Times New Roman"/>
              </a:rPr>
              <a:t>Scope</a:t>
            </a:r>
            <a:endParaRPr sz="2800" dirty="0">
              <a:latin typeface="+mj-lt"/>
              <a:cs typeface="Times New Roman"/>
            </a:endParaRPr>
          </a:p>
          <a:p>
            <a:pPr marL="241300" indent="-229235">
              <a:lnSpc>
                <a:spcPct val="100000"/>
              </a:lnSpc>
              <a:spcBef>
                <a:spcPts val="600"/>
              </a:spcBef>
              <a:buFont typeface="Arial"/>
              <a:buChar char="•"/>
              <a:tabLst>
                <a:tab pos="241935" algn="l"/>
              </a:tabLst>
            </a:pPr>
            <a:r>
              <a:rPr sz="2800" spc="-10" dirty="0">
                <a:latin typeface="+mj-lt"/>
                <a:cs typeface="Times New Roman"/>
              </a:rPr>
              <a:t>References</a:t>
            </a:r>
            <a:endParaRPr sz="2800" dirty="0">
              <a:latin typeface="+mj-lt"/>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2648" y="446989"/>
            <a:ext cx="6677152" cy="1126490"/>
          </a:xfrm>
        </p:spPr>
        <p:txBody>
          <a:bodyPr vert="horz" wrap="square" lIns="0" tIns="13335" rIns="0" bIns="0" rtlCol="0" anchor="ctr">
            <a:normAutofit/>
          </a:bodyPr>
          <a:lstStyle/>
          <a:p>
            <a:pPr marL="12700">
              <a:spcBef>
                <a:spcPts val="105"/>
              </a:spcBef>
            </a:pPr>
            <a:r>
              <a:rPr lang="en-IN" b="0" dirty="0"/>
              <a:t>Introduction</a:t>
            </a:r>
            <a:r>
              <a:rPr lang="en-IN" b="0" spc="-125" dirty="0"/>
              <a:t> </a:t>
            </a:r>
            <a:r>
              <a:rPr lang="en-IN" b="0" dirty="0"/>
              <a:t>to</a:t>
            </a:r>
            <a:r>
              <a:rPr lang="en-IN" b="0" spc="-110" dirty="0"/>
              <a:t> </a:t>
            </a:r>
            <a:r>
              <a:rPr lang="en-IN" b="0" spc="-10" dirty="0"/>
              <a:t>Project</a:t>
            </a:r>
            <a:endParaRPr lang="en-IN" dirty="0"/>
          </a:p>
        </p:txBody>
      </p:sp>
      <p:sp>
        <p:nvSpPr>
          <p:cNvPr id="4" name="object 4" hidden="1"/>
          <p:cNvSpPr txBox="1">
            <a:spLocks noGrp="1"/>
          </p:cNvSpPr>
          <p:nvPr>
            <p:ph type="sldNum" sz="quarter" idx="7"/>
          </p:nvPr>
        </p:nvSpPr>
        <p:spPr>
          <a:xfrm>
            <a:off x="11068811" y="6464680"/>
            <a:ext cx="244475" cy="156068"/>
          </a:xfrm>
          <a:prstGeom prst="rect">
            <a:avLst/>
          </a:prstGeom>
        </p:spPr>
        <p:txBody>
          <a:bodyPr vert="horz" wrap="square" lIns="0" tIns="0" rIns="0" bIns="0" rtlCol="0">
            <a:spAutoFit/>
          </a:bodyPr>
          <a:lstStyle/>
          <a:p>
            <a:pPr marL="38100">
              <a:lnSpc>
                <a:spcPts val="1240"/>
              </a:lnSpc>
              <a:spcAft>
                <a:spcPts val="600"/>
              </a:spcAft>
            </a:pPr>
            <a:fld id="{81D60167-4931-47E6-BA6A-407CBD079E47}" type="slidenum">
              <a:rPr spc="-25" dirty="0"/>
              <a:pPr marL="38100">
                <a:lnSpc>
                  <a:spcPts val="1240"/>
                </a:lnSpc>
                <a:spcAft>
                  <a:spcPts val="600"/>
                </a:spcAft>
              </a:pPr>
              <a:t>3</a:t>
            </a:fld>
            <a:endParaRPr lang="en-IN" spc="-25"/>
          </a:p>
        </p:txBody>
      </p:sp>
      <p:sp>
        <p:nvSpPr>
          <p:cNvPr id="3" name="object 3"/>
          <p:cNvSpPr txBox="1"/>
          <p:nvPr/>
        </p:nvSpPr>
        <p:spPr>
          <a:xfrm>
            <a:off x="916939" y="1802638"/>
            <a:ext cx="10360660" cy="4737835"/>
          </a:xfrm>
          <a:prstGeom prst="rect">
            <a:avLst/>
          </a:prstGeom>
        </p:spPr>
        <p:txBody>
          <a:bodyPr vert="horz" wrap="square" lIns="0" tIns="48895" rIns="0" bIns="0" rtlCol="0">
            <a:spAutoFit/>
          </a:bodyPr>
          <a:lstStyle/>
          <a:p>
            <a:r>
              <a:rPr lang="en-US" sz="1800" dirty="0">
                <a:latin typeface="+mn-lt"/>
              </a:rPr>
              <a:t>Data visualization is turning complex, raw datasets into visual representations like maps, graphs, and charts. Visual elements like bars, lines, colors, and shapes make data easier to understand so that users can spot significant trends and insights more quickly. Data visualization plays a crucial role in data analysis, as it helps reveal patterns, correlations, and anomalies that might be missed when analyzing raw data.</a:t>
            </a:r>
          </a:p>
          <a:p>
            <a:r>
              <a:rPr lang="en-US" sz="1800" b="1" dirty="0">
                <a:latin typeface="+mn-lt"/>
              </a:rPr>
              <a:t>Importance of Data Visualization:</a:t>
            </a:r>
            <a:endParaRPr lang="en-US" sz="1800" dirty="0">
              <a:latin typeface="+mn-lt"/>
            </a:endParaRPr>
          </a:p>
          <a:p>
            <a:pPr lvl="0"/>
            <a:r>
              <a:rPr lang="en-US" sz="1800" b="1" dirty="0">
                <a:latin typeface="+mn-lt"/>
              </a:rPr>
              <a:t>Simplifies Complex Data:</a:t>
            </a:r>
            <a:r>
              <a:rPr lang="en-US" sz="1800" dirty="0">
                <a:latin typeface="+mn-lt"/>
              </a:rPr>
              <a:t> Visual representations make it easier for users to interpret large and complex datasets.</a:t>
            </a:r>
          </a:p>
          <a:p>
            <a:pPr lvl="0"/>
            <a:r>
              <a:rPr lang="en-US" sz="1800" b="1" dirty="0">
                <a:latin typeface="+mn-lt"/>
              </a:rPr>
              <a:t>Enhances Data Understanding:</a:t>
            </a:r>
            <a:r>
              <a:rPr lang="en-US" sz="1800" dirty="0">
                <a:latin typeface="+mn-lt"/>
              </a:rPr>
              <a:t> Visual tools help stakeholders understand the significance of data through clear and intuitive displays.</a:t>
            </a:r>
          </a:p>
          <a:p>
            <a:pPr lvl="0"/>
            <a:r>
              <a:rPr lang="en-US" sz="1800" b="1" dirty="0">
                <a:latin typeface="+mn-lt"/>
              </a:rPr>
              <a:t>Enables Faster Decision-Making:</a:t>
            </a:r>
            <a:r>
              <a:rPr lang="en-US" sz="1800" dirty="0">
                <a:latin typeface="+mn-lt"/>
              </a:rPr>
              <a:t> By providing an overview of key metrics and trends, data visualization aids in quicker and more informed decisions.</a:t>
            </a:r>
          </a:p>
          <a:p>
            <a:pPr lvl="0"/>
            <a:r>
              <a:rPr lang="en-US" sz="1800" b="1" dirty="0">
                <a:latin typeface="+mn-lt"/>
              </a:rPr>
              <a:t>Improves Data Communication: </a:t>
            </a:r>
            <a:r>
              <a:rPr lang="en-US" sz="1800" dirty="0">
                <a:latin typeface="+mn-lt"/>
              </a:rPr>
              <a:t>Both technical and non-technical users can easily share and understand information thanks to data visualizations.</a:t>
            </a:r>
          </a:p>
          <a:p>
            <a:pPr marL="12700" marR="5080" algn="just">
              <a:lnSpc>
                <a:spcPct val="90000"/>
              </a:lnSpc>
              <a:spcBef>
                <a:spcPts val="1010"/>
              </a:spcBef>
            </a:pPr>
            <a:r>
              <a:rPr lang="en-US" sz="1800" b="1" dirty="0">
                <a:latin typeface="+mn-lt"/>
              </a:rPr>
              <a:t>Unveils Hidden Patterns:</a:t>
            </a:r>
            <a:r>
              <a:rPr lang="en-US" sz="1800" dirty="0">
                <a:latin typeface="+mn-lt"/>
              </a:rPr>
              <a:t> Data visualization techniques can help uncover patterns, trends, and relationships that are not immediately obvious in raw data.</a:t>
            </a:r>
          </a:p>
          <a:p>
            <a:pPr marL="12700" marR="5080" algn="just">
              <a:lnSpc>
                <a:spcPct val="90000"/>
              </a:lnSpc>
              <a:spcBef>
                <a:spcPts val="1010"/>
              </a:spcBef>
            </a:pPr>
            <a:endParaRPr lang="en-US" sz="2400" spc="-10" dirty="0">
              <a:latin typeface="+mn-lt"/>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2648" y="446989"/>
            <a:ext cx="5485765" cy="1126490"/>
          </a:xfrm>
        </p:spPr>
        <p:txBody>
          <a:bodyPr vert="horz" wrap="square" lIns="0" tIns="13335" rIns="0" bIns="0" rtlCol="0" anchor="ctr">
            <a:normAutofit/>
          </a:bodyPr>
          <a:lstStyle/>
          <a:p>
            <a:pPr marL="12700">
              <a:spcBef>
                <a:spcPts val="105"/>
              </a:spcBef>
            </a:pPr>
            <a:r>
              <a:rPr lang="en-IN" b="0"/>
              <a:t>Problem</a:t>
            </a:r>
            <a:r>
              <a:rPr lang="en-IN" b="0" spc="-170"/>
              <a:t> </a:t>
            </a:r>
            <a:r>
              <a:rPr lang="en-IN" b="0" spc="-10"/>
              <a:t>Formulation</a:t>
            </a:r>
            <a:endParaRPr lang="en-IN"/>
          </a:p>
        </p:txBody>
      </p:sp>
      <p:sp>
        <p:nvSpPr>
          <p:cNvPr id="4" name="object 4" hidden="1"/>
          <p:cNvSpPr txBox="1">
            <a:spLocks noGrp="1"/>
          </p:cNvSpPr>
          <p:nvPr>
            <p:ph type="sldNum" sz="quarter" idx="7"/>
          </p:nvPr>
        </p:nvSpPr>
        <p:spPr>
          <a:xfrm>
            <a:off x="11068811" y="6464680"/>
            <a:ext cx="244475" cy="156068"/>
          </a:xfrm>
          <a:prstGeom prst="rect">
            <a:avLst/>
          </a:prstGeom>
        </p:spPr>
        <p:txBody>
          <a:bodyPr vert="horz" wrap="square" lIns="0" tIns="0" rIns="0" bIns="0" rtlCol="0">
            <a:spAutoFit/>
          </a:bodyPr>
          <a:lstStyle/>
          <a:p>
            <a:pPr marL="38100">
              <a:lnSpc>
                <a:spcPts val="1240"/>
              </a:lnSpc>
              <a:spcAft>
                <a:spcPts val="600"/>
              </a:spcAft>
            </a:pPr>
            <a:fld id="{81D60167-4931-47E6-BA6A-407CBD079E47}" type="slidenum">
              <a:rPr spc="-25" dirty="0"/>
              <a:pPr marL="38100">
                <a:lnSpc>
                  <a:spcPts val="1240"/>
                </a:lnSpc>
                <a:spcAft>
                  <a:spcPts val="600"/>
                </a:spcAft>
              </a:pPr>
              <a:t>4</a:t>
            </a:fld>
            <a:endParaRPr lang="en-IN" spc="-25"/>
          </a:p>
        </p:txBody>
      </p:sp>
      <p:sp>
        <p:nvSpPr>
          <p:cNvPr id="3" name="object 3"/>
          <p:cNvSpPr txBox="1"/>
          <p:nvPr/>
        </p:nvSpPr>
        <p:spPr>
          <a:xfrm>
            <a:off x="916939" y="1793493"/>
            <a:ext cx="10360025" cy="4210127"/>
          </a:xfrm>
          <a:prstGeom prst="rect">
            <a:avLst/>
          </a:prstGeom>
        </p:spPr>
        <p:txBody>
          <a:bodyPr vert="horz" wrap="square" lIns="0" tIns="54610" rIns="0" bIns="0" rtlCol="0">
            <a:spAutoFit/>
          </a:bodyPr>
          <a:lstStyle/>
          <a:p>
            <a:r>
              <a:rPr lang="en-US" sz="1800" dirty="0">
                <a:latin typeface="+mn-lt"/>
              </a:rPr>
              <a:t>In many organizations, data is often </a:t>
            </a:r>
            <a:r>
              <a:rPr lang="en-US" sz="1800" dirty="0" err="1">
                <a:latin typeface="+mn-lt"/>
              </a:rPr>
              <a:t>siloed</a:t>
            </a:r>
            <a:r>
              <a:rPr lang="en-US" sz="1800" dirty="0">
                <a:latin typeface="+mn-lt"/>
              </a:rPr>
              <a:t> across different systems or stored in formats that make it difficult to analyze. Stakeholders may struggle to gain timely insights due to the lack of a consolidated platform for visual data analysis. Without effective tools for interpreting data, decision-makers face challenges in identifying trends, assessing performance, and making strategic choices.</a:t>
            </a:r>
          </a:p>
          <a:p>
            <a:r>
              <a:rPr lang="en-US" sz="1800" dirty="0">
                <a:latin typeface="+mn-lt"/>
              </a:rPr>
              <a:t>The Data Visualization Dashboard aims to solve these problems by:</a:t>
            </a:r>
          </a:p>
          <a:p>
            <a:pPr lvl="0"/>
            <a:r>
              <a:rPr lang="en-US" sz="1800" b="1" dirty="0">
                <a:latin typeface="+mn-lt"/>
              </a:rPr>
              <a:t>Consolidating Data from Multiple Sources:</a:t>
            </a:r>
            <a:r>
              <a:rPr lang="en-US" sz="1800" dirty="0">
                <a:latin typeface="+mn-lt"/>
              </a:rPr>
              <a:t> Providing a unified platform where data from different systems can be brought together for a holistic view.</a:t>
            </a:r>
          </a:p>
          <a:p>
            <a:pPr lvl="0"/>
            <a:r>
              <a:rPr lang="en-US" sz="1800" b="1" dirty="0">
                <a:latin typeface="+mn-lt"/>
              </a:rPr>
              <a:t>Improving Data Accessibility:</a:t>
            </a:r>
            <a:r>
              <a:rPr lang="en-US" sz="1800" dirty="0">
                <a:latin typeface="+mn-lt"/>
              </a:rPr>
              <a:t> Offering an intuitive interface that allows users to easily explore and analyze data without extensive technical expertise.</a:t>
            </a:r>
          </a:p>
          <a:p>
            <a:pPr lvl="0"/>
            <a:r>
              <a:rPr lang="en-US" sz="1800" b="1" dirty="0">
                <a:latin typeface="+mn-lt"/>
              </a:rPr>
              <a:t>Enhancing Analytical Capabilities:</a:t>
            </a:r>
            <a:r>
              <a:rPr lang="en-US" sz="1800" dirty="0">
                <a:latin typeface="+mn-lt"/>
              </a:rPr>
              <a:t> Equipping users with interactive tools and visualizations that simplify data analysis and help uncover insights quickly.</a:t>
            </a:r>
          </a:p>
          <a:p>
            <a:pPr lvl="0"/>
            <a:r>
              <a:rPr lang="en-US" sz="1800" b="1" dirty="0">
                <a:latin typeface="+mn-lt"/>
              </a:rPr>
              <a:t>Reducing Time for Insights:</a:t>
            </a:r>
            <a:r>
              <a:rPr lang="en-US" sz="1800" dirty="0">
                <a:latin typeface="+mn-lt"/>
              </a:rPr>
              <a:t> Streamlining the process of data analysis, thus reducing the time taken to generate actionable insights.</a:t>
            </a:r>
          </a:p>
          <a:p>
            <a:r>
              <a:rPr lang="en-US" sz="1800" dirty="0">
                <a:latin typeface="+mn-lt"/>
              </a:rPr>
              <a:t>By addressing these challenges, the dashboard empowers users with a comprehensive analytical tool that supports data-driven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2648" y="446989"/>
            <a:ext cx="6372352" cy="1126490"/>
          </a:xfrm>
        </p:spPr>
        <p:txBody>
          <a:bodyPr vert="horz" wrap="square" lIns="0" tIns="13335" rIns="0" bIns="0" rtlCol="0" anchor="ctr">
            <a:normAutofit/>
          </a:bodyPr>
          <a:lstStyle/>
          <a:p>
            <a:pPr marL="12700">
              <a:spcBef>
                <a:spcPts val="105"/>
              </a:spcBef>
            </a:pPr>
            <a:r>
              <a:rPr lang="en-IN" b="0" dirty="0"/>
              <a:t>Objectives</a:t>
            </a:r>
            <a:r>
              <a:rPr lang="en-IN" b="0" spc="-25" dirty="0"/>
              <a:t> </a:t>
            </a:r>
            <a:r>
              <a:rPr lang="en-IN" b="0" dirty="0"/>
              <a:t>of</a:t>
            </a:r>
            <a:r>
              <a:rPr lang="en-IN" b="0" spc="-25" dirty="0"/>
              <a:t> </a:t>
            </a:r>
            <a:r>
              <a:rPr lang="en-IN" b="0" dirty="0"/>
              <a:t>the</a:t>
            </a:r>
            <a:r>
              <a:rPr lang="en-IN" b="0" spc="-30" dirty="0"/>
              <a:t> </a:t>
            </a:r>
            <a:r>
              <a:rPr lang="en-IN" b="0" spc="-20" dirty="0"/>
              <a:t>Work</a:t>
            </a:r>
            <a:endParaRPr lang="en-IN" dirty="0"/>
          </a:p>
        </p:txBody>
      </p:sp>
      <p:sp>
        <p:nvSpPr>
          <p:cNvPr id="4" name="object 4" hidden="1"/>
          <p:cNvSpPr txBox="1">
            <a:spLocks noGrp="1"/>
          </p:cNvSpPr>
          <p:nvPr>
            <p:ph type="sldNum" sz="quarter" idx="7"/>
          </p:nvPr>
        </p:nvSpPr>
        <p:spPr>
          <a:xfrm>
            <a:off x="11068811" y="6464680"/>
            <a:ext cx="244475" cy="156068"/>
          </a:xfrm>
          <a:prstGeom prst="rect">
            <a:avLst/>
          </a:prstGeom>
        </p:spPr>
        <p:txBody>
          <a:bodyPr vert="horz" wrap="square" lIns="0" tIns="0" rIns="0" bIns="0" rtlCol="0">
            <a:spAutoFit/>
          </a:bodyPr>
          <a:lstStyle/>
          <a:p>
            <a:pPr marL="38100">
              <a:lnSpc>
                <a:spcPts val="1240"/>
              </a:lnSpc>
              <a:spcAft>
                <a:spcPts val="600"/>
              </a:spcAft>
            </a:pPr>
            <a:fld id="{81D60167-4931-47E6-BA6A-407CBD079E47}" type="slidenum">
              <a:rPr spc="-25" dirty="0"/>
              <a:pPr marL="38100">
                <a:lnSpc>
                  <a:spcPts val="1240"/>
                </a:lnSpc>
                <a:spcAft>
                  <a:spcPts val="600"/>
                </a:spcAft>
              </a:pPr>
              <a:t>5</a:t>
            </a:fld>
            <a:endParaRPr lang="en-IN" spc="-25"/>
          </a:p>
        </p:txBody>
      </p:sp>
      <p:sp>
        <p:nvSpPr>
          <p:cNvPr id="3" name="object 3"/>
          <p:cNvSpPr txBox="1"/>
          <p:nvPr/>
        </p:nvSpPr>
        <p:spPr>
          <a:xfrm>
            <a:off x="916939" y="1793493"/>
            <a:ext cx="10359390" cy="4087016"/>
          </a:xfrm>
          <a:prstGeom prst="rect">
            <a:avLst/>
          </a:prstGeom>
        </p:spPr>
        <p:txBody>
          <a:bodyPr vert="horz" wrap="square" lIns="0" tIns="54610" rIns="0" bIns="0" rtlCol="0">
            <a:spAutoFit/>
          </a:bodyPr>
          <a:lstStyle/>
          <a:p>
            <a:pPr marL="241300" marR="5080" indent="-229235" algn="just">
              <a:lnSpc>
                <a:spcPct val="90000"/>
              </a:lnSpc>
              <a:spcBef>
                <a:spcPts val="430"/>
              </a:spcBef>
              <a:buFont typeface="Arial"/>
              <a:buChar char="•"/>
              <a:tabLst>
                <a:tab pos="241935" algn="l"/>
              </a:tabLst>
            </a:pPr>
            <a:r>
              <a:rPr dirty="0">
                <a:latin typeface="Calibri"/>
                <a:cs typeface="Calibri"/>
              </a:rPr>
              <a:t>The</a:t>
            </a:r>
            <a:r>
              <a:rPr spc="90" dirty="0">
                <a:latin typeface="Calibri"/>
                <a:cs typeface="Calibri"/>
              </a:rPr>
              <a:t> </a:t>
            </a:r>
            <a:r>
              <a:rPr dirty="0">
                <a:latin typeface="Calibri"/>
                <a:cs typeface="Calibri"/>
              </a:rPr>
              <a:t>objective</a:t>
            </a:r>
            <a:r>
              <a:rPr spc="100" dirty="0">
                <a:latin typeface="Calibri"/>
                <a:cs typeface="Calibri"/>
              </a:rPr>
              <a:t> </a:t>
            </a:r>
            <a:r>
              <a:rPr dirty="0">
                <a:latin typeface="Calibri"/>
                <a:cs typeface="Calibri"/>
              </a:rPr>
              <a:t>of</a:t>
            </a:r>
            <a:r>
              <a:rPr spc="80" dirty="0">
                <a:latin typeface="Calibri"/>
                <a:cs typeface="Calibri"/>
              </a:rPr>
              <a:t> </a:t>
            </a:r>
            <a:r>
              <a:rPr dirty="0">
                <a:latin typeface="Calibri"/>
                <a:cs typeface="Calibri"/>
              </a:rPr>
              <a:t>a</a:t>
            </a:r>
            <a:r>
              <a:rPr spc="95" dirty="0">
                <a:latin typeface="Calibri"/>
                <a:cs typeface="Calibri"/>
              </a:rPr>
              <a:t> </a:t>
            </a:r>
            <a:r>
              <a:rPr dirty="0">
                <a:latin typeface="Calibri"/>
                <a:cs typeface="Calibri"/>
              </a:rPr>
              <a:t>data</a:t>
            </a:r>
            <a:r>
              <a:rPr spc="100" dirty="0">
                <a:latin typeface="Calibri"/>
                <a:cs typeface="Calibri"/>
              </a:rPr>
              <a:t> </a:t>
            </a:r>
            <a:r>
              <a:rPr dirty="0">
                <a:latin typeface="Calibri"/>
                <a:cs typeface="Calibri"/>
              </a:rPr>
              <a:t>visualization</a:t>
            </a:r>
            <a:r>
              <a:rPr spc="90" dirty="0">
                <a:latin typeface="Calibri"/>
                <a:cs typeface="Calibri"/>
              </a:rPr>
              <a:t> </a:t>
            </a:r>
            <a:r>
              <a:rPr dirty="0">
                <a:latin typeface="Calibri"/>
                <a:cs typeface="Calibri"/>
              </a:rPr>
              <a:t>dashboard</a:t>
            </a:r>
            <a:r>
              <a:rPr spc="95" dirty="0">
                <a:latin typeface="Calibri"/>
                <a:cs typeface="Calibri"/>
              </a:rPr>
              <a:t> </a:t>
            </a:r>
            <a:r>
              <a:rPr dirty="0">
                <a:latin typeface="Calibri"/>
                <a:cs typeface="Calibri"/>
              </a:rPr>
              <a:t>is</a:t>
            </a:r>
            <a:r>
              <a:rPr spc="90" dirty="0">
                <a:latin typeface="Calibri"/>
                <a:cs typeface="Calibri"/>
              </a:rPr>
              <a:t> </a:t>
            </a:r>
            <a:r>
              <a:rPr dirty="0">
                <a:latin typeface="Calibri"/>
                <a:cs typeface="Calibri"/>
              </a:rPr>
              <a:t>to</a:t>
            </a:r>
            <a:r>
              <a:rPr spc="95" dirty="0">
                <a:latin typeface="Calibri"/>
                <a:cs typeface="Calibri"/>
              </a:rPr>
              <a:t> </a:t>
            </a:r>
            <a:r>
              <a:rPr dirty="0">
                <a:latin typeface="Calibri"/>
                <a:cs typeface="Calibri"/>
              </a:rPr>
              <a:t>achieve</a:t>
            </a:r>
            <a:r>
              <a:rPr spc="85" dirty="0">
                <a:latin typeface="Calibri"/>
                <a:cs typeface="Calibri"/>
              </a:rPr>
              <a:t> </a:t>
            </a:r>
            <a:r>
              <a:rPr spc="-10" dirty="0">
                <a:latin typeface="Calibri"/>
                <a:cs typeface="Calibri"/>
              </a:rPr>
              <a:t>specific, </a:t>
            </a:r>
            <a:r>
              <a:rPr dirty="0">
                <a:latin typeface="Calibri"/>
                <a:cs typeface="Calibri"/>
              </a:rPr>
              <a:t>clearly</a:t>
            </a:r>
            <a:r>
              <a:rPr spc="680" dirty="0">
                <a:latin typeface="Calibri"/>
                <a:cs typeface="Calibri"/>
              </a:rPr>
              <a:t> </a:t>
            </a:r>
            <a:r>
              <a:rPr dirty="0">
                <a:latin typeface="Calibri"/>
                <a:cs typeface="Calibri"/>
              </a:rPr>
              <a:t>defined</a:t>
            </a:r>
            <a:r>
              <a:rPr spc="690" dirty="0">
                <a:latin typeface="Calibri"/>
                <a:cs typeface="Calibri"/>
              </a:rPr>
              <a:t> </a:t>
            </a:r>
            <a:r>
              <a:rPr dirty="0">
                <a:latin typeface="Calibri"/>
                <a:cs typeface="Calibri"/>
              </a:rPr>
              <a:t>goals</a:t>
            </a:r>
            <a:r>
              <a:rPr spc="690" dirty="0">
                <a:latin typeface="Calibri"/>
                <a:cs typeface="Calibri"/>
              </a:rPr>
              <a:t> </a:t>
            </a:r>
            <a:r>
              <a:rPr dirty="0">
                <a:latin typeface="Calibri"/>
                <a:cs typeface="Calibri"/>
              </a:rPr>
              <a:t>that</a:t>
            </a:r>
            <a:r>
              <a:rPr spc="685" dirty="0">
                <a:latin typeface="Calibri"/>
                <a:cs typeface="Calibri"/>
              </a:rPr>
              <a:t> </a:t>
            </a:r>
            <a:r>
              <a:rPr dirty="0">
                <a:latin typeface="Calibri"/>
                <a:cs typeface="Calibri"/>
              </a:rPr>
              <a:t>address</a:t>
            </a:r>
            <a:r>
              <a:rPr spc="35" dirty="0">
                <a:latin typeface="Calibri"/>
                <a:cs typeface="Calibri"/>
              </a:rPr>
              <a:t>  </a:t>
            </a:r>
            <a:r>
              <a:rPr dirty="0">
                <a:latin typeface="Calibri"/>
                <a:cs typeface="Calibri"/>
              </a:rPr>
              <a:t>user</a:t>
            </a:r>
            <a:r>
              <a:rPr spc="690" dirty="0">
                <a:latin typeface="Calibri"/>
                <a:cs typeface="Calibri"/>
              </a:rPr>
              <a:t> </a:t>
            </a:r>
            <a:r>
              <a:rPr dirty="0">
                <a:latin typeface="Calibri"/>
                <a:cs typeface="Calibri"/>
              </a:rPr>
              <a:t>needs</a:t>
            </a:r>
            <a:r>
              <a:rPr spc="695" dirty="0">
                <a:latin typeface="Calibri"/>
                <a:cs typeface="Calibri"/>
              </a:rPr>
              <a:t> </a:t>
            </a:r>
            <a:r>
              <a:rPr dirty="0">
                <a:latin typeface="Calibri"/>
                <a:cs typeface="Calibri"/>
              </a:rPr>
              <a:t>and</a:t>
            </a:r>
            <a:r>
              <a:rPr spc="685" dirty="0">
                <a:latin typeface="Calibri"/>
                <a:cs typeface="Calibri"/>
              </a:rPr>
              <a:t> </a:t>
            </a:r>
            <a:r>
              <a:rPr dirty="0">
                <a:latin typeface="Calibri"/>
                <a:cs typeface="Calibri"/>
              </a:rPr>
              <a:t>challenges.</a:t>
            </a:r>
            <a:r>
              <a:rPr spc="685" dirty="0">
                <a:latin typeface="Calibri"/>
                <a:cs typeface="Calibri"/>
              </a:rPr>
              <a:t> </a:t>
            </a:r>
            <a:r>
              <a:rPr spc="-280" dirty="0">
                <a:latin typeface="Calibri"/>
                <a:cs typeface="Calibri"/>
              </a:rPr>
              <a:t>To </a:t>
            </a:r>
            <a:r>
              <a:rPr dirty="0">
                <a:latin typeface="Calibri"/>
                <a:cs typeface="Calibri"/>
              </a:rPr>
              <a:t>articulate</a:t>
            </a:r>
            <a:r>
              <a:rPr spc="-45" dirty="0">
                <a:latin typeface="Calibri"/>
                <a:cs typeface="Calibri"/>
              </a:rPr>
              <a:t> </a:t>
            </a:r>
            <a:r>
              <a:rPr dirty="0">
                <a:latin typeface="Calibri"/>
                <a:cs typeface="Calibri"/>
              </a:rPr>
              <a:t>the</a:t>
            </a:r>
            <a:r>
              <a:rPr spc="-40" dirty="0">
                <a:latin typeface="Calibri"/>
                <a:cs typeface="Calibri"/>
              </a:rPr>
              <a:t> </a:t>
            </a:r>
            <a:r>
              <a:rPr dirty="0">
                <a:latin typeface="Calibri"/>
                <a:cs typeface="Calibri"/>
              </a:rPr>
              <a:t>objective</a:t>
            </a:r>
            <a:r>
              <a:rPr spc="-30" dirty="0">
                <a:latin typeface="Calibri"/>
                <a:cs typeface="Calibri"/>
              </a:rPr>
              <a:t> </a:t>
            </a:r>
            <a:r>
              <a:rPr spc="-35" dirty="0">
                <a:latin typeface="Calibri"/>
                <a:cs typeface="Calibri"/>
              </a:rPr>
              <a:t>effectively, </a:t>
            </a:r>
            <a:r>
              <a:rPr dirty="0">
                <a:latin typeface="Calibri"/>
                <a:cs typeface="Calibri"/>
              </a:rPr>
              <a:t>start</a:t>
            </a:r>
            <a:r>
              <a:rPr spc="-40" dirty="0">
                <a:latin typeface="Calibri"/>
                <a:cs typeface="Calibri"/>
              </a:rPr>
              <a:t> </a:t>
            </a:r>
            <a:r>
              <a:rPr dirty="0">
                <a:latin typeface="Calibri"/>
                <a:cs typeface="Calibri"/>
              </a:rPr>
              <a:t>by</a:t>
            </a:r>
            <a:r>
              <a:rPr spc="-25" dirty="0">
                <a:latin typeface="Calibri"/>
                <a:cs typeface="Calibri"/>
              </a:rPr>
              <a:t> </a:t>
            </a:r>
            <a:r>
              <a:rPr dirty="0">
                <a:latin typeface="Calibri"/>
                <a:cs typeface="Calibri"/>
              </a:rPr>
              <a:t>determining</a:t>
            </a:r>
            <a:r>
              <a:rPr spc="-30" dirty="0">
                <a:latin typeface="Calibri"/>
                <a:cs typeface="Calibri"/>
              </a:rPr>
              <a:t> </a:t>
            </a:r>
            <a:r>
              <a:rPr dirty="0">
                <a:latin typeface="Calibri"/>
                <a:cs typeface="Calibri"/>
              </a:rPr>
              <a:t>what</a:t>
            </a:r>
            <a:r>
              <a:rPr spc="-40" dirty="0">
                <a:latin typeface="Calibri"/>
                <a:cs typeface="Calibri"/>
              </a:rPr>
              <a:t> </a:t>
            </a:r>
            <a:r>
              <a:rPr dirty="0">
                <a:latin typeface="Calibri"/>
                <a:cs typeface="Calibri"/>
              </a:rPr>
              <a:t>you</a:t>
            </a:r>
            <a:r>
              <a:rPr spc="-35" dirty="0">
                <a:latin typeface="Calibri"/>
                <a:cs typeface="Calibri"/>
              </a:rPr>
              <a:t> </a:t>
            </a:r>
            <a:r>
              <a:rPr spc="-25" dirty="0">
                <a:latin typeface="Calibri"/>
                <a:cs typeface="Calibri"/>
              </a:rPr>
              <a:t>aim </a:t>
            </a:r>
            <a:r>
              <a:rPr dirty="0">
                <a:latin typeface="Calibri"/>
                <a:cs typeface="Calibri"/>
              </a:rPr>
              <a:t>to</a:t>
            </a:r>
            <a:r>
              <a:rPr spc="5" dirty="0">
                <a:latin typeface="Calibri"/>
                <a:cs typeface="Calibri"/>
              </a:rPr>
              <a:t> </a:t>
            </a:r>
            <a:r>
              <a:rPr dirty="0">
                <a:latin typeface="Calibri"/>
                <a:cs typeface="Calibri"/>
              </a:rPr>
              <a:t>accomplish</a:t>
            </a:r>
            <a:r>
              <a:rPr spc="5" dirty="0">
                <a:latin typeface="Calibri"/>
                <a:cs typeface="Calibri"/>
              </a:rPr>
              <a:t> </a:t>
            </a:r>
            <a:r>
              <a:rPr dirty="0">
                <a:latin typeface="Calibri"/>
                <a:cs typeface="Calibri"/>
              </a:rPr>
              <a:t>with</a:t>
            </a:r>
            <a:r>
              <a:rPr spc="5" dirty="0">
                <a:latin typeface="Calibri"/>
                <a:cs typeface="Calibri"/>
              </a:rPr>
              <a:t> </a:t>
            </a:r>
            <a:r>
              <a:rPr dirty="0">
                <a:latin typeface="Calibri"/>
                <a:cs typeface="Calibri"/>
              </a:rPr>
              <a:t>the</a:t>
            </a:r>
            <a:r>
              <a:rPr spc="5" dirty="0">
                <a:latin typeface="Calibri"/>
                <a:cs typeface="Calibri"/>
              </a:rPr>
              <a:t> </a:t>
            </a:r>
            <a:r>
              <a:rPr dirty="0">
                <a:latin typeface="Calibri"/>
                <a:cs typeface="Calibri"/>
              </a:rPr>
              <a:t>dashboard.</a:t>
            </a:r>
            <a:r>
              <a:rPr spc="5" dirty="0">
                <a:latin typeface="Calibri"/>
                <a:cs typeface="Calibri"/>
              </a:rPr>
              <a:t> </a:t>
            </a:r>
            <a:r>
              <a:rPr dirty="0">
                <a:latin typeface="Calibri"/>
                <a:cs typeface="Calibri"/>
              </a:rPr>
              <a:t>This</a:t>
            </a:r>
            <a:r>
              <a:rPr spc="20" dirty="0">
                <a:latin typeface="Calibri"/>
                <a:cs typeface="Calibri"/>
              </a:rPr>
              <a:t> </a:t>
            </a:r>
            <a:r>
              <a:rPr dirty="0">
                <a:latin typeface="Calibri"/>
                <a:cs typeface="Calibri"/>
              </a:rPr>
              <a:t>might</a:t>
            </a:r>
            <a:r>
              <a:rPr spc="5" dirty="0">
                <a:latin typeface="Calibri"/>
                <a:cs typeface="Calibri"/>
              </a:rPr>
              <a:t> </a:t>
            </a:r>
            <a:r>
              <a:rPr dirty="0">
                <a:latin typeface="Calibri"/>
                <a:cs typeface="Calibri"/>
              </a:rPr>
              <a:t>include</a:t>
            </a:r>
            <a:r>
              <a:rPr spc="10" dirty="0">
                <a:latin typeface="Calibri"/>
                <a:cs typeface="Calibri"/>
              </a:rPr>
              <a:t> </a:t>
            </a:r>
            <a:r>
              <a:rPr dirty="0">
                <a:latin typeface="Calibri"/>
                <a:cs typeface="Calibri"/>
              </a:rPr>
              <a:t>enhancing</a:t>
            </a:r>
            <a:r>
              <a:rPr spc="5" dirty="0">
                <a:latin typeface="Calibri"/>
                <a:cs typeface="Calibri"/>
              </a:rPr>
              <a:t> </a:t>
            </a:r>
            <a:r>
              <a:rPr spc="-20" dirty="0">
                <a:latin typeface="Calibri"/>
                <a:cs typeface="Calibri"/>
              </a:rPr>
              <a:t>data </a:t>
            </a:r>
            <a:r>
              <a:rPr dirty="0">
                <a:latin typeface="Calibri"/>
                <a:cs typeface="Calibri"/>
              </a:rPr>
              <a:t>understanding,</a:t>
            </a:r>
            <a:r>
              <a:rPr spc="145" dirty="0">
                <a:latin typeface="Calibri"/>
                <a:cs typeface="Calibri"/>
              </a:rPr>
              <a:t> </a:t>
            </a:r>
            <a:r>
              <a:rPr dirty="0">
                <a:latin typeface="Calibri"/>
                <a:cs typeface="Calibri"/>
              </a:rPr>
              <a:t>improving</a:t>
            </a:r>
            <a:r>
              <a:rPr spc="125" dirty="0">
                <a:latin typeface="Calibri"/>
                <a:cs typeface="Calibri"/>
              </a:rPr>
              <a:t> </a:t>
            </a:r>
            <a:r>
              <a:rPr spc="-20" dirty="0">
                <a:latin typeface="Calibri"/>
                <a:cs typeface="Calibri"/>
              </a:rPr>
              <a:t>decision-</a:t>
            </a:r>
            <a:r>
              <a:rPr dirty="0">
                <a:latin typeface="Calibri"/>
                <a:cs typeface="Calibri"/>
              </a:rPr>
              <a:t>making,</a:t>
            </a:r>
            <a:r>
              <a:rPr spc="140" dirty="0">
                <a:latin typeface="Calibri"/>
                <a:cs typeface="Calibri"/>
              </a:rPr>
              <a:t> </a:t>
            </a:r>
            <a:r>
              <a:rPr dirty="0">
                <a:latin typeface="Calibri"/>
                <a:cs typeface="Calibri"/>
              </a:rPr>
              <a:t>or</a:t>
            </a:r>
            <a:r>
              <a:rPr spc="145" dirty="0">
                <a:latin typeface="Calibri"/>
                <a:cs typeface="Calibri"/>
              </a:rPr>
              <a:t> </a:t>
            </a:r>
            <a:r>
              <a:rPr dirty="0">
                <a:latin typeface="Calibri"/>
                <a:cs typeface="Calibri"/>
              </a:rPr>
              <a:t>streamlining</a:t>
            </a:r>
            <a:r>
              <a:rPr spc="140" dirty="0">
                <a:latin typeface="Calibri"/>
                <a:cs typeface="Calibri"/>
              </a:rPr>
              <a:t> </a:t>
            </a:r>
            <a:r>
              <a:rPr spc="-10" dirty="0">
                <a:latin typeface="Calibri"/>
                <a:cs typeface="Calibri"/>
              </a:rPr>
              <a:t>reporting </a:t>
            </a:r>
            <a:r>
              <a:rPr dirty="0">
                <a:latin typeface="Calibri"/>
                <a:cs typeface="Calibri"/>
              </a:rPr>
              <a:t>processes.</a:t>
            </a:r>
            <a:r>
              <a:rPr spc="145" dirty="0">
                <a:latin typeface="Calibri"/>
                <a:cs typeface="Calibri"/>
              </a:rPr>
              <a:t> </a:t>
            </a:r>
            <a:r>
              <a:rPr dirty="0">
                <a:latin typeface="Calibri"/>
                <a:cs typeface="Calibri"/>
              </a:rPr>
              <a:t>Identify</a:t>
            </a:r>
            <a:r>
              <a:rPr spc="145" dirty="0">
                <a:latin typeface="Calibri"/>
                <a:cs typeface="Calibri"/>
              </a:rPr>
              <a:t> </a:t>
            </a:r>
            <a:r>
              <a:rPr dirty="0">
                <a:latin typeface="Calibri"/>
                <a:cs typeface="Calibri"/>
              </a:rPr>
              <a:t>precise</a:t>
            </a:r>
            <a:r>
              <a:rPr spc="125" dirty="0">
                <a:latin typeface="Calibri"/>
                <a:cs typeface="Calibri"/>
              </a:rPr>
              <a:t> </a:t>
            </a:r>
            <a:r>
              <a:rPr dirty="0">
                <a:latin typeface="Calibri"/>
                <a:cs typeface="Calibri"/>
              </a:rPr>
              <a:t>goals,</a:t>
            </a:r>
            <a:r>
              <a:rPr spc="145" dirty="0">
                <a:latin typeface="Calibri"/>
                <a:cs typeface="Calibri"/>
              </a:rPr>
              <a:t> </a:t>
            </a:r>
            <a:r>
              <a:rPr dirty="0">
                <a:latin typeface="Calibri"/>
                <a:cs typeface="Calibri"/>
              </a:rPr>
              <a:t>such</a:t>
            </a:r>
            <a:r>
              <a:rPr spc="145" dirty="0">
                <a:latin typeface="Calibri"/>
                <a:cs typeface="Calibri"/>
              </a:rPr>
              <a:t> </a:t>
            </a:r>
            <a:r>
              <a:rPr dirty="0">
                <a:latin typeface="Calibri"/>
                <a:cs typeface="Calibri"/>
              </a:rPr>
              <a:t>as</a:t>
            </a:r>
            <a:r>
              <a:rPr spc="140" dirty="0">
                <a:latin typeface="Calibri"/>
                <a:cs typeface="Calibri"/>
              </a:rPr>
              <a:t> </a:t>
            </a:r>
            <a:r>
              <a:rPr dirty="0">
                <a:latin typeface="Calibri"/>
                <a:cs typeface="Calibri"/>
              </a:rPr>
              <a:t>providing</a:t>
            </a:r>
            <a:r>
              <a:rPr spc="150" dirty="0">
                <a:latin typeface="Calibri"/>
                <a:cs typeface="Calibri"/>
              </a:rPr>
              <a:t> </a:t>
            </a:r>
            <a:r>
              <a:rPr spc="-30" dirty="0">
                <a:latin typeface="Calibri"/>
                <a:cs typeface="Calibri"/>
              </a:rPr>
              <a:t>real-</a:t>
            </a:r>
            <a:r>
              <a:rPr dirty="0">
                <a:latin typeface="Calibri"/>
                <a:cs typeface="Calibri"/>
              </a:rPr>
              <a:t>time</a:t>
            </a:r>
            <a:r>
              <a:rPr spc="135" dirty="0">
                <a:latin typeface="Calibri"/>
                <a:cs typeface="Calibri"/>
              </a:rPr>
              <a:t> </a:t>
            </a:r>
            <a:r>
              <a:rPr spc="-10" dirty="0">
                <a:latin typeface="Calibri"/>
                <a:cs typeface="Calibri"/>
              </a:rPr>
              <a:t>insights </a:t>
            </a:r>
            <a:r>
              <a:rPr dirty="0">
                <a:latin typeface="Calibri"/>
                <a:cs typeface="Calibri"/>
              </a:rPr>
              <a:t>into</a:t>
            </a:r>
            <a:r>
              <a:rPr spc="85" dirty="0">
                <a:latin typeface="Calibri"/>
                <a:cs typeface="Calibri"/>
              </a:rPr>
              <a:t> </a:t>
            </a:r>
            <a:r>
              <a:rPr dirty="0">
                <a:latin typeface="Calibri"/>
                <a:cs typeface="Calibri"/>
              </a:rPr>
              <a:t>key</a:t>
            </a:r>
            <a:r>
              <a:rPr spc="90" dirty="0">
                <a:latin typeface="Calibri"/>
                <a:cs typeface="Calibri"/>
              </a:rPr>
              <a:t> </a:t>
            </a:r>
            <a:r>
              <a:rPr dirty="0">
                <a:latin typeface="Calibri"/>
                <a:cs typeface="Calibri"/>
              </a:rPr>
              <a:t>performance</a:t>
            </a:r>
            <a:r>
              <a:rPr spc="105" dirty="0">
                <a:latin typeface="Calibri"/>
                <a:cs typeface="Calibri"/>
              </a:rPr>
              <a:t> </a:t>
            </a:r>
            <a:r>
              <a:rPr dirty="0">
                <a:latin typeface="Calibri"/>
                <a:cs typeface="Calibri"/>
              </a:rPr>
              <a:t>indicators,</a:t>
            </a:r>
            <a:r>
              <a:rPr spc="90" dirty="0">
                <a:latin typeface="Calibri"/>
                <a:cs typeface="Calibri"/>
              </a:rPr>
              <a:t> </a:t>
            </a:r>
            <a:r>
              <a:rPr dirty="0">
                <a:latin typeface="Calibri"/>
                <a:cs typeface="Calibri"/>
              </a:rPr>
              <a:t>reducing</a:t>
            </a:r>
            <a:r>
              <a:rPr spc="110" dirty="0">
                <a:latin typeface="Calibri"/>
                <a:cs typeface="Calibri"/>
              </a:rPr>
              <a:t> </a:t>
            </a:r>
            <a:r>
              <a:rPr dirty="0">
                <a:latin typeface="Calibri"/>
                <a:cs typeface="Calibri"/>
              </a:rPr>
              <a:t>the</a:t>
            </a:r>
            <a:r>
              <a:rPr spc="80" dirty="0">
                <a:latin typeface="Calibri"/>
                <a:cs typeface="Calibri"/>
              </a:rPr>
              <a:t> </a:t>
            </a:r>
            <a:r>
              <a:rPr dirty="0">
                <a:latin typeface="Calibri"/>
                <a:cs typeface="Calibri"/>
              </a:rPr>
              <a:t>time</a:t>
            </a:r>
            <a:r>
              <a:rPr spc="95" dirty="0">
                <a:latin typeface="Calibri"/>
                <a:cs typeface="Calibri"/>
              </a:rPr>
              <a:t> </a:t>
            </a:r>
            <a:r>
              <a:rPr dirty="0">
                <a:latin typeface="Calibri"/>
                <a:cs typeface="Calibri"/>
              </a:rPr>
              <a:t>required</a:t>
            </a:r>
            <a:r>
              <a:rPr spc="85" dirty="0">
                <a:latin typeface="Calibri"/>
                <a:cs typeface="Calibri"/>
              </a:rPr>
              <a:t> </a:t>
            </a:r>
            <a:r>
              <a:rPr dirty="0">
                <a:latin typeface="Calibri"/>
                <a:cs typeface="Calibri"/>
              </a:rPr>
              <a:t>for</a:t>
            </a:r>
            <a:r>
              <a:rPr spc="90" dirty="0">
                <a:latin typeface="Calibri"/>
                <a:cs typeface="Calibri"/>
              </a:rPr>
              <a:t> </a:t>
            </a:r>
            <a:r>
              <a:rPr spc="-20" dirty="0">
                <a:latin typeface="Calibri"/>
                <a:cs typeface="Calibri"/>
              </a:rPr>
              <a:t>data </a:t>
            </a:r>
            <a:r>
              <a:rPr dirty="0">
                <a:latin typeface="Calibri"/>
                <a:cs typeface="Calibri"/>
              </a:rPr>
              <a:t>analysis,</a:t>
            </a:r>
            <a:r>
              <a:rPr spc="-70" dirty="0">
                <a:latin typeface="Calibri"/>
                <a:cs typeface="Calibri"/>
              </a:rPr>
              <a:t> </a:t>
            </a:r>
            <a:r>
              <a:rPr dirty="0">
                <a:latin typeface="Calibri"/>
                <a:cs typeface="Calibri"/>
              </a:rPr>
              <a:t>or</a:t>
            </a:r>
            <a:r>
              <a:rPr spc="-95" dirty="0">
                <a:latin typeface="Calibri"/>
                <a:cs typeface="Calibri"/>
              </a:rPr>
              <a:t> </a:t>
            </a:r>
            <a:r>
              <a:rPr dirty="0">
                <a:latin typeface="Calibri"/>
                <a:cs typeface="Calibri"/>
              </a:rPr>
              <a:t>increasing</a:t>
            </a:r>
            <a:r>
              <a:rPr spc="-75" dirty="0">
                <a:latin typeface="Calibri"/>
                <a:cs typeface="Calibri"/>
              </a:rPr>
              <a:t> </a:t>
            </a:r>
            <a:r>
              <a:rPr dirty="0">
                <a:latin typeface="Calibri"/>
                <a:cs typeface="Calibri"/>
              </a:rPr>
              <a:t>the</a:t>
            </a:r>
            <a:r>
              <a:rPr spc="-95" dirty="0">
                <a:latin typeface="Calibri"/>
                <a:cs typeface="Calibri"/>
              </a:rPr>
              <a:t> </a:t>
            </a:r>
            <a:r>
              <a:rPr dirty="0">
                <a:latin typeface="Calibri"/>
                <a:cs typeface="Calibri"/>
              </a:rPr>
              <a:t>accuracy</a:t>
            </a:r>
            <a:r>
              <a:rPr spc="-85" dirty="0">
                <a:latin typeface="Calibri"/>
                <a:cs typeface="Calibri"/>
              </a:rPr>
              <a:t> </a:t>
            </a:r>
            <a:r>
              <a:rPr dirty="0">
                <a:latin typeface="Calibri"/>
                <a:cs typeface="Calibri"/>
              </a:rPr>
              <a:t>of</a:t>
            </a:r>
            <a:r>
              <a:rPr spc="-90" dirty="0">
                <a:latin typeface="Calibri"/>
                <a:cs typeface="Calibri"/>
              </a:rPr>
              <a:t> </a:t>
            </a:r>
            <a:r>
              <a:rPr spc="-10" dirty="0">
                <a:latin typeface="Calibri"/>
                <a:cs typeface="Calibri"/>
              </a:rPr>
              <a:t>decisions</a:t>
            </a:r>
            <a:r>
              <a:rPr spc="-10" dirty="0" smtClean="0">
                <a:latin typeface="Calibri"/>
                <a:cs typeface="Calibri"/>
              </a:rPr>
              <a:t>.</a:t>
            </a:r>
            <a:endParaRPr lang="hi-IN" spc="-10" dirty="0" smtClean="0">
              <a:latin typeface="Calibri"/>
              <a:cs typeface="Calibri"/>
            </a:endParaRPr>
          </a:p>
          <a:p>
            <a:pPr marL="12065" marR="5080" algn="just">
              <a:lnSpc>
                <a:spcPct val="90000"/>
              </a:lnSpc>
              <a:spcBef>
                <a:spcPts val="430"/>
              </a:spcBef>
              <a:tabLst>
                <a:tab pos="241935" algn="l"/>
              </a:tabLst>
            </a:pPr>
            <a:endParaRPr lang="hi-IN" spc="-10" dirty="0" smtClean="0">
              <a:latin typeface="Calibri"/>
              <a:cs typeface="Calibri"/>
            </a:endParaRPr>
          </a:p>
          <a:p>
            <a:pPr marL="241300" marR="5080" indent="-229235" algn="just">
              <a:lnSpc>
                <a:spcPct val="90000"/>
              </a:lnSpc>
              <a:spcBef>
                <a:spcPts val="430"/>
              </a:spcBef>
              <a:buFont typeface="Arial"/>
              <a:buChar char="•"/>
              <a:tabLst>
                <a:tab pos="241935" algn="l"/>
              </a:tabLst>
            </a:pPr>
            <a:r>
              <a:rPr lang="en-US" sz="1800" dirty="0">
                <a:latin typeface="+mn-lt"/>
              </a:rPr>
              <a:t>The primary goal of this project is to create a dynamic, user-friendly dashboard capable of managing complex datasets from various sources, including CSV files, SQL databases, and real-time APIs. By leveraging cutting-edge data visualization tools and libraries, we are establishing a comprehensive platform for analyzing data in a manner that is both accessible and insightful. We employ key technologies, such as Tableau, Power BI, and programming languages like Python (utilizing libraries such as </a:t>
            </a:r>
            <a:r>
              <a:rPr lang="en-US" sz="1800" dirty="0" err="1">
                <a:latin typeface="+mn-lt"/>
              </a:rPr>
              <a:t>Plotly</a:t>
            </a:r>
            <a:r>
              <a:rPr lang="en-US" sz="1800" dirty="0">
                <a:latin typeface="+mn-lt"/>
              </a:rPr>
              <a:t>, </a:t>
            </a:r>
            <a:r>
              <a:rPr lang="en-US" sz="1800" dirty="0" err="1">
                <a:latin typeface="+mn-lt"/>
              </a:rPr>
              <a:t>Matplotlib</a:t>
            </a:r>
            <a:r>
              <a:rPr lang="en-US" sz="1800" dirty="0">
                <a:latin typeface="+mn-lt"/>
              </a:rPr>
              <a:t>, and </a:t>
            </a:r>
            <a:r>
              <a:rPr lang="en-US" sz="1800" dirty="0" err="1">
                <a:latin typeface="+mn-lt"/>
              </a:rPr>
              <a:t>Seaborn</a:t>
            </a:r>
            <a:r>
              <a:rPr lang="en-US" sz="1800" dirty="0">
                <a:latin typeface="+mn-lt"/>
              </a:rPr>
              <a:t>), alongside web frameworks like Dash or </a:t>
            </a:r>
            <a:r>
              <a:rPr lang="en-US" sz="1800" dirty="0" err="1">
                <a:latin typeface="+mn-lt"/>
              </a:rPr>
              <a:t>Streamlit</a:t>
            </a:r>
            <a:r>
              <a:rPr lang="en-US" sz="1800" dirty="0">
                <a:latin typeface="+mn-lt"/>
              </a:rPr>
              <a:t> to deliver an outstanding interactive dashboard experience.</a:t>
            </a:r>
          </a:p>
          <a:p>
            <a:pPr marL="241300" marR="5080" indent="-229235" algn="just">
              <a:lnSpc>
                <a:spcPct val="90000"/>
              </a:lnSpc>
              <a:spcBef>
                <a:spcPts val="430"/>
              </a:spcBef>
              <a:buFont typeface="Arial"/>
              <a:buChar char="•"/>
              <a:tabLst>
                <a:tab pos="241935" algn="l"/>
              </a:tabLst>
            </a:pPr>
            <a:endParaRPr sz="28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446989"/>
            <a:ext cx="7391400" cy="1107996"/>
          </a:xfrm>
        </p:spPr>
        <p:txBody>
          <a:bodyPr/>
          <a:lstStyle/>
          <a:p>
            <a:r>
              <a:rPr lang="en-US" b="1" dirty="0"/>
              <a:t>How the Dashboard Met the Objectives</a:t>
            </a:r>
            <a:endParaRPr lang="hi-IN" dirty="0"/>
          </a:p>
        </p:txBody>
      </p:sp>
      <p:sp>
        <p:nvSpPr>
          <p:cNvPr id="5" name="Text Placeholder 4"/>
          <p:cNvSpPr>
            <a:spLocks noGrp="1"/>
          </p:cNvSpPr>
          <p:nvPr>
            <p:ph type="body" idx="1"/>
          </p:nvPr>
        </p:nvSpPr>
        <p:spPr>
          <a:xfrm>
            <a:off x="916939" y="1793493"/>
            <a:ext cx="10358120" cy="4154984"/>
          </a:xfrm>
        </p:spPr>
        <p:txBody>
          <a:bodyPr/>
          <a:lstStyle/>
          <a:p>
            <a:r>
              <a:rPr lang="en-US" sz="1800" dirty="0">
                <a:latin typeface="+mn-lt"/>
                <a:cs typeface="Arial" panose="020B0604020202020204" pitchFamily="34" charset="0"/>
              </a:rPr>
              <a:t>The primary objective of the project was to develop a dashboard that could efficiently present and visualize various aspects of the medicine dataset. The dashboard achieved the following:</a:t>
            </a:r>
          </a:p>
          <a:p>
            <a:pPr lvl="0"/>
            <a:r>
              <a:rPr lang="en-US" sz="1800" b="1" dirty="0">
                <a:latin typeface="+mn-lt"/>
                <a:cs typeface="Arial" panose="020B0604020202020204" pitchFamily="34" charset="0"/>
              </a:rPr>
              <a:t>Interactivity:</a:t>
            </a:r>
            <a:r>
              <a:rPr lang="en-US" sz="1800" dirty="0">
                <a:latin typeface="+mn-lt"/>
                <a:cs typeface="Arial" panose="020B0604020202020204" pitchFamily="34" charset="0"/>
              </a:rPr>
              <a:t> By using Dash, the dashboard became interactive, allowing users to hover over data points, filter data, and view detailed insights. This interactivity greatly enhanced the user experience and enabled users to explore the dataset from different angles.</a:t>
            </a:r>
          </a:p>
          <a:p>
            <a:pPr lvl="0"/>
            <a:r>
              <a:rPr lang="en-US" sz="1800" b="1" dirty="0">
                <a:latin typeface="+mn-lt"/>
                <a:cs typeface="Arial" panose="020B0604020202020204" pitchFamily="34" charset="0"/>
              </a:rPr>
              <a:t>Data Insights:</a:t>
            </a:r>
            <a:r>
              <a:rPr lang="en-US" sz="1800" dirty="0">
                <a:latin typeface="+mn-lt"/>
                <a:cs typeface="Arial" panose="020B0604020202020204" pitchFamily="34" charset="0"/>
              </a:rPr>
              <a:t> Each visualization was designed to provide specific insights that helped answer key questions about the dataset. For example:</a:t>
            </a:r>
          </a:p>
          <a:p>
            <a:pPr lvl="1"/>
            <a:r>
              <a:rPr lang="en-US" dirty="0">
                <a:cs typeface="Arial" panose="020B0604020202020204" pitchFamily="34" charset="0"/>
              </a:rPr>
              <a:t>The </a:t>
            </a:r>
            <a:r>
              <a:rPr lang="en-US" b="1" dirty="0">
                <a:cs typeface="Arial" panose="020B0604020202020204" pitchFamily="34" charset="0"/>
              </a:rPr>
              <a:t>Bar Chart</a:t>
            </a:r>
            <a:r>
              <a:rPr lang="en-US" dirty="0">
                <a:cs typeface="Arial" panose="020B0604020202020204" pitchFamily="34" charset="0"/>
              </a:rPr>
              <a:t> gave a clear picture of the distribution of medicines across different categories.</a:t>
            </a:r>
          </a:p>
          <a:p>
            <a:pPr lvl="1"/>
            <a:r>
              <a:rPr lang="en-US" dirty="0">
                <a:cs typeface="Arial" panose="020B0604020202020204" pitchFamily="34" charset="0"/>
              </a:rPr>
              <a:t>The </a:t>
            </a:r>
            <a:r>
              <a:rPr lang="en-US" b="1" dirty="0">
                <a:cs typeface="Arial" panose="020B0604020202020204" pitchFamily="34" charset="0"/>
              </a:rPr>
              <a:t>Box Plot</a:t>
            </a:r>
            <a:r>
              <a:rPr lang="en-US" dirty="0">
                <a:cs typeface="Arial" panose="020B0604020202020204" pitchFamily="34" charset="0"/>
              </a:rPr>
              <a:t> allowed for an understanding of the variation in prices across different categories.</a:t>
            </a:r>
          </a:p>
          <a:p>
            <a:pPr lvl="1"/>
            <a:r>
              <a:rPr lang="en-US" dirty="0">
                <a:cs typeface="Arial" panose="020B0604020202020204" pitchFamily="34" charset="0"/>
              </a:rPr>
              <a:t>The </a:t>
            </a:r>
            <a:r>
              <a:rPr lang="en-US" b="1" dirty="0">
                <a:cs typeface="Arial" panose="020B0604020202020204" pitchFamily="34" charset="0"/>
              </a:rPr>
              <a:t>Scatter Plot</a:t>
            </a:r>
            <a:r>
              <a:rPr lang="en-US" dirty="0">
                <a:cs typeface="Arial" panose="020B0604020202020204" pitchFamily="34" charset="0"/>
              </a:rPr>
              <a:t> demonstrated how dosage and price were related, with different categories color-coded for easier differentiation.</a:t>
            </a:r>
          </a:p>
          <a:p>
            <a:pPr lvl="1"/>
            <a:r>
              <a:rPr lang="en-US" dirty="0">
                <a:cs typeface="Arial" panose="020B0604020202020204" pitchFamily="34" charset="0"/>
              </a:rPr>
              <a:t>The </a:t>
            </a:r>
            <a:r>
              <a:rPr lang="en-US" b="1" dirty="0">
                <a:cs typeface="Arial" panose="020B0604020202020204" pitchFamily="34" charset="0"/>
              </a:rPr>
              <a:t>Pie Chart</a:t>
            </a:r>
            <a:r>
              <a:rPr lang="en-US" dirty="0">
                <a:cs typeface="Arial" panose="020B0604020202020204" pitchFamily="34" charset="0"/>
              </a:rPr>
              <a:t> provided an overview of the quantity distribution across categories.</a:t>
            </a:r>
          </a:p>
          <a:p>
            <a:pPr lvl="0"/>
            <a:r>
              <a:rPr lang="en-US" sz="1800" b="1" dirty="0">
                <a:latin typeface="+mn-lt"/>
                <a:cs typeface="Arial" panose="020B0604020202020204" pitchFamily="34" charset="0"/>
              </a:rPr>
              <a:t>Ease of Use:</a:t>
            </a:r>
            <a:r>
              <a:rPr lang="en-US" sz="1800" dirty="0">
                <a:latin typeface="+mn-lt"/>
                <a:cs typeface="Arial" panose="020B0604020202020204" pitchFamily="34" charset="0"/>
              </a:rPr>
              <a:t> The dashboard’s design was clean and intuitive, allowing users to interact with the data effortlessly, which met the objective of creating a user-friendly visualization tool.</a:t>
            </a:r>
          </a:p>
          <a:p>
            <a:r>
              <a:rPr lang="en-US" sz="1800" dirty="0"/>
              <a:t> </a:t>
            </a:r>
          </a:p>
        </p:txBody>
      </p:sp>
    </p:spTree>
    <p:extLst>
      <p:ext uri="{BB962C8B-B14F-4D97-AF65-F5344CB8AC3E}">
        <p14:creationId xmlns:p14="http://schemas.microsoft.com/office/powerpoint/2010/main" val="622292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2648" y="446989"/>
            <a:ext cx="5485765" cy="1126490"/>
          </a:xfrm>
        </p:spPr>
        <p:txBody>
          <a:bodyPr vert="horz" wrap="square" lIns="0" tIns="13335" rIns="0" bIns="0" rtlCol="0">
            <a:normAutofit/>
          </a:bodyPr>
          <a:lstStyle/>
          <a:p>
            <a:pPr marL="12700">
              <a:spcBef>
                <a:spcPts val="105"/>
              </a:spcBef>
            </a:pPr>
            <a:r>
              <a:rPr lang="en-IN" b="0"/>
              <a:t>Conceptual Design</a:t>
            </a:r>
            <a:endParaRPr lang="en-IN"/>
          </a:p>
        </p:txBody>
      </p:sp>
      <p:sp>
        <p:nvSpPr>
          <p:cNvPr id="7" name="Rectangle 3">
            <a:extLst>
              <a:ext uri="{FF2B5EF4-FFF2-40B4-BE49-F238E27FC236}">
                <a16:creationId xmlns:a16="http://schemas.microsoft.com/office/drawing/2014/main" id="{C97125CB-1456-4DAD-8611-B5648FEEBE54}"/>
              </a:ext>
            </a:extLst>
          </p:cNvPr>
          <p:cNvSpPr>
            <a:spLocks noGrp="1" noChangeArrowheads="1"/>
          </p:cNvSpPr>
          <p:nvPr>
            <p:ph sz="half" idx="3"/>
          </p:nvPr>
        </p:nvSpPr>
        <p:spPr bwMode="auto">
          <a:xfrm>
            <a:off x="6278880" y="1577340"/>
            <a:ext cx="5303520" cy="452628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0" compatLnSpc="1">
            <a:prstTxWarp prst="textNoShape">
              <a:avLst/>
            </a:prstTxWarp>
            <a:normAutofit/>
          </a:bodyPr>
          <a:lstStyle/>
          <a:p>
            <a:pPr marL="342900" marR="0" lvl="0" indent="-342900" defTabSz="914400" rtl="0" eaLnBrk="0" fontAlgn="base" latinLnBrk="0" hangingPunct="0">
              <a:lnSpc>
                <a:spcPct val="90000"/>
              </a:lnSpc>
              <a:spcBef>
                <a:spcPct val="0"/>
              </a:spcBef>
              <a:spcAft>
                <a:spcPts val="600"/>
              </a:spcAft>
              <a:buClrTx/>
              <a:buSzTx/>
              <a:buFont typeface="Wingdings" panose="05000000000000000000" pitchFamily="2" charset="2"/>
              <a:buChar char="Ø"/>
              <a:tabLst/>
            </a:pPr>
            <a:r>
              <a:rPr kumimoji="0" lang="en-US" altLang="en-US" sz="2200" b="1" i="0" u="none" strike="noStrike" cap="none" normalizeH="0" baseline="0" dirty="0">
                <a:ln>
                  <a:noFill/>
                </a:ln>
                <a:effectLst/>
              </a:rPr>
              <a:t>Data Sources</a:t>
            </a:r>
            <a:r>
              <a:rPr kumimoji="0" lang="en-US" altLang="en-US" sz="2200" b="0" i="0" u="none" strike="noStrike" cap="none" normalizeH="0" baseline="0" dirty="0">
                <a:ln>
                  <a:noFill/>
                </a:ln>
                <a:effectLst/>
              </a:rPr>
              <a:t>:</a:t>
            </a:r>
          </a:p>
          <a:p>
            <a:pPr marL="342900" marR="0" lvl="0" indent="-342900" defTabSz="914400" rtl="0" eaLnBrk="0" fontAlgn="base" latinLnBrk="0" hangingPunct="0">
              <a:lnSpc>
                <a:spcPct val="90000"/>
              </a:lnSpc>
              <a:spcBef>
                <a:spcPct val="0"/>
              </a:spcBef>
              <a:spcAft>
                <a:spcPts val="600"/>
              </a:spcAft>
              <a:buClrTx/>
              <a:buSzTx/>
              <a:buFont typeface="Wingdings" panose="05000000000000000000" pitchFamily="2" charset="2"/>
              <a:buChar char="ü"/>
              <a:tabLst/>
            </a:pPr>
            <a:r>
              <a:rPr kumimoji="0" lang="en-US" altLang="en-US" sz="2200" b="0" i="0" u="none" strike="noStrike" cap="none" normalizeH="0" baseline="0" dirty="0">
                <a:ln>
                  <a:noFill/>
                </a:ln>
                <a:effectLst/>
              </a:rPr>
              <a:t>Multiple data sources such as databases, APIs, and files will be integrated.</a:t>
            </a:r>
          </a:p>
          <a:p>
            <a:pPr marL="342900" marR="0" lvl="0" indent="-342900" defTabSz="914400" rtl="0" eaLnBrk="0" fontAlgn="base" latinLnBrk="0" hangingPunct="0">
              <a:lnSpc>
                <a:spcPct val="90000"/>
              </a:lnSpc>
              <a:spcBef>
                <a:spcPct val="0"/>
              </a:spcBef>
              <a:spcAft>
                <a:spcPts val="600"/>
              </a:spcAft>
              <a:buClrTx/>
              <a:buSzTx/>
              <a:buFont typeface="Wingdings" panose="05000000000000000000" pitchFamily="2" charset="2"/>
              <a:buChar char="ü"/>
              <a:tabLst/>
            </a:pPr>
            <a:r>
              <a:rPr kumimoji="0" lang="en-US" altLang="en-US" sz="2200" b="0" i="0" u="none" strike="noStrike" cap="none" normalizeH="0" baseline="0" dirty="0">
                <a:ln>
                  <a:noFill/>
                </a:ln>
                <a:effectLst/>
              </a:rPr>
              <a:t>Ensure real-time or periodic data updates for the dashboard.</a:t>
            </a:r>
          </a:p>
          <a:p>
            <a:pPr marL="342900" marR="0" lvl="0" indent="-342900" defTabSz="914400" rtl="0" eaLnBrk="0" fontAlgn="base" latinLnBrk="0" hangingPunct="0">
              <a:lnSpc>
                <a:spcPct val="90000"/>
              </a:lnSpc>
              <a:spcBef>
                <a:spcPct val="0"/>
              </a:spcBef>
              <a:spcAft>
                <a:spcPts val="600"/>
              </a:spcAft>
              <a:buClrTx/>
              <a:buSzTx/>
              <a:buFont typeface="Wingdings" panose="05000000000000000000" pitchFamily="2" charset="2"/>
              <a:buChar char="Ø"/>
              <a:tabLst/>
            </a:pPr>
            <a:r>
              <a:rPr kumimoji="0" lang="en-US" altLang="en-US" sz="2200" b="1" i="0" u="none" strike="noStrike" cap="none" normalizeH="0" baseline="0" dirty="0">
                <a:ln>
                  <a:noFill/>
                </a:ln>
                <a:effectLst/>
              </a:rPr>
              <a:t>User Interface (UI)</a:t>
            </a:r>
            <a:r>
              <a:rPr kumimoji="0" lang="en-US" altLang="en-US" sz="2200" b="0" i="0" u="none" strike="noStrike" cap="none" normalizeH="0" baseline="0" dirty="0">
                <a:ln>
                  <a:noFill/>
                </a:ln>
                <a:effectLst/>
              </a:rPr>
              <a:t>:</a:t>
            </a:r>
          </a:p>
          <a:p>
            <a:pPr marL="342900" marR="0" lvl="0" indent="-342900" defTabSz="914400" rtl="0" eaLnBrk="0" fontAlgn="base" latinLnBrk="0" hangingPunct="0">
              <a:lnSpc>
                <a:spcPct val="90000"/>
              </a:lnSpc>
              <a:spcBef>
                <a:spcPct val="0"/>
              </a:spcBef>
              <a:spcAft>
                <a:spcPts val="600"/>
              </a:spcAft>
              <a:buClrTx/>
              <a:buSzTx/>
              <a:buFont typeface="Wingdings" panose="05000000000000000000" pitchFamily="2" charset="2"/>
              <a:buChar char="ü"/>
              <a:tabLst/>
            </a:pPr>
            <a:r>
              <a:rPr kumimoji="0" lang="en-US" altLang="en-US" sz="2200" b="0" i="0" u="none" strike="noStrike" cap="none" normalizeH="0" baseline="0" dirty="0">
                <a:ln>
                  <a:noFill/>
                </a:ln>
                <a:effectLst/>
              </a:rPr>
              <a:t>Interactive visualizations (charts, graphs, maps, etc.).</a:t>
            </a:r>
          </a:p>
          <a:p>
            <a:pPr marL="342900" marR="0" lvl="0" indent="-342900" defTabSz="914400" rtl="0" eaLnBrk="0" fontAlgn="base" latinLnBrk="0" hangingPunct="0">
              <a:lnSpc>
                <a:spcPct val="90000"/>
              </a:lnSpc>
              <a:spcBef>
                <a:spcPct val="0"/>
              </a:spcBef>
              <a:spcAft>
                <a:spcPts val="600"/>
              </a:spcAft>
              <a:buClrTx/>
              <a:buSzTx/>
              <a:buFont typeface="Wingdings" panose="05000000000000000000" pitchFamily="2" charset="2"/>
              <a:buChar char="ü"/>
              <a:tabLst/>
            </a:pPr>
            <a:r>
              <a:rPr kumimoji="0" lang="en-US" altLang="en-US" sz="2200" b="0" i="0" u="none" strike="noStrike" cap="none" normalizeH="0" baseline="0" dirty="0">
                <a:ln>
                  <a:noFill/>
                </a:ln>
                <a:effectLst/>
              </a:rPr>
              <a:t>Customizable views with filters and drill-down options.</a:t>
            </a:r>
          </a:p>
          <a:p>
            <a:pPr marL="342900" marR="0" lvl="0" indent="-342900" defTabSz="914400" rtl="0" eaLnBrk="0" fontAlgn="base" latinLnBrk="0" hangingPunct="0">
              <a:lnSpc>
                <a:spcPct val="90000"/>
              </a:lnSpc>
              <a:spcBef>
                <a:spcPct val="0"/>
              </a:spcBef>
              <a:spcAft>
                <a:spcPts val="600"/>
              </a:spcAft>
              <a:buClrTx/>
              <a:buSzTx/>
              <a:buFont typeface="Wingdings" panose="05000000000000000000" pitchFamily="2" charset="2"/>
              <a:buChar char="ü"/>
              <a:tabLst/>
            </a:pPr>
            <a:r>
              <a:rPr kumimoji="0" lang="en-US" altLang="en-US" sz="2200" b="0" i="0" u="none" strike="noStrike" cap="none" normalizeH="0" baseline="0" dirty="0">
                <a:ln>
                  <a:noFill/>
                </a:ln>
                <a:effectLst/>
              </a:rPr>
              <a:t>Responsive design for different devices (desktop, tablet, mobile).</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2200" b="0" i="0" u="none" strike="noStrike" cap="none" normalizeH="0" baseline="0" dirty="0">
              <a:ln>
                <a:noFill/>
              </a:ln>
              <a:effectLst/>
            </a:endParaRPr>
          </a:p>
        </p:txBody>
      </p:sp>
      <p:sp>
        <p:nvSpPr>
          <p:cNvPr id="4" name="object 4" hidden="1"/>
          <p:cNvSpPr txBox="1">
            <a:spLocks noGrp="1"/>
          </p:cNvSpPr>
          <p:nvPr>
            <p:ph type="sldNum" sz="quarter" idx="7"/>
          </p:nvPr>
        </p:nvSpPr>
        <p:spPr>
          <a:xfrm>
            <a:off x="11068811" y="6464680"/>
            <a:ext cx="244475" cy="156068"/>
          </a:xfrm>
          <a:prstGeom prst="rect">
            <a:avLst/>
          </a:prstGeom>
        </p:spPr>
        <p:txBody>
          <a:bodyPr vert="horz" wrap="square" lIns="0" tIns="0" rIns="0" bIns="0" rtlCol="0">
            <a:spAutoFit/>
          </a:bodyPr>
          <a:lstStyle/>
          <a:p>
            <a:pPr marL="38100">
              <a:lnSpc>
                <a:spcPts val="1240"/>
              </a:lnSpc>
              <a:spcAft>
                <a:spcPts val="600"/>
              </a:spcAft>
            </a:pPr>
            <a:fld id="{81D60167-4931-47E6-BA6A-407CBD079E47}" type="slidenum">
              <a:rPr spc="-25" dirty="0"/>
              <a:pPr marL="38100">
                <a:lnSpc>
                  <a:spcPts val="1240"/>
                </a:lnSpc>
                <a:spcAft>
                  <a:spcPts val="600"/>
                </a:spcAft>
              </a:pPr>
              <a:t>7</a:t>
            </a:fld>
            <a:endParaRPr lang="en-IN" spc="-25"/>
          </a:p>
        </p:txBody>
      </p:sp>
      <p:graphicFrame>
        <p:nvGraphicFramePr>
          <p:cNvPr id="13" name="Content Placeholder 3">
            <a:extLst>
              <a:ext uri="{FF2B5EF4-FFF2-40B4-BE49-F238E27FC236}">
                <a16:creationId xmlns:a16="http://schemas.microsoft.com/office/drawing/2014/main" id="{5AD56DAC-95E0-C4AB-BC08-B3AE668CB8F3}"/>
              </a:ext>
            </a:extLst>
          </p:cNvPr>
          <p:cNvGraphicFramePr>
            <a:graphicFrameLocks noGrp="1"/>
          </p:cNvGraphicFramePr>
          <p:nvPr>
            <p:ph sz="half" idx="2"/>
            <p:extLst>
              <p:ext uri="{D42A27DB-BD31-4B8C-83A1-F6EECF244321}">
                <p14:modId xmlns:p14="http://schemas.microsoft.com/office/powerpoint/2010/main" val="3858452322"/>
              </p:ext>
            </p:extLst>
          </p:nvPr>
        </p:nvGraphicFramePr>
        <p:xfrm>
          <a:off x="609600" y="1577340"/>
          <a:ext cx="5303520" cy="452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5052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2648" y="446989"/>
            <a:ext cx="5485765" cy="1126490"/>
          </a:xfrm>
        </p:spPr>
        <p:txBody>
          <a:bodyPr vert="horz" wrap="square" lIns="0" tIns="13335" rIns="0" bIns="0" rtlCol="0">
            <a:normAutofit/>
          </a:bodyPr>
          <a:lstStyle/>
          <a:p>
            <a:pPr marL="12700">
              <a:spcBef>
                <a:spcPts val="105"/>
              </a:spcBef>
            </a:pPr>
            <a:r>
              <a:rPr lang="en-IN" b="0" dirty="0"/>
              <a:t>Methodology</a:t>
            </a:r>
            <a:r>
              <a:rPr lang="en-IN" b="0" spc="-25" dirty="0"/>
              <a:t> </a:t>
            </a:r>
            <a:r>
              <a:rPr lang="en-IN" b="0" spc="-20" dirty="0"/>
              <a:t>used</a:t>
            </a:r>
            <a:endParaRPr lang="en-IN" dirty="0"/>
          </a:p>
        </p:txBody>
      </p:sp>
      <p:sp>
        <p:nvSpPr>
          <p:cNvPr id="9" name="Content Placeholder 3">
            <a:extLst>
              <a:ext uri="{FF2B5EF4-FFF2-40B4-BE49-F238E27FC236}">
                <a16:creationId xmlns:a16="http://schemas.microsoft.com/office/drawing/2014/main" id="{FCBDE004-0EF2-1A92-5B40-A53749E5BD08}"/>
              </a:ext>
            </a:extLst>
          </p:cNvPr>
          <p:cNvSpPr>
            <a:spLocks noGrp="1"/>
          </p:cNvSpPr>
          <p:nvPr>
            <p:ph sz="half" idx="3"/>
          </p:nvPr>
        </p:nvSpPr>
        <p:spPr>
          <a:xfrm>
            <a:off x="6278880" y="1577340"/>
            <a:ext cx="5303520" cy="4585871"/>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4: Dashboard Design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Design mockups and wireframes of the dashboard layout.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appropriate charts/visualization types for different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5: Development &amp; Testing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the dashboard using chosen tools and integrate with data 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 unit and user acceptance testing (UAT) to ensure functionality and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6: Deployment &amp; Maintenance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Deploy the dashboard to the production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Set up continuous monitoring and periodic updates for data accuracy and performance.</a:t>
            </a:r>
          </a:p>
          <a:p>
            <a:endParaRPr lang="en-US" dirty="0"/>
          </a:p>
        </p:txBody>
      </p:sp>
      <p:sp>
        <p:nvSpPr>
          <p:cNvPr id="4" name="object 4" hidden="1"/>
          <p:cNvSpPr txBox="1">
            <a:spLocks noGrp="1"/>
          </p:cNvSpPr>
          <p:nvPr>
            <p:ph type="sldNum" sz="quarter" idx="7"/>
          </p:nvPr>
        </p:nvSpPr>
        <p:spPr>
          <a:xfrm>
            <a:off x="11068811" y="6464680"/>
            <a:ext cx="244475" cy="156068"/>
          </a:xfrm>
          <a:prstGeom prst="rect">
            <a:avLst/>
          </a:prstGeom>
        </p:spPr>
        <p:txBody>
          <a:bodyPr vert="horz" wrap="square" lIns="0" tIns="0" rIns="0" bIns="0" rtlCol="0">
            <a:spAutoFit/>
          </a:bodyPr>
          <a:lstStyle/>
          <a:p>
            <a:pPr marL="38100">
              <a:lnSpc>
                <a:spcPts val="1240"/>
              </a:lnSpc>
              <a:spcAft>
                <a:spcPts val="600"/>
              </a:spcAft>
            </a:pPr>
            <a:fld id="{81D60167-4931-47E6-BA6A-407CBD079E47}" type="slidenum">
              <a:rPr spc="-25" dirty="0"/>
              <a:pPr marL="38100">
                <a:lnSpc>
                  <a:spcPts val="1240"/>
                </a:lnSpc>
                <a:spcAft>
                  <a:spcPts val="600"/>
                </a:spcAft>
              </a:pPr>
              <a:t>8</a:t>
            </a:fld>
            <a:endParaRPr lang="en-IN" spc="-25"/>
          </a:p>
        </p:txBody>
      </p:sp>
      <p:sp>
        <p:nvSpPr>
          <p:cNvPr id="8" name="Rectangle 4">
            <a:extLst>
              <a:ext uri="{FF2B5EF4-FFF2-40B4-BE49-F238E27FC236}">
                <a16:creationId xmlns:a16="http://schemas.microsoft.com/office/drawing/2014/main" id="{5D73B7C7-D1D6-4398-8285-11E32183C7AF}"/>
              </a:ext>
            </a:extLst>
          </p:cNvPr>
          <p:cNvSpPr>
            <a:spLocks noGrp="1" noChangeArrowheads="1"/>
          </p:cNvSpPr>
          <p:nvPr>
            <p:ph sz="half" idx="2"/>
          </p:nvPr>
        </p:nvSpPr>
        <p:spPr bwMode="auto">
          <a:xfrm>
            <a:off x="609601" y="1578799"/>
            <a:ext cx="548576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1: Requirement Gathering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 key stakeholders and define objectives.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Understand the data types and user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2: Data Preparation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Collect data from various sources (e.g., relational databases, cloud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Clean and preprocess the data (removing duplicates,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Define data models for efficient querying and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3: Tool Selection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the right visualization tools (e.g., Power BI, Tableau, D3.js,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integration with backend services for seamless data retrieval.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788661" cy="567463"/>
          </a:xfrm>
          <a:prstGeom prst="rect">
            <a:avLst/>
          </a:prstGeom>
        </p:spPr>
        <p:txBody>
          <a:bodyPr vert="horz" wrap="square" lIns="0" tIns="13335" rIns="0" bIns="0" rtlCol="0">
            <a:spAutoFit/>
          </a:bodyPr>
          <a:lstStyle/>
          <a:p>
            <a:pPr marL="12700">
              <a:lnSpc>
                <a:spcPct val="100000"/>
              </a:lnSpc>
              <a:spcBef>
                <a:spcPts val="105"/>
              </a:spcBef>
            </a:pPr>
            <a:r>
              <a:rPr b="0" dirty="0">
                <a:latin typeface="Arial Black" panose="020B0A04020102020204" pitchFamily="34" charset="0"/>
                <a:cs typeface="Calibri Light"/>
              </a:rPr>
              <a:t>Results</a:t>
            </a:r>
            <a:r>
              <a:rPr b="0" spc="-60" dirty="0">
                <a:latin typeface="Arial Black" panose="020B0A04020102020204" pitchFamily="34" charset="0"/>
                <a:cs typeface="Calibri Light"/>
              </a:rPr>
              <a:t> </a:t>
            </a:r>
            <a:r>
              <a:rPr b="0" dirty="0">
                <a:latin typeface="Arial Black" panose="020B0A04020102020204" pitchFamily="34" charset="0"/>
                <a:cs typeface="Calibri Light"/>
              </a:rPr>
              <a:t>and</a:t>
            </a:r>
            <a:r>
              <a:rPr b="0" spc="-55" dirty="0">
                <a:latin typeface="Arial Black" panose="020B0A04020102020204" pitchFamily="34" charset="0"/>
                <a:cs typeface="Calibri Light"/>
              </a:rPr>
              <a:t> </a:t>
            </a:r>
            <a:r>
              <a:rPr b="0" spc="-10" dirty="0">
                <a:latin typeface="Arial Black" panose="020B0A04020102020204" pitchFamily="34" charset="0"/>
                <a:cs typeface="Calibri Light"/>
              </a:rPr>
              <a:t>Outputs</a:t>
            </a:r>
            <a:endParaRPr dirty="0">
              <a:latin typeface="Arial Black" panose="020B0A04020102020204" pitchFamily="34" charset="0"/>
              <a:cs typeface="Calibri Light"/>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9</a:t>
            </a:fld>
            <a:endParaRPr spc="-25" dirty="0"/>
          </a:p>
        </p:txBody>
      </p:sp>
      <p:sp>
        <p:nvSpPr>
          <p:cNvPr id="3" name="object 3"/>
          <p:cNvSpPr txBox="1"/>
          <p:nvPr/>
        </p:nvSpPr>
        <p:spPr>
          <a:xfrm>
            <a:off x="916939" y="1793493"/>
            <a:ext cx="10360025" cy="3818225"/>
          </a:xfrm>
          <a:prstGeom prst="rect">
            <a:avLst/>
          </a:prstGeom>
        </p:spPr>
        <p:txBody>
          <a:bodyPr vert="horz" wrap="square" lIns="0" tIns="54610" rIns="0" bIns="0" rtlCol="0">
            <a:spAutoFit/>
          </a:bodyPr>
          <a:lstStyle/>
          <a:p>
            <a:r>
              <a:rPr lang="en-US" sz="1800" dirty="0"/>
              <a:t>The dashboard provides a comprehensive view of the data, allowing users to explore key metrics and trends through various visualizations. Screenshots of the final dashboard interface demonstrate the arrangement and appearance of different charts, graphs, and interactive elements.</a:t>
            </a:r>
            <a:endParaRPr lang="en-US" sz="2400" dirty="0"/>
          </a:p>
          <a:p>
            <a:r>
              <a:rPr lang="en-US" sz="1800" dirty="0"/>
              <a:t> </a:t>
            </a:r>
            <a:endParaRPr lang="en-US" sz="2400" dirty="0"/>
          </a:p>
          <a:p>
            <a:r>
              <a:rPr lang="en-US" sz="1800" b="1" dirty="0"/>
              <a:t>Home Page Dashboard Screenshot</a:t>
            </a:r>
            <a:r>
              <a:rPr lang="en-US" sz="1800" dirty="0"/>
              <a:t>:</a:t>
            </a:r>
            <a:endParaRPr lang="en-US" sz="2400" dirty="0"/>
          </a:p>
          <a:p>
            <a:pPr lvl="1"/>
            <a:r>
              <a:rPr lang="en-US" sz="1800" dirty="0"/>
              <a:t>The dashboard displays an </a:t>
            </a:r>
            <a:r>
              <a:rPr lang="en-US" sz="1800" b="1" dirty="0"/>
              <a:t>overview</a:t>
            </a:r>
            <a:r>
              <a:rPr lang="en-US" sz="1800" dirty="0"/>
              <a:t> of the key performance indicators (KPIs), such as </a:t>
            </a:r>
            <a:r>
              <a:rPr lang="en-US" sz="1800" b="1" dirty="0"/>
              <a:t>total sales</a:t>
            </a:r>
            <a:r>
              <a:rPr lang="en-US" sz="1800" dirty="0"/>
              <a:t>, </a:t>
            </a:r>
            <a:r>
              <a:rPr lang="en-US" sz="1800" b="1" dirty="0"/>
              <a:t>medicine categories</a:t>
            </a:r>
            <a:r>
              <a:rPr lang="en-US" sz="1800" dirty="0"/>
              <a:t>, </a:t>
            </a:r>
            <a:r>
              <a:rPr lang="en-US" sz="1800" b="1" dirty="0"/>
              <a:t>quantity sold</a:t>
            </a:r>
            <a:r>
              <a:rPr lang="en-US" sz="1800" dirty="0"/>
              <a:t>, and </a:t>
            </a:r>
            <a:r>
              <a:rPr lang="en-US" sz="1800" b="1" dirty="0"/>
              <a:t>average prices</a:t>
            </a:r>
            <a:r>
              <a:rPr lang="en-US" sz="1800" dirty="0"/>
              <a:t>.</a:t>
            </a:r>
            <a:endParaRPr lang="en-US" sz="2400" dirty="0"/>
          </a:p>
          <a:p>
            <a:pPr lvl="1"/>
            <a:r>
              <a:rPr lang="en-US" sz="1800" dirty="0"/>
              <a:t>Bar charts and pie charts are used to display the distribution of </a:t>
            </a:r>
            <a:r>
              <a:rPr lang="en-US" sz="1800" b="1" dirty="0"/>
              <a:t>medicine categories</a:t>
            </a:r>
            <a:r>
              <a:rPr lang="en-US" sz="1800" dirty="0"/>
              <a:t> and their respective sales quantities.</a:t>
            </a:r>
            <a:endParaRPr lang="en-US" sz="2400" dirty="0"/>
          </a:p>
          <a:p>
            <a:pPr lvl="1"/>
            <a:r>
              <a:rPr lang="en-US" sz="1800" dirty="0"/>
              <a:t>Line charts are used to track the </a:t>
            </a:r>
            <a:r>
              <a:rPr lang="en-US" sz="1800" b="1" dirty="0"/>
              <a:t>price trends</a:t>
            </a:r>
            <a:r>
              <a:rPr lang="en-US" sz="1800" dirty="0"/>
              <a:t> over time and highlight seasonal variations in sales.</a:t>
            </a:r>
            <a:endParaRPr lang="en-US" sz="2400" dirty="0"/>
          </a:p>
          <a:p>
            <a:pPr lvl="1"/>
            <a:r>
              <a:rPr lang="en-US" sz="1800" b="1" dirty="0"/>
              <a:t>Interactive filters</a:t>
            </a:r>
            <a:r>
              <a:rPr lang="en-US" sz="1800" dirty="0"/>
              <a:t> allow users to select specific data points or time frames, ensuring they can drill down into the data as needed.</a:t>
            </a:r>
            <a:endParaRPr lang="en-US" sz="2400" dirty="0"/>
          </a:p>
          <a:p>
            <a:pPr marL="12700" marR="5080" algn="just">
              <a:lnSpc>
                <a:spcPct val="90000"/>
              </a:lnSpc>
              <a:spcBef>
                <a:spcPts val="430"/>
              </a:spcBef>
            </a:pPr>
            <a:r>
              <a:rPr sz="2800" spc="-10" dirty="0" smtClean="0">
                <a:latin typeface="Calibri"/>
                <a:cs typeface="Calibri"/>
              </a:rPr>
              <a:t>.</a:t>
            </a:r>
            <a:endParaRPr sz="28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TotalTime>
  <Words>2947</Words>
  <Application>Microsoft Office PowerPoint</Application>
  <PresentationFormat>Widescreen</PresentationFormat>
  <Paragraphs>160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Calibri Light</vt:lpstr>
      <vt:lpstr>Times New Roman</vt:lpstr>
      <vt:lpstr>Wingdings</vt:lpstr>
      <vt:lpstr>Office Theme</vt:lpstr>
      <vt:lpstr>DATA VISUALISATION DASHBOARD</vt:lpstr>
      <vt:lpstr>Outline</vt:lpstr>
      <vt:lpstr>Introduction to Project</vt:lpstr>
      <vt:lpstr>Problem Formulation</vt:lpstr>
      <vt:lpstr>Objectives of the Work</vt:lpstr>
      <vt:lpstr>How the Dashboard Met the Objectives</vt:lpstr>
      <vt:lpstr>Conceptual Design</vt:lpstr>
      <vt:lpstr>Methodology used</vt:lpstr>
      <vt:lpstr>Results and Outputs</vt:lpstr>
      <vt:lpstr>PowerPoint Presentation</vt:lpstr>
      <vt:lpstr>PowerPoint Presentation</vt:lpstr>
      <vt:lpstr>Conclusion</vt:lpstr>
      <vt:lpstr>Future Scope</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Gaganpreet Singh</cp:lastModifiedBy>
  <cp:revision>5</cp:revision>
  <dcterms:created xsi:type="dcterms:W3CDTF">2024-09-17T05:25:02Z</dcterms:created>
  <dcterms:modified xsi:type="dcterms:W3CDTF">2024-11-14T03:06:58Z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2024-08-26T00:00:00Z</vt:filetime>
  </property>
  <property fmtid="{D5CDD505-2E9C-101B-9397-08002B2CF9AE}" pid="3" name="Creator">
    <vt:lpwstr>Microsoft® PowerPoint® 2019</vt:lpwstr>
  </property>
  <property fmtid="{D5CDD505-2E9C-101B-9397-08002B2CF9AE}" pid="4" name="LastSaved">
    <vt:filetime>2024-09-17T00:00:00Z</vt:filetime>
  </property>
</Properties>
</file>