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87" r:id="rId8"/>
    <p:sldId id="291" r:id="rId9"/>
    <p:sldId id="263" r:id="rId10"/>
    <p:sldId id="264" r:id="rId11"/>
    <p:sldId id="265" r:id="rId12"/>
    <p:sldId id="266" r:id="rId13"/>
    <p:sldId id="267" r:id="rId14"/>
    <p:sldId id="288" r:id="rId15"/>
    <p:sldId id="272" r:id="rId16"/>
    <p:sldId id="273" r:id="rId17"/>
    <p:sldId id="279" r:id="rId18"/>
    <p:sldId id="281" r:id="rId19"/>
    <p:sldId id="292" r:id="rId20"/>
    <p:sldId id="293" r:id="rId21"/>
    <p:sldId id="282" r:id="rId22"/>
    <p:sldId id="285" r:id="rId23"/>
    <p:sldId id="283" r:id="rId24"/>
    <p:sldId id="284" r:id="rId25"/>
  </p:sldIdLst>
  <p:sldSz cx="12192000" cy="6858000"/>
  <p:notesSz cx="6858000" cy="9144000"/>
  <p:embeddedFontLst>
    <p:embeddedFont>
      <p:font typeface="Libre Baskerville" charset="0"/>
      <p:regular r:id="rId27"/>
      <p:bold r:id="rId28"/>
      <p:italic r:id="rId29"/>
    </p:embeddedFont>
    <p:embeddedFont>
      <p:font typeface="Lucida Sans Unicode" pitchFamily="34" charset="0"/>
      <p:regular r:id="rId30"/>
    </p:embeddedFont>
    <p:embeddedFont>
      <p:font typeface="Wingdings 3" pitchFamily="18" charset="2"/>
      <p:regular r:id="rId31"/>
    </p:embeddedFont>
    <p:embeddedFont>
      <p:font typeface="Gill Sans" charset="0"/>
      <p:regular r:id="rId32"/>
      <p:bold r:id="rId33"/>
    </p:embeddedFont>
    <p:embeddedFont>
      <p:font typeface="Verdana" pitchFamily="34" charset="0"/>
      <p:regular r:id="rId34"/>
      <p:bold r:id="rId35"/>
      <p:italic r:id="rId36"/>
      <p:boldItalic r:id="rId37"/>
    </p:embeddedFont>
    <p:embeddedFont>
      <p:font typeface="Wingdings 2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IFLpz7OVQr8LZgP6L6kHwyyi0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23" autoAdjust="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352551" y="812307"/>
            <a:ext cx="9667875" cy="188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1631"/>
              </a:buClr>
              <a:buSzPts val="3800"/>
              <a:buFont typeface="Times New Roman"/>
              <a:buNone/>
            </a:pPr>
            <a:r>
              <a:rPr lang="en-US" sz="3800" dirty="0">
                <a:solidFill>
                  <a:srgbClr val="8916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MOOD BASED MUSIC</a:t>
            </a:r>
            <a:br>
              <a:rPr lang="en-US" sz="3800" dirty="0">
                <a:solidFill>
                  <a:srgbClr val="8916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800" dirty="0">
                <a:solidFill>
                  <a:srgbClr val="8916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RECOMMENDATION SYSTEM </a:t>
            </a:r>
            <a:endParaRPr sz="3800" dirty="0">
              <a:solidFill>
                <a:srgbClr val="8916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985422" y="3497804"/>
            <a:ext cx="12191999" cy="254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dirty="0">
              <a:solidFill>
                <a:srgbClr val="00B05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96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endParaRPr sz="6400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64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</a:t>
            </a:r>
            <a:endParaRPr sz="2400" dirty="0">
              <a:solidFill>
                <a:srgbClr val="00B05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 dirty="0">
              <a:solidFill>
                <a:srgbClr val="00B05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 dirty="0">
              <a:solidFill>
                <a:srgbClr val="00B05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 dirty="0">
              <a:solidFill>
                <a:srgbClr val="00B05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69230"/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6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2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9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                             </a:t>
            </a:r>
            <a:endParaRPr dirty="0"/>
          </a:p>
        </p:txBody>
      </p:sp>
      <p:sp>
        <p:nvSpPr>
          <p:cNvPr id="102" name="Google Shape;102;p1"/>
          <p:cNvSpPr/>
          <p:nvPr/>
        </p:nvSpPr>
        <p:spPr>
          <a:xfrm>
            <a:off x="985421" y="4323427"/>
            <a:ext cx="4136995" cy="11185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2000" dirty="0" smtClean="0">
                <a:latin typeface="Times New Roman"/>
                <a:ea typeface="Times New Roman"/>
              </a:rPr>
              <a:t>Prepared For:</a:t>
            </a:r>
          </a:p>
          <a:p>
            <a:r>
              <a:rPr lang="en-IN" sz="2000" dirty="0" smtClean="0">
                <a:latin typeface="Times New Roman"/>
                <a:ea typeface="Times New Roman"/>
              </a:rPr>
              <a:t>Dr</a:t>
            </a:r>
            <a:r>
              <a:rPr lang="en-IN" sz="2000" dirty="0" smtClean="0">
                <a:latin typeface="Times New Roman"/>
                <a:ea typeface="Times New Roman"/>
              </a:rPr>
              <a:t>. Hubert A. Johnson</a:t>
            </a:r>
            <a:br>
              <a:rPr lang="en-IN" sz="2000" dirty="0" smtClean="0">
                <a:latin typeface="Times New Roman"/>
                <a:ea typeface="Times New Roman"/>
              </a:rPr>
            </a:br>
            <a:r>
              <a:rPr lang="en-IN" sz="2000" dirty="0" smtClean="0">
                <a:latin typeface="Times New Roman"/>
                <a:ea typeface="Times New Roman"/>
              </a:rPr>
              <a:t>CSIT 515-02 Software Engineering &amp; Reliability</a:t>
            </a:r>
            <a:endParaRPr sz="2000" dirty="0"/>
          </a:p>
        </p:txBody>
      </p:sp>
      <p:sp>
        <p:nvSpPr>
          <p:cNvPr id="103" name="Google Shape;103;p1"/>
          <p:cNvSpPr/>
          <p:nvPr/>
        </p:nvSpPr>
        <p:spPr>
          <a:xfrm>
            <a:off x="7510509" y="3684235"/>
            <a:ext cx="4563123" cy="19175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92D050"/>
                </a:solidFill>
                <a:latin typeface="Times New Roman"/>
                <a:ea typeface="Libre Baskerville"/>
                <a:cs typeface="Times New Roman"/>
                <a:sym typeface="Times New Roman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ea typeface="Libre Baskerville"/>
                <a:cs typeface="Times New Roman"/>
                <a:sym typeface="Times New Roman"/>
              </a:rPr>
              <a:t>MET-A-FOUR</a:t>
            </a:r>
            <a:endParaRPr lang="en-US" sz="1800" dirty="0">
              <a:solidFill>
                <a:srgbClr val="FF0000"/>
              </a:solidFill>
              <a:latin typeface="Times New Roman"/>
              <a:ea typeface="Libre Baskerville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/>
                <a:ea typeface="Libre Baskerville"/>
                <a:cs typeface="Times New Roman"/>
                <a:sym typeface="Times New Roman"/>
              </a:rPr>
              <a:t>Chiru</a:t>
            </a:r>
            <a:r>
              <a:rPr lang="en-US" sz="2000" dirty="0" smtClean="0">
                <a:solidFill>
                  <a:srgbClr val="002060"/>
                </a:solidFill>
                <a:latin typeface="Times New Roman"/>
                <a:ea typeface="Libre Baskerville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/>
                <a:ea typeface="Libre Baskerville"/>
                <a:cs typeface="Times New Roman"/>
                <a:sym typeface="Times New Roman"/>
              </a:rPr>
              <a:t>Anand</a:t>
            </a:r>
            <a:r>
              <a:rPr lang="en-US" sz="2000" dirty="0" smtClean="0">
                <a:solidFill>
                  <a:srgbClr val="002060"/>
                </a:solidFill>
                <a:latin typeface="Times New Roman"/>
                <a:ea typeface="Libre Baskerville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/>
                <a:ea typeface="Libre Baskerville"/>
                <a:cs typeface="Times New Roman"/>
                <a:sym typeface="Times New Roman"/>
              </a:rPr>
              <a:t>Vaka</a:t>
            </a:r>
            <a:endParaRPr lang="en-US" sz="2000" dirty="0" smtClean="0">
              <a:solidFill>
                <a:srgbClr val="002060"/>
              </a:solidFill>
              <a:latin typeface="Times New Roman"/>
              <a:ea typeface="Libre Baskerville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Venkata</a:t>
            </a:r>
            <a:r>
              <a:rPr lang="en-US" sz="2000" dirty="0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Roshan</a:t>
            </a:r>
            <a:r>
              <a:rPr lang="en-US" sz="2000" dirty="0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 Reddy </a:t>
            </a:r>
            <a:r>
              <a:rPr lang="en-US" sz="2000" dirty="0" err="1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Rajala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Saikumar</a:t>
            </a:r>
            <a:r>
              <a:rPr lang="en-US" sz="2000" dirty="0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Atchi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Heet</a:t>
            </a:r>
            <a:r>
              <a:rPr lang="en-US" sz="2000" dirty="0" smtClean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 Patel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2000" b="0" i="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/>
        </p:nvSpPr>
        <p:spPr>
          <a:xfrm>
            <a:off x="72777" y="-134367"/>
            <a:ext cx="11540971" cy="663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200400" marR="0" lvl="7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200400" marR="0" lvl="7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200400" marR="0" lvl="7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1.Mood Detection Module:</a:t>
            </a:r>
            <a:endParaRPr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marR="0" lvl="7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Face Detection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—Ability to detect the location of face in any input image or frame.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0" marR="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output is the  bounding box coordinates of the detected faces.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lvl="3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marR="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this task, the python library OpenCV was considered and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Cascade Classifier.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marR="0" lvl="3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0" marR="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Cascade is an Object Detection Algorithm used to identify faces in an image or a real time video.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marR="0" lvl="3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0" marR="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algorithm is given a lot of positive images consisting of faces, and a lot of negative images not consisting of any face to train on them.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marR="0" lvl="3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0" marR="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 face model detects the coordinates of a face. We take one coordinate at a time, and get the rectangular data from the gray image(pixels). 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marR="0" lvl="3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marR="0" lvl="3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534573" y="0"/>
            <a:ext cx="10466363" cy="598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marR="0" lvl="1" indent="-285750" rtl="0"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2300"/>
              <a:buFont typeface="Noto Sans Symbols"/>
              <a:buChar char="❖"/>
            </a:pPr>
            <a:r>
              <a:rPr lang="en-US" sz="2300" b="0" i="0" u="none" strike="noStrike" cap="none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Mood Detection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—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Classification of the emotion on the face as happy, angry, sad,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calm,surprise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158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57300" marR="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this task, the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Keras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module of Python was used.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marR="0" lvl="2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57300" marR="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Using the libraries and functions available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Keras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we built a model for mood detection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57300" marR="0" lvl="2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57300" marR="0" lvl="2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2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57300" marR="0" lvl="2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2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2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2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/>
        </p:nvSpPr>
        <p:spPr>
          <a:xfrm>
            <a:off x="1038226" y="857251"/>
            <a:ext cx="9353551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Dataset for Training of Mood detection model:</a:t>
            </a:r>
            <a:endParaRPr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dataset used for training was obtained from Kaggle which consists of FER 2013 dataset.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FER 2013 dataset contains grayscale images of size 48x48 pixels.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consists of </a:t>
            </a:r>
            <a:r>
              <a:rPr lang="en-US" sz="2000" b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35887 images out of which nearly 20,000 images are for training and remaining are for validation</a:t>
            </a:r>
            <a:r>
              <a:rPr lang="en-US" sz="2000" b="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rgbClr val="008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CNN was used with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Keras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to train and test our model for seven classes - happy, angry, neutral, sad, surprise, fear and disgust. We trained it for 100 epochs and achieved an accuracy of approximately 83%.</a:t>
            </a:r>
            <a:endParaRPr sz="2000" b="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1" y="337353"/>
            <a:ext cx="1198485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                           </a:t>
            </a:r>
            <a:endParaRPr sz="24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22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Music Recommendation Module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dataset of songs classified as per mood was found on  Kaggle for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language:English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Research for a good cloud storage platform to store, retrieve and query this song data as per user’s request was conducted.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Options like AWS, Google Cloud, etc. were found but these were rejected as they were costly and provided very limited storage for free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457200" marR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marR="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9D42429A-93B0-46F0-867F-86863F596E9B}"/>
              </a:ext>
            </a:extLst>
          </p:cNvPr>
          <p:cNvSpPr/>
          <p:nvPr/>
        </p:nvSpPr>
        <p:spPr>
          <a:xfrm>
            <a:off x="1498602" y="1061132"/>
            <a:ext cx="1326663" cy="8299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AB3A972-DF73-4126-B4B9-C96128E80D7F}"/>
              </a:ext>
            </a:extLst>
          </p:cNvPr>
          <p:cNvSpPr/>
          <p:nvPr/>
        </p:nvSpPr>
        <p:spPr>
          <a:xfrm>
            <a:off x="3818208" y="1083212"/>
            <a:ext cx="1541585" cy="82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DC055E-DA53-4B1A-9CDA-9A4DFD8E1395}"/>
              </a:ext>
            </a:extLst>
          </p:cNvPr>
          <p:cNvSpPr/>
          <p:nvPr/>
        </p:nvSpPr>
        <p:spPr>
          <a:xfrm>
            <a:off x="6513345" y="1083212"/>
            <a:ext cx="1541585" cy="829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Face Detection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B9C70B-BFC3-4D12-9F44-64286C7A516C}"/>
              </a:ext>
            </a:extLst>
          </p:cNvPr>
          <p:cNvSpPr/>
          <p:nvPr/>
        </p:nvSpPr>
        <p:spPr>
          <a:xfrm>
            <a:off x="9425354" y="1061132"/>
            <a:ext cx="154158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Processing input using</a:t>
            </a:r>
          </a:p>
          <a:p>
            <a:pPr algn="ctr"/>
            <a:r>
              <a:rPr lang="en-US" b="1" dirty="0" err="1"/>
              <a:t>Haar</a:t>
            </a:r>
            <a:r>
              <a:rPr lang="en-US" b="1" dirty="0"/>
              <a:t> Cascade Classifier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1EAA66-8777-4E2E-86CB-9BAEB54464F6}"/>
              </a:ext>
            </a:extLst>
          </p:cNvPr>
          <p:cNvSpPr/>
          <p:nvPr/>
        </p:nvSpPr>
        <p:spPr>
          <a:xfrm>
            <a:off x="9425353" y="3428999"/>
            <a:ext cx="1511104" cy="787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Mood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67364-734F-4274-B61E-3215802C7E80}"/>
              </a:ext>
            </a:extLst>
          </p:cNvPr>
          <p:cNvSpPr/>
          <p:nvPr/>
        </p:nvSpPr>
        <p:spPr>
          <a:xfrm>
            <a:off x="6513345" y="3428999"/>
            <a:ext cx="1541585" cy="787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 Music 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7A72C6-BFFC-4F8C-9E5A-D98AC568138A}"/>
              </a:ext>
            </a:extLst>
          </p:cNvPr>
          <p:cNvSpPr/>
          <p:nvPr/>
        </p:nvSpPr>
        <p:spPr>
          <a:xfrm>
            <a:off x="3818208" y="3428999"/>
            <a:ext cx="1541585" cy="787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 New Mood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E286732-F42E-45B5-BD80-0023C2434B8F}"/>
              </a:ext>
            </a:extLst>
          </p:cNvPr>
          <p:cNvSpPr/>
          <p:nvPr/>
        </p:nvSpPr>
        <p:spPr>
          <a:xfrm>
            <a:off x="6513343" y="5029202"/>
            <a:ext cx="1450928" cy="703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6D457BB-B4AA-4F52-BCB7-0357C3ABECE4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825265" y="1476129"/>
            <a:ext cx="992943" cy="2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0932743-A12E-46A9-81C2-0ED7AA6FA30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59791" y="1498209"/>
            <a:ext cx="115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1248EEC-58D0-427D-9DB6-833CAE91C0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054929" y="1498211"/>
            <a:ext cx="1370425" cy="2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0AE076A-4CCF-4E8B-BEB0-6C5AA7B350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80906" y="1975534"/>
            <a:ext cx="15241" cy="145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C893AD1-2AFB-4792-8723-8E0AAA91E47C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8054929" y="3822894"/>
            <a:ext cx="1370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A16EA58-9320-458C-943B-3BFDC16B1EA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84137" y="4216791"/>
            <a:ext cx="1" cy="81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50698D7-FDFC-4E5B-99D9-8FA13B83E298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359791" y="3822894"/>
            <a:ext cx="115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DB830BEA-79C6-4854-9ECB-D6F1F2FE865E}"/>
              </a:ext>
            </a:extLst>
          </p:cNvPr>
          <p:cNvCxnSpPr>
            <a:stCxn id="8" idx="1"/>
            <a:endCxn id="2" idx="4"/>
          </p:cNvCxnSpPr>
          <p:nvPr/>
        </p:nvCxnSpPr>
        <p:spPr>
          <a:xfrm rot="10800000">
            <a:off x="2161932" y="1891126"/>
            <a:ext cx="1656275" cy="1931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082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/>
        </p:nvSpPr>
        <p:spPr>
          <a:xfrm>
            <a:off x="0" y="2"/>
            <a:ext cx="12192000" cy="577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</a:t>
            </a:r>
            <a:r>
              <a:rPr lang="en-US" sz="2400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HARDWARE &amp; SOFTWARE REQUIREMENTS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Hardware Requirements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marR="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hardware requirements required for this project are: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Minimum 4 Gigabyte (GB) RAM (used for processing)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Webcam (for testing on laptop/desktop)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Minimum 16 Megapixel (MP) Resolution camera (for testing on android device)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30 MB Memory space (approximate value)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lvl="3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Software Requirements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They deal with defining software resource requirements and prerequisites that need to be installed on a computer to provide optimal functioning of an application. The software requirements that are required for this project are: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Python 3.6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OpenCV 3.1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Visual Studio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marR="0" lvl="3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Jupyter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/Google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Colab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00150" marR="0" lvl="2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/>
        </p:nvSpPr>
        <p:spPr>
          <a:xfrm>
            <a:off x="657226" y="861136"/>
            <a:ext cx="11034665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9163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RESULTS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9163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742950" marR="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✔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 every person has unique facial features, it is difficult to detect accurate human emotion or mood.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152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marR="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✔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But with proper facial expressions, it can be detected up to a certain extent.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152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marR="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✔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camera of the device should have a higher resolution.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152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marR="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✔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system detects the mood in real time and a playlist is displayed for that mood accurately. </a:t>
            </a:r>
            <a:endParaRPr sz="21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9163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285750" marR="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89163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666750" y="971551"/>
            <a:ext cx="988695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graph displays the accuracy of our model, where the x-axis specifies the number of epochs and the y-axis specifies the accuracy.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 it can be seen in the figure, </a:t>
            </a: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</a:t>
            </a:r>
            <a:r>
              <a:rPr lang="en-US" sz="2000" b="0" i="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he epoch’s history shows that accuracy gradually increases and achieved +83% accuracy on both training and validation set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Since it is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fully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computer-based system, it understands emotions in the way it has been trained. FSF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3123069"/>
            <a:ext cx="81153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/>
        </p:nvSpPr>
        <p:spPr>
          <a:xfrm>
            <a:off x="1143000" y="397819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916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/>
        </p:nvSpPr>
        <p:spPr>
          <a:xfrm>
            <a:off x="845394" y="641990"/>
            <a:ext cx="685891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Some of the screenshots while detecting the mood</a:t>
            </a:r>
            <a:endParaRPr sz="2100" b="1" i="0" u="none" strike="noStrike" cap="none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" name="Picture 4" descr="WhatsApp Image 2024-04-30 at 12.47.3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66" y="1836907"/>
            <a:ext cx="5100000" cy="2880000"/>
          </a:xfrm>
          <a:prstGeom prst="rect">
            <a:avLst/>
          </a:prstGeom>
        </p:spPr>
      </p:pic>
      <p:pic>
        <p:nvPicPr>
          <p:cNvPr id="6" name="Picture 5" descr="WhatsApp Image 2024-04-30 at 12.47.37 P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71" y="1807722"/>
            <a:ext cx="510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04-30 at 12.47.3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0" y="1428344"/>
            <a:ext cx="5100000" cy="2880000"/>
          </a:xfrm>
          <a:prstGeom prst="rect">
            <a:avLst/>
          </a:prstGeom>
        </p:spPr>
      </p:pic>
      <p:pic>
        <p:nvPicPr>
          <p:cNvPr id="3" name="Picture 2" descr="WhatsApp Image 2024-04-30 at 12.47.38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36" y="1428345"/>
            <a:ext cx="510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0" y="0"/>
            <a:ext cx="12192000" cy="571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CONTENTS</a:t>
            </a:r>
            <a:r>
              <a:rPr lang="en-US" sz="2400" dirty="0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</a:pP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PROPOSED SYSTEM</a:t>
            </a:r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CNN ARCHITECTURE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lang="en-IN"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DATAFLOW DIAGRAM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&amp; SOFTWARE REQUIREMENTS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/>
          </a:p>
          <a:p>
            <a:pPr marL="457200" marR="0" lvl="0" indent="-29591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94"/>
              <a:buFont typeface="Times New Roman"/>
              <a:buChar char="●"/>
            </a:pPr>
            <a:r>
              <a:rPr lang="en-US" sz="2000" cap="small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04-30 at 12.47.38 P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75" y="1447800"/>
            <a:ext cx="5100000" cy="2880000"/>
          </a:xfrm>
          <a:prstGeom prst="rect">
            <a:avLst/>
          </a:prstGeom>
        </p:spPr>
      </p:pic>
      <p:pic>
        <p:nvPicPr>
          <p:cNvPr id="3" name="Picture 2" descr="WhatsApp Image 2024-04-30 at 12.47.38 PM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06" y="1457527"/>
            <a:ext cx="510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4-04-30 at 12.47.37 PM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29" y="1700719"/>
            <a:ext cx="5100000" cy="2880000"/>
          </a:xfrm>
          <a:prstGeom prst="rect">
            <a:avLst/>
          </a:prstGeom>
        </p:spPr>
      </p:pic>
      <p:pic>
        <p:nvPicPr>
          <p:cNvPr id="5" name="Picture 4" descr="WhatsApp Image 2024-04-30 at 12.47.37 PM (3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55" y="1690992"/>
            <a:ext cx="510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atsApp Image 2024-04-30 at 12.47.37 PM (4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87" y="1613171"/>
            <a:ext cx="5100000" cy="2880000"/>
          </a:xfrm>
          <a:prstGeom prst="rect">
            <a:avLst/>
          </a:prstGeom>
        </p:spPr>
      </p:pic>
      <p:pic>
        <p:nvPicPr>
          <p:cNvPr id="8" name="Picture 7" descr="WhatsApp Image 2024-04-30 at 12.47.37 PM (5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55" y="1583987"/>
            <a:ext cx="51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53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/>
        </p:nvSpPr>
        <p:spPr>
          <a:xfrm>
            <a:off x="1" y="1"/>
            <a:ext cx="11449051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9163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9163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       CONCLUSION: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9163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Even though human emotions are complex and subtle, it is possible for a machine learning model to be trained to accurately detect a set of emotions which can be differentiated from each other with certain facial expressions.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expression on a person’s face can be used to detect their mood, and once a certain mood has been detected, music suitable for the person’s detected mood can be suggested.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Our model, having the accuracy of approximately 83%, is able to detect five moods accurately: anger,  happy, sad, surprise and calm; and our android application is able to play the music that would be suitable for the detected mood.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709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0" y="967668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2"/>
            <a:ext cx="12192000" cy="48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  </a:t>
            </a:r>
            <a:r>
              <a:rPr lang="en-US" sz="2400" b="1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Music is an important entertainment medium for with advancement of technology, the optimization of manual work has gained a lot of attention.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Currently, there are many traditional music players that require songs to be manually selected and organized.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User, have to create and update play list for each mood, which is time consuming.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marR="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Although some of these features are enjoyable for user, there is room to improve in the field of automation when it comes to music players.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marR="0" lvl="0" indent="-28575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Selecting songs automatically and organizing these based on the user’s mood gives user’s a better experience.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578069" y="-8792"/>
            <a:ext cx="10166131" cy="518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       </a:t>
            </a:r>
            <a:r>
              <a:rPr lang="en-US" sz="2400" b="1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EXISTING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There are many existing music player applications. Some of the interesting applications among them are: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marR="0" lvl="3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❑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Apple Music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0" marR="0" lvl="3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❑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YouTube Music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0" marR="0" lvl="3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Spotify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These application gives good user accessibility features to play songs and recommends us with other songs of similar genre.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Times New Roman"/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Limitations of existing system: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requires the user to manually select the songs.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Randomly played songs may not match the mood of the user.</a:t>
            </a:r>
            <a:endParaRPr sz="2000" u="sng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619125" y="1076327"/>
            <a:ext cx="10464512" cy="336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</a:t>
            </a:r>
            <a:r>
              <a:rPr lang="en-US" sz="2400" b="1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PROPOSED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715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consider the notion of collecting human emotion from the user’s expressions, and explore how this information could be used to improve the user’s experience with audio players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715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715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present a new emotion based and user interactive music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Proposed System aims to provide user preferred music based on emotion by recognizing face expressions. Based on user emotions, songs related to that emotion will be played.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878889" y="1215725"/>
            <a:ext cx="10839600" cy="299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89163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ADVANTAGES OF PROPOSED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Ease Of Use.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Plays Songs as per users mood.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 trouble selecting the songs manually.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Free of cost.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iro.medium.com/max/1400/1*kkyW7BR5FZJq4_oBTx3OPQ.png">
            <a:extLst>
              <a:ext uri="{FF2B5EF4-FFF2-40B4-BE49-F238E27FC236}">
                <a16:creationId xmlns:a16="http://schemas.microsoft.com/office/drawing/2014/main" xmlns="" id="{E59A4EF0-2CFE-4C43-B523-AF616352E9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666060"/>
            <a:ext cx="9940717" cy="403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0BD94-D423-4E03-AB86-4ECA5B9F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CNN Architecture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8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CAA235-414B-4130-B977-69C9B4B6708E}"/>
              </a:ext>
            </a:extLst>
          </p:cNvPr>
          <p:cNvSpPr txBox="1"/>
          <p:nvPr/>
        </p:nvSpPr>
        <p:spPr>
          <a:xfrm>
            <a:off x="885371" y="348344"/>
            <a:ext cx="100148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Network, also known as CNN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ConvNet,lerns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classifier in a joint fashion and performs much better than traditional approaches for various image classification and segmentation problems.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main components in the CNN: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1.convolution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2.Non-linearity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3.Pooling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4.classification(Fully connected layer)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is a matrix of pixel values.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consider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image,the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of each pixel in the matrix will range from 0 to 255</a:t>
            </a:r>
          </a:p>
        </p:txBody>
      </p:sp>
    </p:spTree>
    <p:extLst>
      <p:ext uri="{BB962C8B-B14F-4D97-AF65-F5344CB8AC3E}">
        <p14:creationId xmlns:p14="http://schemas.microsoft.com/office/powerpoint/2010/main" xmlns="" val="234054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438151" y="228601"/>
            <a:ext cx="11191875" cy="58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89163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89163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</a:t>
            </a:r>
            <a:r>
              <a:rPr lang="en-US" sz="2400" b="1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METHODOLOGY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9163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mood-based music recommendation system is an  application that focuses on implementing real time mood  detection.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a prototype of a new product that comprises  two main modules: Facial expression recognition/mood  detection and Music recommendation.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Mood Detection Module: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This Module is divided into two parts: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marR="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Face Detection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marR="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Mood Detection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rgbClr val="BA216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Music Recommendation Module: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1190</Words>
  <Application>Microsoft Office PowerPoint</Application>
  <PresentationFormat>Custom</PresentationFormat>
  <Paragraphs>194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Times New Roman</vt:lpstr>
      <vt:lpstr>Libre Baskerville</vt:lpstr>
      <vt:lpstr>Lucida Sans Unicode</vt:lpstr>
      <vt:lpstr>Wingdings 3</vt:lpstr>
      <vt:lpstr>Gill Sans</vt:lpstr>
      <vt:lpstr>Noto Sans Symbols</vt:lpstr>
      <vt:lpstr>Verdana</vt:lpstr>
      <vt:lpstr>Wingdings 2</vt:lpstr>
      <vt:lpstr>Concourse</vt:lpstr>
      <vt:lpstr>               MOOD BASED MUSIC           RECOMMENDATION SYSTEM </vt:lpstr>
      <vt:lpstr>Slide 2</vt:lpstr>
      <vt:lpstr>Slide 3</vt:lpstr>
      <vt:lpstr>Slide 4</vt:lpstr>
      <vt:lpstr>Slide 5</vt:lpstr>
      <vt:lpstr>Slide 6</vt:lpstr>
      <vt:lpstr>CNN Architecture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BASED MUSIC           RECOMMENDATION SYSTEM</dc:title>
  <dc:creator>Harish Muppalla</dc:creator>
  <cp:lastModifiedBy>hp</cp:lastModifiedBy>
  <cp:revision>26</cp:revision>
  <dcterms:created xsi:type="dcterms:W3CDTF">2021-09-05T11:35:54Z</dcterms:created>
  <dcterms:modified xsi:type="dcterms:W3CDTF">2024-05-01T17:43:44Z</dcterms:modified>
</cp:coreProperties>
</file>