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Lst>
  <p:sldSz cx="9144000" cy="5143500" type="screen16x9"/>
  <p:notesSz cx="6858000" cy="9144000"/>
  <p:embeddedFontLst>
    <p:embeddedFont>
      <p:font typeface="Monotype Corsiva" panose="03010101010201010101" pitchFamily="66" charset="0"/>
      <p:italic r:id="rId27"/>
    </p:embeddedFont>
    <p:embeddedFont>
      <p:font typeface="Algerian" panose="04020705040A02060702" pitchFamily="82" charset="0"/>
      <p:regular r:id="rId28"/>
    </p:embeddedFont>
    <p:embeddedFont>
      <p:font typeface="Montserrat"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2" autoAdjust="0"/>
    <p:restoredTop sz="89091" autoAdjust="0"/>
  </p:normalViewPr>
  <p:slideViewPr>
    <p:cSldViewPr snapToGrid="0">
      <p:cViewPr varScale="1">
        <p:scale>
          <a:sx n="86" d="100"/>
          <a:sy n="86" d="100"/>
        </p:scale>
        <p:origin x="924"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lvl="0"/>
            <a:r>
              <a:rPr lang="en-US" sz="5400" b="1" dirty="0" smtClean="0">
                <a:solidFill>
                  <a:srgbClr val="CC0000"/>
                </a:solidFill>
                <a:latin typeface="Montserrat"/>
                <a:ea typeface="Montserrat"/>
                <a:cs typeface="Montserrat"/>
                <a:sym typeface="Montserrat"/>
              </a:rPr>
              <a:t>       </a:t>
            </a:r>
            <a:r>
              <a:rPr lang="en-US" b="1" dirty="0"/>
              <a:t>Capstone </a:t>
            </a:r>
            <a:r>
              <a:rPr lang="en-US" b="1" dirty="0" smtClean="0"/>
              <a:t>Project</a:t>
            </a:r>
            <a:br>
              <a:rPr lang="en-US" b="1" dirty="0" smtClean="0"/>
            </a:br>
            <a:r>
              <a:rPr lang="en-US" b="1" dirty="0"/>
              <a:t> </a:t>
            </a:r>
            <a:r>
              <a:rPr lang="en-US" b="1" dirty="0" smtClean="0"/>
              <a:t>     </a:t>
            </a:r>
            <a:r>
              <a:rPr lang="en-US" sz="5400" b="1" dirty="0" smtClean="0">
                <a:solidFill>
                  <a:schemeClr val="bg2">
                    <a:lumMod val="25000"/>
                  </a:schemeClr>
                </a:solidFill>
                <a:latin typeface="Monotype Corsiva" panose="03010101010201010101" pitchFamily="66" charset="0"/>
                <a:ea typeface="Montserrat"/>
                <a:cs typeface="Montserrat"/>
                <a:sym typeface="Montserrat"/>
              </a:rPr>
              <a:t>Hotel Booking Analysis</a:t>
            </a:r>
            <a:r>
              <a:rPr lang="en-US" sz="5400" b="1" dirty="0" smtClean="0">
                <a:solidFill>
                  <a:schemeClr val="bg2">
                    <a:lumMod val="25000"/>
                  </a:schemeClr>
                </a:solidFill>
                <a:latin typeface="Montserrat"/>
                <a:ea typeface="Montserrat"/>
                <a:cs typeface="Montserrat"/>
                <a:sym typeface="Montserrat"/>
              </a:rPr>
              <a:t/>
            </a:r>
            <a:br>
              <a:rPr lang="en-US" sz="5400" b="1" dirty="0" smtClean="0">
                <a:solidFill>
                  <a:schemeClr val="bg2">
                    <a:lumMod val="25000"/>
                  </a:schemeClr>
                </a:solidFill>
                <a:latin typeface="Montserrat"/>
                <a:ea typeface="Montserrat"/>
                <a:cs typeface="Montserrat"/>
                <a:sym typeface="Montserrat"/>
              </a:rPr>
            </a:br>
            <a:r>
              <a:rPr lang="en-US" sz="4200" b="1" dirty="0">
                <a:solidFill>
                  <a:schemeClr val="bg2">
                    <a:lumMod val="25000"/>
                  </a:schemeClr>
                </a:solidFill>
                <a:latin typeface="Montserrat"/>
                <a:ea typeface="Montserrat"/>
                <a:cs typeface="Montserrat"/>
                <a:sym typeface="Montserrat"/>
              </a:rPr>
              <a:t> </a:t>
            </a:r>
            <a:r>
              <a:rPr lang="en-US" sz="4200" b="1" dirty="0" smtClean="0">
                <a:solidFill>
                  <a:schemeClr val="bg2">
                    <a:lumMod val="25000"/>
                  </a:schemeClr>
                </a:solidFill>
                <a:latin typeface="Montserrat"/>
                <a:ea typeface="Montserrat"/>
                <a:cs typeface="Montserrat"/>
                <a:sym typeface="Montserrat"/>
              </a:rPr>
              <a:t>      </a:t>
            </a:r>
            <a:r>
              <a:rPr lang="en-US" sz="3200" b="1" dirty="0" err="1" smtClean="0">
                <a:solidFill>
                  <a:schemeClr val="bg2">
                    <a:lumMod val="25000"/>
                  </a:schemeClr>
                </a:solidFill>
                <a:latin typeface="Monotype Corsiva" panose="03010101010201010101" pitchFamily="66" charset="0"/>
                <a:ea typeface="Montserrat"/>
                <a:cs typeface="Montserrat"/>
                <a:sym typeface="Montserrat"/>
              </a:rPr>
              <a:t>Roshana</a:t>
            </a:r>
            <a:r>
              <a:rPr lang="en-US" sz="3200" b="1" dirty="0" smtClean="0">
                <a:solidFill>
                  <a:schemeClr val="bg2">
                    <a:lumMod val="25000"/>
                  </a:schemeClr>
                </a:solidFill>
                <a:latin typeface="Monotype Corsiva" panose="03010101010201010101" pitchFamily="66" charset="0"/>
                <a:ea typeface="Montserrat"/>
                <a:cs typeface="Montserrat"/>
                <a:sym typeface="Montserrat"/>
              </a:rPr>
              <a:t> Patil</a:t>
            </a:r>
            <a:endParaRPr sz="3200" b="1" dirty="0">
              <a:solidFill>
                <a:schemeClr val="bg2">
                  <a:lumMod val="25000"/>
                </a:schemeClr>
              </a:solidFill>
              <a:latin typeface="Monotype Corsiva" panose="03010101010201010101" pitchFamily="66" charset="0"/>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5400" b="1" dirty="0">
              <a:solidFill>
                <a:schemeClr val="bg2">
                  <a:lumMod val="50000"/>
                </a:schemeClr>
              </a:solidFill>
              <a:latin typeface="Monotype Corsiva" panose="03010101010201010101" pitchFamily="66" charset="0"/>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00361"/>
            <a:ext cx="3389504" cy="2865863"/>
          </a:xfrm>
          <a:prstGeom prst="rect">
            <a:avLst/>
          </a:prstGeom>
        </p:spPr>
      </p:pic>
      <p:pic>
        <p:nvPicPr>
          <p:cNvPr id="5" name="Picture 4"/>
          <p:cNvPicPr>
            <a:picLocks noChangeAspect="1"/>
          </p:cNvPicPr>
          <p:nvPr/>
        </p:nvPicPr>
        <p:blipFill>
          <a:blip r:embed="rId3"/>
          <a:stretch>
            <a:fillRect/>
          </a:stretch>
        </p:blipFill>
        <p:spPr>
          <a:xfrm>
            <a:off x="3389504" y="0"/>
            <a:ext cx="2643304" cy="2821259"/>
          </a:xfrm>
          <a:prstGeom prst="rect">
            <a:avLst/>
          </a:prstGeom>
        </p:spPr>
      </p:pic>
      <p:pic>
        <p:nvPicPr>
          <p:cNvPr id="6" name="Picture 5"/>
          <p:cNvPicPr>
            <a:picLocks noChangeAspect="1"/>
          </p:cNvPicPr>
          <p:nvPr/>
        </p:nvPicPr>
        <p:blipFill>
          <a:blip r:embed="rId4"/>
          <a:stretch>
            <a:fillRect/>
          </a:stretch>
        </p:blipFill>
        <p:spPr>
          <a:xfrm>
            <a:off x="6188925" y="0"/>
            <a:ext cx="2386363" cy="2698595"/>
          </a:xfrm>
          <a:prstGeom prst="rect">
            <a:avLst/>
          </a:prstGeom>
        </p:spPr>
      </p:pic>
      <p:pic>
        <p:nvPicPr>
          <p:cNvPr id="7" name="Picture 6"/>
          <p:cNvPicPr>
            <a:picLocks noChangeAspect="1"/>
          </p:cNvPicPr>
          <p:nvPr/>
        </p:nvPicPr>
        <p:blipFill>
          <a:blip r:embed="rId5"/>
          <a:stretch>
            <a:fillRect/>
          </a:stretch>
        </p:blipFill>
        <p:spPr>
          <a:xfrm>
            <a:off x="6032808" y="2821259"/>
            <a:ext cx="3111191" cy="2241395"/>
          </a:xfrm>
          <a:prstGeom prst="rect">
            <a:avLst/>
          </a:prstGeom>
        </p:spPr>
      </p:pic>
      <p:sp>
        <p:nvSpPr>
          <p:cNvPr id="8" name="Rectangle 7"/>
          <p:cNvSpPr/>
          <p:nvPr/>
        </p:nvSpPr>
        <p:spPr>
          <a:xfrm>
            <a:off x="44605" y="3183855"/>
            <a:ext cx="5620213" cy="2031325"/>
          </a:xfrm>
          <a:prstGeom prst="rect">
            <a:avLst/>
          </a:prstGeom>
        </p:spPr>
        <p:txBody>
          <a:bodyPr wrap="square">
            <a:spAutoFit/>
          </a:bodyPr>
          <a:lstStyle/>
          <a:p>
            <a:r>
              <a:rPr lang="en-US" dirty="0"/>
              <a:t>• Around 60% bookings are for City hotel and 40% bookings are for Resort hotel. </a:t>
            </a:r>
            <a:endParaRPr lang="en-US" dirty="0" smtClean="0"/>
          </a:p>
          <a:p>
            <a:r>
              <a:rPr lang="en-US" dirty="0" smtClean="0"/>
              <a:t>• </a:t>
            </a:r>
            <a:r>
              <a:rPr lang="en-US" dirty="0" err="1"/>
              <a:t>Avg</a:t>
            </a:r>
            <a:r>
              <a:rPr lang="en-US" dirty="0"/>
              <a:t> </a:t>
            </a:r>
            <a:r>
              <a:rPr lang="en-US" dirty="0" err="1"/>
              <a:t>adr</a:t>
            </a:r>
            <a:r>
              <a:rPr lang="en-US" dirty="0"/>
              <a:t> of Resort hotel is slightly lower than that of City hotel. Hence, City hotel seems to be making slightly more revenue. </a:t>
            </a:r>
            <a:endParaRPr lang="en-US" dirty="0" smtClean="0"/>
          </a:p>
          <a:p>
            <a:r>
              <a:rPr lang="en-US" dirty="0" smtClean="0"/>
              <a:t>• </a:t>
            </a:r>
            <a:r>
              <a:rPr lang="en-US" dirty="0"/>
              <a:t>City hotel has slightly higher median lead time. Also median lead time is significantly higher in each case, this means customers generally plan their hotel visits way to early. </a:t>
            </a:r>
            <a:endParaRPr lang="en-US" dirty="0" smtClean="0"/>
          </a:p>
          <a:p>
            <a:r>
              <a:rPr lang="en-US" dirty="0" smtClean="0"/>
              <a:t>• </a:t>
            </a:r>
            <a:r>
              <a:rPr lang="en-US" dirty="0"/>
              <a:t>City hotel has significantly longer waiting time, hence City Hotel is much busier than Resort Hotel</a:t>
            </a:r>
          </a:p>
        </p:txBody>
      </p:sp>
    </p:spTree>
    <p:extLst>
      <p:ext uri="{BB962C8B-B14F-4D97-AF65-F5344CB8AC3E}">
        <p14:creationId xmlns:p14="http://schemas.microsoft.com/office/powerpoint/2010/main" val="2563799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3122341" cy="2943921"/>
          </a:xfrm>
          <a:prstGeom prst="rect">
            <a:avLst/>
          </a:prstGeom>
        </p:spPr>
      </p:pic>
      <p:pic>
        <p:nvPicPr>
          <p:cNvPr id="5" name="Picture 4"/>
          <p:cNvPicPr>
            <a:picLocks noChangeAspect="1"/>
          </p:cNvPicPr>
          <p:nvPr/>
        </p:nvPicPr>
        <p:blipFill>
          <a:blip r:embed="rId3"/>
          <a:stretch>
            <a:fillRect/>
          </a:stretch>
        </p:blipFill>
        <p:spPr>
          <a:xfrm>
            <a:off x="3713356" y="1"/>
            <a:ext cx="4783873" cy="3401122"/>
          </a:xfrm>
          <a:prstGeom prst="rect">
            <a:avLst/>
          </a:prstGeom>
        </p:spPr>
      </p:pic>
      <p:sp>
        <p:nvSpPr>
          <p:cNvPr id="3" name="Text Placeholder 2"/>
          <p:cNvSpPr>
            <a:spLocks noGrp="1"/>
          </p:cNvSpPr>
          <p:nvPr>
            <p:ph type="body" idx="1"/>
          </p:nvPr>
        </p:nvSpPr>
        <p:spPr>
          <a:xfrm>
            <a:off x="0" y="3401122"/>
            <a:ext cx="9144000" cy="1742378"/>
          </a:xfrm>
        </p:spPr>
        <p:txBody>
          <a:bodyPr/>
          <a:lstStyle/>
          <a:p>
            <a:r>
              <a:rPr lang="en-US" dirty="0">
                <a:solidFill>
                  <a:schemeClr val="accent2"/>
                </a:solidFill>
              </a:rPr>
              <a:t>Most of stays are less than 5 days. There are very few long stays at hotels but Resort Hotel is preferred for long stays. </a:t>
            </a:r>
            <a:endParaRPr lang="en-US" dirty="0" smtClean="0">
              <a:solidFill>
                <a:schemeClr val="accent2"/>
              </a:solidFill>
            </a:endParaRPr>
          </a:p>
          <a:p>
            <a:r>
              <a:rPr lang="en-US" dirty="0" smtClean="0">
                <a:solidFill>
                  <a:schemeClr val="accent2"/>
                </a:solidFill>
              </a:rPr>
              <a:t>• </a:t>
            </a:r>
            <a:r>
              <a:rPr lang="en-US" dirty="0">
                <a:solidFill>
                  <a:schemeClr val="accent2"/>
                </a:solidFill>
              </a:rPr>
              <a:t>Almost 30 % of City Hotel bookings and 25 % of Resort hotel bookings got canceled.</a:t>
            </a:r>
          </a:p>
        </p:txBody>
      </p:sp>
    </p:spTree>
    <p:extLst>
      <p:ext uri="{BB962C8B-B14F-4D97-AF65-F5344CB8AC3E}">
        <p14:creationId xmlns:p14="http://schemas.microsoft.com/office/powerpoint/2010/main" val="817983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 channel wise Analysis</a:t>
            </a:r>
          </a:p>
        </p:txBody>
      </p:sp>
      <p:sp>
        <p:nvSpPr>
          <p:cNvPr id="3" name="Text Placeholder 2"/>
          <p:cNvSpPr>
            <a:spLocks noGrp="1"/>
          </p:cNvSpPr>
          <p:nvPr>
            <p:ph type="body" idx="1"/>
          </p:nvPr>
        </p:nvSpPr>
        <p:spPr/>
        <p:txBody>
          <a:bodyPr/>
          <a:lstStyle/>
          <a:p>
            <a:r>
              <a:rPr lang="en-US" dirty="0">
                <a:solidFill>
                  <a:schemeClr val="accent2"/>
                </a:solidFill>
              </a:rPr>
              <a:t>While doing Distribution channel wise analysis of given hotel booking dataset, we answered following questions: </a:t>
            </a:r>
            <a:endParaRPr lang="en-US" dirty="0" smtClean="0">
              <a:solidFill>
                <a:schemeClr val="accent2"/>
              </a:solidFill>
            </a:endParaRPr>
          </a:p>
          <a:p>
            <a:r>
              <a:rPr lang="en-US" dirty="0" smtClean="0">
                <a:solidFill>
                  <a:schemeClr val="accent2"/>
                </a:solidFill>
              </a:rPr>
              <a:t>(</a:t>
            </a:r>
            <a:r>
              <a:rPr lang="en-US" dirty="0">
                <a:solidFill>
                  <a:schemeClr val="accent2"/>
                </a:solidFill>
              </a:rPr>
              <a:t>1) Which is the most common channel for booking hotels</a:t>
            </a:r>
            <a:r>
              <a:rPr lang="en-US" dirty="0" smtClean="0">
                <a:solidFill>
                  <a:schemeClr val="accent2"/>
                </a:solidFill>
              </a:rPr>
              <a:t>?</a:t>
            </a:r>
          </a:p>
          <a:p>
            <a:r>
              <a:rPr lang="en-US" dirty="0" smtClean="0">
                <a:solidFill>
                  <a:schemeClr val="accent2"/>
                </a:solidFill>
              </a:rPr>
              <a:t> </a:t>
            </a:r>
            <a:r>
              <a:rPr lang="en-US" dirty="0">
                <a:solidFill>
                  <a:schemeClr val="accent2"/>
                </a:solidFill>
              </a:rPr>
              <a:t>(2) Which channel is mostly used for early booking of hotels? </a:t>
            </a:r>
            <a:endParaRPr lang="en-US" dirty="0" smtClean="0">
              <a:solidFill>
                <a:schemeClr val="accent2"/>
              </a:solidFill>
            </a:endParaRPr>
          </a:p>
          <a:p>
            <a:r>
              <a:rPr lang="en-US" dirty="0" smtClean="0">
                <a:solidFill>
                  <a:schemeClr val="accent2"/>
                </a:solidFill>
              </a:rPr>
              <a:t>(</a:t>
            </a:r>
            <a:r>
              <a:rPr lang="en-US" dirty="0">
                <a:solidFill>
                  <a:schemeClr val="accent2"/>
                </a:solidFill>
              </a:rPr>
              <a:t>3) Which distribution channel brings better revenue generating deals </a:t>
            </a:r>
            <a:r>
              <a:rPr lang="en-US" dirty="0" smtClean="0">
                <a:solidFill>
                  <a:schemeClr val="accent2"/>
                </a:solidFill>
              </a:rPr>
              <a:t>for</a:t>
            </a:r>
          </a:p>
          <a:p>
            <a:r>
              <a:rPr lang="en-US" dirty="0" smtClean="0">
                <a:solidFill>
                  <a:schemeClr val="accent2"/>
                </a:solidFill>
              </a:rPr>
              <a:t>hotels?</a:t>
            </a:r>
          </a:p>
          <a:p>
            <a:r>
              <a:rPr lang="en-US" dirty="0" smtClean="0">
                <a:solidFill>
                  <a:schemeClr val="accent2"/>
                </a:solidFill>
              </a:rPr>
              <a:t>(4)</a:t>
            </a:r>
            <a:r>
              <a:rPr lang="en-US" dirty="0">
                <a:solidFill>
                  <a:schemeClr val="accent2"/>
                </a:solidFill>
              </a:rPr>
              <a:t> </a:t>
            </a:r>
            <a:r>
              <a:rPr lang="en-US" dirty="0" smtClean="0">
                <a:solidFill>
                  <a:schemeClr val="accent2"/>
                </a:solidFill>
              </a:rPr>
              <a:t>Which channel </a:t>
            </a:r>
            <a:r>
              <a:rPr lang="en-US" dirty="0">
                <a:solidFill>
                  <a:schemeClr val="accent2"/>
                </a:solidFill>
              </a:rPr>
              <a:t>has longer average waiting time</a:t>
            </a:r>
          </a:p>
        </p:txBody>
      </p:sp>
    </p:spTree>
    <p:extLst>
      <p:ext uri="{BB962C8B-B14F-4D97-AF65-F5344CB8AC3E}">
        <p14:creationId xmlns:p14="http://schemas.microsoft.com/office/powerpoint/2010/main" val="1064598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9211" y="0"/>
            <a:ext cx="3468030" cy="2879801"/>
          </a:xfrm>
          <a:prstGeom prst="rect">
            <a:avLst/>
          </a:prstGeom>
        </p:spPr>
      </p:pic>
      <p:pic>
        <p:nvPicPr>
          <p:cNvPr id="5" name="Picture 4"/>
          <p:cNvPicPr>
            <a:picLocks noChangeAspect="1"/>
          </p:cNvPicPr>
          <p:nvPr/>
        </p:nvPicPr>
        <p:blipFill>
          <a:blip r:embed="rId3"/>
          <a:stretch>
            <a:fillRect/>
          </a:stretch>
        </p:blipFill>
        <p:spPr>
          <a:xfrm>
            <a:off x="0" y="2765676"/>
            <a:ext cx="3534936" cy="2263699"/>
          </a:xfrm>
          <a:prstGeom prst="rect">
            <a:avLst/>
          </a:prstGeom>
        </p:spPr>
      </p:pic>
      <p:sp>
        <p:nvSpPr>
          <p:cNvPr id="3" name="Text Placeholder 2"/>
          <p:cNvSpPr>
            <a:spLocks noGrp="1"/>
          </p:cNvSpPr>
          <p:nvPr>
            <p:ph type="body" idx="1"/>
          </p:nvPr>
        </p:nvSpPr>
        <p:spPr>
          <a:xfrm>
            <a:off x="3646452" y="457201"/>
            <a:ext cx="5386036" cy="4686300"/>
          </a:xfrm>
        </p:spPr>
        <p:txBody>
          <a:bodyPr/>
          <a:lstStyle/>
          <a:p>
            <a:r>
              <a:rPr lang="en-US" dirty="0">
                <a:solidFill>
                  <a:schemeClr val="accent2"/>
                </a:solidFill>
              </a:rPr>
              <a:t>• Here we can see that the most of guest are making reservation through TA/TO channels which is travel agency and tour operator. </a:t>
            </a:r>
            <a:endParaRPr lang="en-US" dirty="0" smtClean="0">
              <a:solidFill>
                <a:schemeClr val="accent2"/>
              </a:solidFill>
            </a:endParaRPr>
          </a:p>
          <a:p>
            <a:r>
              <a:rPr lang="en-US" dirty="0" smtClean="0">
                <a:solidFill>
                  <a:schemeClr val="accent2"/>
                </a:solidFill>
              </a:rPr>
              <a:t>• </a:t>
            </a:r>
            <a:r>
              <a:rPr lang="en-US" dirty="0">
                <a:solidFill>
                  <a:schemeClr val="accent2"/>
                </a:solidFill>
              </a:rPr>
              <a:t>Than the second most used channel is direct</a:t>
            </a:r>
            <a:r>
              <a:rPr lang="en-US" dirty="0" smtClean="0">
                <a:solidFill>
                  <a:schemeClr val="accent2"/>
                </a:solidFill>
              </a:rPr>
              <a:t>.</a:t>
            </a:r>
          </a:p>
          <a:p>
            <a:r>
              <a:rPr lang="en-US" dirty="0" smtClean="0">
                <a:solidFill>
                  <a:schemeClr val="accent2"/>
                </a:solidFill>
              </a:rPr>
              <a:t> </a:t>
            </a:r>
            <a:r>
              <a:rPr lang="en-US" dirty="0">
                <a:solidFill>
                  <a:schemeClr val="accent2"/>
                </a:solidFill>
              </a:rPr>
              <a:t>• Channel which is mostly used for early booking of hotels is also TA/TO.</a:t>
            </a:r>
          </a:p>
        </p:txBody>
      </p:sp>
    </p:spTree>
    <p:extLst>
      <p:ext uri="{BB962C8B-B14F-4D97-AF65-F5344CB8AC3E}">
        <p14:creationId xmlns:p14="http://schemas.microsoft.com/office/powerpoint/2010/main" val="3167222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823" y="0"/>
            <a:ext cx="3487985" cy="2107581"/>
          </a:xfrm>
          <a:prstGeom prst="rect">
            <a:avLst/>
          </a:prstGeom>
        </p:spPr>
      </p:pic>
      <p:pic>
        <p:nvPicPr>
          <p:cNvPr id="5" name="Picture 4"/>
          <p:cNvPicPr>
            <a:picLocks noChangeAspect="1"/>
          </p:cNvPicPr>
          <p:nvPr/>
        </p:nvPicPr>
        <p:blipFill>
          <a:blip r:embed="rId3"/>
          <a:stretch>
            <a:fillRect/>
          </a:stretch>
        </p:blipFill>
        <p:spPr>
          <a:xfrm>
            <a:off x="260184" y="2386359"/>
            <a:ext cx="3195827" cy="2453269"/>
          </a:xfrm>
          <a:prstGeom prst="rect">
            <a:avLst/>
          </a:prstGeom>
        </p:spPr>
      </p:pic>
      <p:sp>
        <p:nvSpPr>
          <p:cNvPr id="3" name="Text Placeholder 2"/>
          <p:cNvSpPr>
            <a:spLocks noGrp="1"/>
          </p:cNvSpPr>
          <p:nvPr>
            <p:ph type="body" idx="1"/>
          </p:nvPr>
        </p:nvSpPr>
        <p:spPr>
          <a:xfrm>
            <a:off x="3518808" y="-1"/>
            <a:ext cx="5000724" cy="4728117"/>
          </a:xfrm>
        </p:spPr>
        <p:txBody>
          <a:bodyPr/>
          <a:lstStyle/>
          <a:p>
            <a:r>
              <a:rPr lang="en-US" dirty="0">
                <a:solidFill>
                  <a:schemeClr val="accent2"/>
                </a:solidFill>
              </a:rPr>
              <a:t>● GDS channel brings higher revenue generating deals for City hotel, in contrast to that most bookings come via TA/TO. City Hotel can work to increase outreach on GDS channels to get more higher revenue generating deals. </a:t>
            </a:r>
            <a:endParaRPr lang="en-US" dirty="0" smtClean="0">
              <a:solidFill>
                <a:schemeClr val="accent2"/>
              </a:solidFill>
            </a:endParaRPr>
          </a:p>
          <a:p>
            <a:r>
              <a:rPr lang="en-US" dirty="0" smtClean="0">
                <a:solidFill>
                  <a:schemeClr val="accent2"/>
                </a:solidFill>
              </a:rPr>
              <a:t>● </a:t>
            </a:r>
            <a:r>
              <a:rPr lang="en-US" dirty="0">
                <a:solidFill>
                  <a:schemeClr val="accent2"/>
                </a:solidFill>
              </a:rPr>
              <a:t>Resort hotel has more revenue generating deals by direct and TA/TO channel. Resort Hotel need to increase outreach on GDS channel to increase revenue</a:t>
            </a:r>
          </a:p>
        </p:txBody>
      </p:sp>
    </p:spTree>
    <p:extLst>
      <p:ext uri="{BB962C8B-B14F-4D97-AF65-F5344CB8AC3E}">
        <p14:creationId xmlns:p14="http://schemas.microsoft.com/office/powerpoint/2010/main" val="2034597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Booking cancellation Analysis</a:t>
            </a:r>
          </a:p>
        </p:txBody>
      </p:sp>
      <p:sp>
        <p:nvSpPr>
          <p:cNvPr id="3" name="Text Placeholder 2"/>
          <p:cNvSpPr>
            <a:spLocks noGrp="1"/>
          </p:cNvSpPr>
          <p:nvPr>
            <p:ph type="body" idx="1"/>
          </p:nvPr>
        </p:nvSpPr>
        <p:spPr>
          <a:xfrm>
            <a:off x="0" y="1017725"/>
            <a:ext cx="8520600" cy="3416400"/>
          </a:xfrm>
        </p:spPr>
        <p:txBody>
          <a:bodyPr/>
          <a:lstStyle/>
          <a:p>
            <a:r>
              <a:rPr lang="en-US" dirty="0">
                <a:solidFill>
                  <a:schemeClr val="accent2"/>
                </a:solidFill>
              </a:rPr>
              <a:t>We analyze the following possible reasons for booking cancellations</a:t>
            </a:r>
            <a:r>
              <a:rPr lang="en-US" dirty="0" smtClean="0">
                <a:solidFill>
                  <a:schemeClr val="accent2"/>
                </a:solidFill>
              </a:rPr>
              <a:t>:</a:t>
            </a:r>
          </a:p>
          <a:p>
            <a:r>
              <a:rPr lang="en-US" dirty="0" smtClean="0">
                <a:solidFill>
                  <a:schemeClr val="accent2"/>
                </a:solidFill>
              </a:rPr>
              <a:t> </a:t>
            </a:r>
            <a:r>
              <a:rPr lang="en-US" dirty="0">
                <a:solidFill>
                  <a:schemeClr val="accent2"/>
                </a:solidFill>
              </a:rPr>
              <a:t>(1) Which significant distribution channel has highest cancellation percentage? </a:t>
            </a:r>
            <a:endParaRPr lang="en-US" dirty="0" smtClean="0">
              <a:solidFill>
                <a:schemeClr val="accent2"/>
              </a:solidFill>
            </a:endParaRPr>
          </a:p>
          <a:p>
            <a:r>
              <a:rPr lang="en-US" dirty="0" smtClean="0">
                <a:solidFill>
                  <a:schemeClr val="accent2"/>
                </a:solidFill>
              </a:rPr>
              <a:t>(</a:t>
            </a:r>
            <a:r>
              <a:rPr lang="en-US" dirty="0">
                <a:solidFill>
                  <a:schemeClr val="accent2"/>
                </a:solidFill>
              </a:rPr>
              <a:t>2) Longer lead time. </a:t>
            </a:r>
            <a:endParaRPr lang="en-US" dirty="0" smtClean="0">
              <a:solidFill>
                <a:schemeClr val="accent2"/>
              </a:solidFill>
            </a:endParaRPr>
          </a:p>
          <a:p>
            <a:r>
              <a:rPr lang="en-US" dirty="0" smtClean="0">
                <a:solidFill>
                  <a:schemeClr val="accent2"/>
                </a:solidFill>
              </a:rPr>
              <a:t>(</a:t>
            </a:r>
            <a:r>
              <a:rPr lang="en-US" dirty="0">
                <a:solidFill>
                  <a:schemeClr val="accent2"/>
                </a:solidFill>
              </a:rPr>
              <a:t>3) Longer time (in days) in waiting list. </a:t>
            </a:r>
            <a:endParaRPr lang="en-US" dirty="0" smtClean="0">
              <a:solidFill>
                <a:schemeClr val="accent2"/>
              </a:solidFill>
            </a:endParaRPr>
          </a:p>
          <a:p>
            <a:r>
              <a:rPr lang="en-US" dirty="0" smtClean="0">
                <a:solidFill>
                  <a:schemeClr val="accent2"/>
                </a:solidFill>
              </a:rPr>
              <a:t>(</a:t>
            </a:r>
            <a:r>
              <a:rPr lang="en-US" dirty="0">
                <a:solidFill>
                  <a:schemeClr val="accent2"/>
                </a:solidFill>
              </a:rPr>
              <a:t>4) Not getting same room as reserved</a:t>
            </a:r>
            <a:r>
              <a:rPr lang="en-US" dirty="0" smtClean="0">
                <a:solidFill>
                  <a:schemeClr val="accent2"/>
                </a:solidFill>
              </a:rPr>
              <a:t>.</a:t>
            </a:r>
          </a:p>
          <a:p>
            <a:r>
              <a:rPr lang="en-US" dirty="0" smtClean="0">
                <a:solidFill>
                  <a:schemeClr val="accent2"/>
                </a:solidFill>
              </a:rPr>
              <a:t> </a:t>
            </a:r>
            <a:r>
              <a:rPr lang="en-US" dirty="0">
                <a:solidFill>
                  <a:schemeClr val="accent2"/>
                </a:solidFill>
              </a:rPr>
              <a:t>(5) Does not getting same room as reserved effects </a:t>
            </a:r>
            <a:r>
              <a:rPr lang="en-US" dirty="0" err="1">
                <a:solidFill>
                  <a:schemeClr val="accent2"/>
                </a:solidFill>
              </a:rPr>
              <a:t>adr</a:t>
            </a:r>
            <a:r>
              <a:rPr lang="en-US" dirty="0">
                <a:solidFill>
                  <a:schemeClr val="accent2"/>
                </a:solidFill>
              </a:rPr>
              <a:t>?</a:t>
            </a:r>
          </a:p>
        </p:txBody>
      </p:sp>
    </p:spTree>
    <p:extLst>
      <p:ext uri="{BB962C8B-B14F-4D97-AF65-F5344CB8AC3E}">
        <p14:creationId xmlns:p14="http://schemas.microsoft.com/office/powerpoint/2010/main" val="100146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7046" y="0"/>
            <a:ext cx="3546088" cy="2606421"/>
          </a:xfrm>
          <a:prstGeom prst="rect">
            <a:avLst/>
          </a:prstGeom>
        </p:spPr>
      </p:pic>
      <p:pic>
        <p:nvPicPr>
          <p:cNvPr id="5" name="Picture 4"/>
          <p:cNvPicPr>
            <a:picLocks noChangeAspect="1"/>
          </p:cNvPicPr>
          <p:nvPr/>
        </p:nvPicPr>
        <p:blipFill>
          <a:blip r:embed="rId3"/>
          <a:stretch>
            <a:fillRect/>
          </a:stretch>
        </p:blipFill>
        <p:spPr>
          <a:xfrm>
            <a:off x="3683134" y="0"/>
            <a:ext cx="4903839" cy="2500484"/>
          </a:xfrm>
          <a:prstGeom prst="rect">
            <a:avLst/>
          </a:prstGeom>
        </p:spPr>
      </p:pic>
      <p:sp>
        <p:nvSpPr>
          <p:cNvPr id="3" name="Text Placeholder 2"/>
          <p:cNvSpPr>
            <a:spLocks noGrp="1"/>
          </p:cNvSpPr>
          <p:nvPr>
            <p:ph type="body" idx="1"/>
          </p:nvPr>
        </p:nvSpPr>
        <p:spPr>
          <a:xfrm>
            <a:off x="0" y="2648415"/>
            <a:ext cx="9144000" cy="2495086"/>
          </a:xfrm>
        </p:spPr>
        <p:txBody>
          <a:bodyPr/>
          <a:lstStyle/>
          <a:p>
            <a:r>
              <a:rPr lang="en-US" dirty="0">
                <a:solidFill>
                  <a:schemeClr val="accent2"/>
                </a:solidFill>
              </a:rPr>
              <a:t>• TA/TO has highest booking cancellation %. Therefore, a booking via TA/TO is 30% likely to get cancelled</a:t>
            </a:r>
            <a:r>
              <a:rPr lang="en-US" dirty="0" smtClean="0">
                <a:solidFill>
                  <a:schemeClr val="accent2"/>
                </a:solidFill>
              </a:rPr>
              <a:t>.</a:t>
            </a:r>
          </a:p>
          <a:p>
            <a:r>
              <a:rPr lang="en-US" dirty="0" smtClean="0">
                <a:solidFill>
                  <a:schemeClr val="accent2"/>
                </a:solidFill>
              </a:rPr>
              <a:t> </a:t>
            </a:r>
            <a:r>
              <a:rPr lang="en-US" dirty="0">
                <a:solidFill>
                  <a:schemeClr val="accent2"/>
                </a:solidFill>
              </a:rPr>
              <a:t>• Not getting same room as demanded is not the case of cancellation of rooms. A significant percentage of bookings are not cancelled even after getting different room as demanded. </a:t>
            </a:r>
            <a:endParaRPr lang="en-US" dirty="0" smtClean="0">
              <a:solidFill>
                <a:schemeClr val="accent2"/>
              </a:solidFill>
            </a:endParaRPr>
          </a:p>
        </p:txBody>
      </p:sp>
    </p:spTree>
    <p:extLst>
      <p:ext uri="{BB962C8B-B14F-4D97-AF65-F5344CB8AC3E}">
        <p14:creationId xmlns:p14="http://schemas.microsoft.com/office/powerpoint/2010/main" val="1438625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9209" y="0"/>
            <a:ext cx="8731404" cy="2561905"/>
          </a:xfrm>
          <a:prstGeom prst="rect">
            <a:avLst/>
          </a:prstGeom>
        </p:spPr>
      </p:pic>
      <p:sp>
        <p:nvSpPr>
          <p:cNvPr id="4" name="AutoShape 2" descr="data:image/png;base64,iVBORw0KGgoAAAANSUhEUgAABDMAAAHhCAYAAABz+fU4AAAABHNCSVQICAgIfAhkiAAAAAlwSFlzAAALEgAACxIB0t1+/AAAADh0RVh0U29mdHdhcmUAbWF0cGxvdGxpYiB2ZXJzaW9uMy4yLjIsIGh0dHA6Ly9tYXRwbG90bGliLm9yZy+WH4yJAAAgAElEQVR4nOzde5Sdd3nY++9vZs99dJvR/S5bsmz5hoxtwCQuYBIbQjClkJicNFAItASStOk5HEgPNKX1WiQrJ2mbkJ7QQENpwSTQBDUYQyihJgnYli/4LkvWdXQdSTOjGc1tX37nj723LMszmj0ze+/3nZnvZy2tGb373Xs/G7zW/PTMcwkxRiRJkiRJkuaKhqQDkCRJkiRJmg6TGZIkSZIkaU4xmSFJkiRJkuYUkxmSJEmSJGlOMZkhSZIkSZLmFJMZkiRJkiRpTskkHUA9LF++PG7evDnpMCRJSpVHH330dIxxRdJxLASeRSRJmthMzyMLIpmxefNmdu/enXQYkiSlSgjhUNIxLBSeRSRJmthMzyO2mUiSJEmSpDnFZIYkSZIkSZpTTGZIkiRJkqQ5ZUHMzJAkLVzZbJaenh5GR0eTDiUxra2trF+/nqampqRDkSRpQfI8Uv3ziMkMSdK81tPTw6JFi9i8eTMhhKTDqbsYI2fOnKGnp4ctW7YkHY4kSQuS55Hqn0dsM5EkzWujo6N0d3cvyIMDQAiB7u7uBf2bIEmSkuZ5pPrnEZMZkqR5b6EeHMoW+ueXJCkNFvrP42p/fpMZkiRJkiRpTjGZIUlacG677bakQ6jI97//fd72trdN6zlveMMb2L17d40ikiRJ1eJ5ZHZMZkiSFpy///u/TzoESZK0wHkemR2TGZKkBaezsxOA48ePc/vtt/OqV72K6667jh/84AeTPueBBx7gpptu4sYbb+SOO+4A4OGHH+Z1r3sdO3fu5LbbbmPPnj0A/Omf/invfOc7ueuuu9i2bRsf+9jHLvs658+f5/3vfz+33norO3fu5Bvf+MYr3n+ye0ZGRrjnnnu45ppr+If/8B8yMjJSnf+RJElSTXkemR1Xs0qSFqwvf/nL3Hnnnfyrf/WvyOfzDA8PT3hfb28vH/zgB3nwwQfZsmULZ8+eBeDqq6/mBz/4AZlMhu9+97v85m/+Jl//+tcBeOKJJ3j88cdpaWlh+/bt/Oqv/iqtra0Tvs69997Lm970Jr7whS/Q39/Prbfeypvf/OaXxTDZPX/8x39Me3s7zz33HE8++SQ33XRTDf8XkyRJ1eZ5ZGZMZkiSFqxbbrmF97///WSzWd7xjnfwqle9asL7fvSjH3H77bdf2Ive1dUFwMDAAO9973vZu3cvIQSy2eyF59xxxx0sWbIEgB07dnDo0CH6+vomfJ3vfOc77Nq1i9/93d8FiuvbDh8+/LIYJrvnwQcf5Nd+7dcAuOGGG7jhhhuq8r+NJEmqD88jM2MyQ5K0YN1+++08+OCDfPOb3+R973sfv/Ebv8Ev/dIvVfz8T37yk7zxjW/kL/7iLzh48CBveMMbLjzW0tJy4fvGxkZyudykrxNj5Otf/zrbt29/2fWTJ09OeY8kSZrbPI/MjDMzJEkL1qFDh1i1ahUf/OAH+eVf/mUee+yxCe977Wtfy4MPPsiBAwcALpRjDgwMsG7dOqDYlzqVyV7nzjvv5A/+4A+IMQLw+OOPv+K5k91z++238+UvfxmAp59+mieffLKizy5JktLB88jMmMyQJC1Y3//+97nxxhvZuXMnX/3qV/n1X//1Ce9bsWIFn/vc53jnO9/JjTfeyM///M8D8LGPfYxPfOIT7Ny587K/6ZjqdT75yU+SzWa54YYbuPbaa/nkJz/5iudOds+HP/xhhoaGuOaaa/jUpz7Fq1/96pn+zyFJkhLgeWRmQjmjMp/dfPPNsdY7biVJ6fTcc89xzTXXJB1G4ib63yGE8GiM8eaEQlpQPItI0sLmeaSomucRKzM0pyyE5JskSZIk6fIcAKo5YTSb5w++t5f/8ncH+flbNvAvf3o7nS3+5yup+l7zmtcwNjb2smtf+tKXuP766xOKSKqPQiHylv/wAz78hit5x851SYcjSQua55Gp+a9Bpd6ZoTHe9f/9kAOnz3PL5mX86d8f5NtPn+BrH76NtUvbkg5P0jzz0EMPJR2ClIjBsRx7Tg6y+9BZkxmSlDDPI1OzzUSp9++/u5fDZ4f50gdu5c//2W187Z+9jtPnx/n9v34h6dAkSZo3BoazAJwYGE04EkmSpmYyQ6m279QQX374ML9w60Z+ctsKAF69qYt//NpNfP2xHvadGko4QkmS5of+kXEAjpvMkCTNASYzlGqf+dZztDU18s/fvO1l13/lDVfS1tRodYYkSVXSX6rMMJkhSZoLTGYotV44Och3nzvFh99wJd2dLS97rLuzhQ/85BV886njvNhrdYak+eWBBx5g+/btbN26lc985jNJh6MFYmCkmMw4e36c0Ww+4WgkSUlL+3nEZIZS6xtPHKUhwM/dvGHCx3/h1o0APPD0iXqGJUk1lc/n+chHPsK3vvUtnn32Wb7yla/w7LPPJh2WFoD+UjID4OQ5qzMkaSGbC+cRkxlKpRgj33jiGK/fupwVi1omvGf1klZu3LCU7zxjMkPS/PHwww+zdetWrrjiCpqbm7nnnnv4xje+kXRYWgAGhscvfH+s32SGJC1kc+E84mpWpdJjh/vp6Rvhn7/5qsved+e1q/idB/ZwfGCENUtc0yqpuv7N/3yGZ4+dq+pr7li7mH/9s9dO+vjRo0fZsOGlirT169e7nk11UZ6ZAXDi3EiCkUiSLuZ5ZGJWZiiVdj1xlOZMA3deu+qy99157WoAvvPMyXqEJUnSvNU/kmVJWxPgEFBJUvpZmaHUyRci33zqOHdcvZJFrU2XvffKFZ1sXdnJt585wXtv21yfACUtGJf7jUWtrFu3jiNHjlz4e09PD+vWrat7HFp4BkayrFnSSoyREyYzJCk1PI9MzMoMpc7TRwc4PTTOXdetruj+O69dxUMHzjJwUXmsJM1Vt9xyC3v37uXAgQOMj49z33338fa3vz3psLQADAxnWdrexNqlbc7MkKQFbi6cR0xmKHX+dt9pAG67cnlF9//E1hXkC5HHDvfVMixJqotMJsMf/uEfcuedd3LNNdfwcz/3c1x7bf1/I6OFp39knKVtzaxe0urMDEla4ObCecQ2E6XO3+49zdWrF026xeRSr9qwlExDYPehs7zx6pU1jk6Sau+tb30rb33rW5MOQwtMf6kyI4Qmnj46kHQ4kqSEpf08YmWGUmVkPM+jh/r4yW2VVWUAtDU3cu3axew+aGWGJEkzNTCSZUl7E2uWtHF6aJyxXD7pkCRJmpTJDKXKIwfPMp4v8PqtlSczAF69qYsnjvQznivUKDJJkuav0WyesVyBJW1NrF7SCsDJgbGEo5IkaXImM5Qqf7fvNM2NDdy6pWtaz7t58zLGcgWeOWZZrCRJ09VfGqK9tK2ZNaVkxvEB52ZIktLLZIZS5W/3neamTUtpb57eOJebNy0D4NFDtppIkjRd/SPjACwttZkAnDjnRhNJUnqZzFBqDIxkefb4OV53xfRaTABWLm5lQ1ebczMkSZqBlyozXmozcT2rJCnNTGYoNZ440k+M8OpSlcV03bypi92H+ogxVjkySZLmt4GRYjJjSXsTnS0ZOpob6R10ZoYkKb1MZig1HjvURwhw44YlM3r+zo1LOT00xvEBf5MkaW57//vfz8qVK7nuuuuSDkULxECpMmNJWxMAHS0ZhsdzSYYkSUpY2s8jJjOUGo8d7mP7qkUsam2a0fOvXbsYgOeOn6tmWJJUd+973/t44IEHkg5DC8hLMzOageLa85Gsq1klaSFL+3nEZIZSoVCIPHGkn50bZ9ZiArB9dTGZ8ewxkxmS5rbbb7+drq7pbXWSZqN/OEumIdDR3AhAW1Mjw+MmMyRpIUv7eWR6KyOkGtnXO8TgaI6bNi6d8Wt0tmTY3N3OcydMZkiqkm99HE48Vd3XXH09vOUz1X1NaZYGRrIsbW8ihABAe3MjIyYzJCkdPI9MyMoMpcJjpZWqN81w+GfZNWsWW5khSXqZEMJdIYQ9IYR9IYSPT/B4Swjhq6XHHwohbC5d7w4h/E0IYSiE8IeXPOfVIYSnSs/5j6GcBZij+keyF+ZlALQ3OzNDkpRuVmYoFR473MfS9iauWN4xq9fZsWYxDzxzgqGxHJ0t/uctaZbm+G8sBCGERuCzwE8BPcAjIYRdMcZnL7rtA0BfjHFrCOEe4LeBnwdGgU8C15X+XOw/AR8EHgLuB+4CvlXLz1JLA8MvT2a0NTdyeshtJpKUCp5HJmRlhlLh8cP97NywlNn+YuuaNYuJEfbYaiJJKroV2Bdj3B9jHAfuA+6+5J67gS+Wvv8acEcIIcQYz8cY/5ZiUuOCEMIaYHGM8UexuA/8vwLvqOmnqLH+kfELwz+hODNj1AGgkqQUM5mhxA2N5djXO8SNG2Y+L6NsR2mjybPHB2f9WpKUlPe85z287nWvY8+ePaxfv57Pf/7zSYc0l60Djlz0957StQnviTHmgAGge4rX7JniNeeUgZEsS1/WZuIAUEla6NJ+HrEOX4l77vg5YoTr1y2Z9WutWdLKkrYm52ZImtO+8pWvJB2CqiCE8CHgQwAbN25MOJrL6x/OsqT95W0mDgCVpIUt7ecRKzOUuKd6BoDqJDNCCOxYs5jnjpvMkCQBcBTYcNHf15euTXhPCCEDLAHOTPGa66d4TWKMn4sx3hxjvHnFihUzCL0+cvkCg6O5SwaANjKczVPsopEkKX1MZihxTx8dYMWiFlYubq3K612zZjHPnzhHoeABTJLEI8C2EMKWEEIzcA+w65J7dgHvLX3/LuB78TL/io8xHgfOhRBeW9pi8kvAN6ofen2cHytWYCxuvagyo6mRfCGSzfuzVJKUTraZKHFPHxuoSlVG2VWrOhnNFjjaP8KGrvaqva4kae6JMeZCCB8Fvg00Al+IMT4TQvg0sDvGuAv4PPClEMI+4CzFhAcAIYSDwGKgOYTwDuCnS5tQfgX4U6CN4haTObvJZCxXTGa0NL30O6625uIRcWQ8T3PG331JktLHZIYSNTyeY9+pIe66bk3VXvPKlZ0A7Ds1ZDJDEgAxxllvS5rLFnqrQIzxforrUy++9qmLvh8F3j3JczdPcn03r1zXOieN5QoANDe+lLRob24EYDibYwlNEz5PkjQ9nkeqex4x1a5EPXf8HIUqDf8s27ripWSGJLW2tnLmzJkF+w/6GCNnzpyhtbU6rXyaf8bzpWRGZoJkhkNAJakqPI9U/zxiZYYS9fTR4qDO69YtrtprLutoprujmRd7TWZIgvXr19PT00Nvb2/SoSSmtbWV9evXT32jFqTxUmVGy0XJjNamYjLDjSaSVB2eR6p/HjGZoUQ9dXSA5Z3NrK7S8M+yK1d2WpkhCYCmpia2bNmSdBhSapWTGRNVZoxkTWZIUjV4Hqk+20yUqKePDnDt2iVV7x3burKTfb1DC7aMS5KkSl1oM2lsvHDNNhNJUtqZzFBixnMFXuwdYsfa6rWYlG1d0Un/cJYz58er/tqSJM0nE1VmtDWVt5nkEolJkqSpmMxQYvafHiKbj1y9elHVX3vrSoeASpJUicu1mViZIUlKK5MZSszzxwcBuGZNDSozTGZIklSRiVaztjkzQ5KUciYzlJjnTpyjubGBLcs7qv7aa5a00t7caDJDkqQpTLSa9UIyw8oMSVJKmcxQYp4/PsjWlZ00NVb/P8MQAleu6HQ9qyRJUxifoDKjvck2E0lSupnMUGKeP3GOq9dUf15G2daVnbxoZYYkSZc10cyMTGMDzY0NJjMkSalV02RGCOGuEMKeEMK+EMLHJ3i8JYTw1dLjD4UQNl/02CdK1/eEEO686PrBEMJTIYQnQgi7axm/aqfv/Dgnz43VZPhn2RXLOzg2MGqJrCRJlzGeK/6cvDiZAdDa1OA2E0lSatUsmRFCaAQ+C7wF2AG8J4Sw45LbPgD0xRi3Ar8P/HbpuTuAe4BrgbuAPyq9XtkbY4yvijHeXKv4VVvPnygO/7x6dfWHf5ZtKs3iOHT2fM3eQ5KkuW6imRkA7c0ZB4BKklKrlpUZtwL7Yoz7Y4zjwH3A3ZfcczfwxdL3XwPuCCGE0vX7YoxjMcYDwL7S62meeP7EOYCatpls6S4mMw6eHq7Ze0iSNNdNNDMDiutZbTORJKVVLZMZ64AjF/29p3RtwntijDlgAOie4rkR+E4I4dEQwocme/MQwodCCLtDCLt7e3tn9UFUfc8fH6S7o5kVnS01e4/Ny9sBOHjGygxJkiZTTmY0NYaXXW9rbrRVU5KUWnNxAOhPxBhvoti+8pEQwu0T3RRj/FyM8eYY480rVqyob4SaUnn4Z7EQpzYWtTaxvLOZg6dNZkiSNJmxfIHmTMMrfia3NVmZIUlKr1omM44CGy76+/rStQnvCSFkgCXAmcs9N8ZY/noK+AtsP5lz8oXICyeHajovo2xTdwcHTGZIkjSp8VyBlgnWpLc1NzLszAxJUkrVMpnxCLAthLAlhNBMcaDnrkvu2QW8t/T9u4DvxRhj6fo9pW0nW4BtwMMhhI4QwiKAEEIH8NPA0zX8DKqBw2eHGcnm2V7DTSZlm7s7bDORJOkyxnOFVwz/hOLMjFErMyRJKZWp1QvHGHMhhI8C3wYagS/EGJ8JIXwa2B1j3AV8HvhSCGEfcJZiwoPSfX8GPAvkgI/EGPMhhFXAX5TKIDPAl2OMD9TqM6g2nj9eHP55TR0qM7Ysb+frj40xPJ6jvblm/7lLkjRnTZ7MyDCcdTWrJCmdavqvuxjj/cD9l1z71EXfjwLvnuS59wL3XnJtP3Bj9SNVPT13YpCGANtWddb8vTYvf2mjyY61tU+eSJI014znJ05mOABUkpRmc3EAqOa454+fY8vyDlqbGmv+XpvL61ltNZEkaULjucIr1rKCA0AlSelmMkN19/yJQa5eU58qiQuVGSYzJEma0OVmZoxk8xTHmUmSlC4mM1RX58dyHD47zDV1GP4J0NmSYXlni+tZJUmaxOXaTGKEsVwhgagkSbo8kxmqqz0nBwHYXofhn2Vblrdz8PRw3d5PkqS5ZGySNpP2UjuorSaSpDQymaG6ev54MZlxdZ0qMwA2uZ5VkqRJTdZm0tZcTma40USSlD4mM1RXz584R2dLhvXL2ur2nhu72jk1OMZo1t8sSZJ0qfFcgZYJkxnFpXduNJEkpZHJDNXV8ycG2b56ESGEur3nxq52AHr6bDWRJOlSk83MKLeZjPjLAElSCpnMUN3EGHnh5CBXrapfiwnAhlIy4/BZkxmSJF1qstWs7c3OzJAkpZfJDNVN79AY/cNZrlrVWdf3LVdmHD5jMkOSpEtNNTPDNhNJUhqZzFDd7D05BFD3yozlnc20NTVy+OxIXd9XkqS54HKrWcHKDElSOpnMUN28UFrLuq3OlRkhBDZ2tdtmIknSBIptJo2vuN7eVBoA6swMSVIKmcxQ3bxwcoil7U2s6Gyp+3tv6GrjiMkMSZJeYeo2E1ezSpLSx2SG6mbvyUGuWlnfTSZlG7raOdI3TIyx7u8tSVJaxRgn32Zim4kkKcVMZqguYozsOTnIVavr22JStrGrneHxPGfOjyfy/pIkpdF4vgBAywTJjNYmkxmSpPQymaG6OHlujMHRXN2Hf5ZtdD2rJEmvMJ4rJjMmWs3a2BBoyTQ4M0OSlEomM1QXF4Z/rkw2meHcDEmSXnIhmTFBZQYUW01czSpJSiOTGaqLcjLjqjpvMilbv6xUmXHGZIYkSWXlNpPJkxkZ20wkSalkMkN1sffkEN0dzXQnsMkEihPZVy5qsc1EkqSLXK7NBKClqYHRnMkMSVL6mMxQXbxwapBtCVVllG3sajeZIUnSRaZqM2nNNDJqZYYkKYVMZqjmYozsPTnE9oSGf5Zt6Gqnp28k0RgkSUqTsSmSGW3NjVZmSJJSyWSGau7YwChDYzm2pSCZcWxg5MJvoSRJWuimmpnR2tTAaNafm5Kk9DGZoZp7afhnssmMjV3txAhH+63OkCQJXmozaZlkZkZbk9tMJEnpZDJDNbc34U0mZeX1rM7NkCSpaKqZGS1NtplIktLJZIZq7oWTQ6xY1MLS9uZE4zCZIUnSy02VzGhrcgCoJCmdTGao5vaeHEy8KgNg5aIWmjMNHDGZIUkSUOHMDGdNSZJSyGSGaqpQiLxwcohtK5OdlwHQ0BDYsKyNw2dMZkiSBBdVZjgzQ5I0x5jMUE0d7R9hJJtn++rkkxlQbDU50mcyQ5IkmLrNpLU0MyPGWM+wJEmakskM1dQLKRn+Wbahq53DZ4Y9lEmSBIxN2WbSSIwwZquJJCllTGaopl44OQTA1hS0mUCxMmNwLMfASDbpUCRJStxLq1kbJ3y8tal4fSxrMkOSlC4mM1RTe08OsnpxK0vampIOBShWZoAbTSRJgkraTIrXR7LOzZAkpYvJDNXUC6cG2ZaSFhNwPaskSRerZDUrwKjJDElSypjMUM3kC5G9J4e4alU6WkzAygxJki42ns/T2BBobAgTPl5uMxnNmcyQJKWLyQzVzJGzw4zlCqkZ/gnQ2ZKhu6OZI2dHkg5FkqTEjecKk65lhZcqM1zPKklKG5MZqpmXNpmkpzIDYH1XO4fPnk86DEmSEjeeK9DUOHFVBkBLaWbGqANAJUkpYzJDNbP3VHGTybaUJTM2drVbmSFJEjCeL9CcmXiTCTgzQ5KUXiYzVDMvnBxk3dI2OlsySYfyMhuWtXGsf4R8ISYdiiRJiRrLFWiZZPgnXDQzw2SGJCllTGaoZl44OZSqTSZlG7rayRUixweszpAkLWzjucKkm0zgopkZJjMkSSljMkM1kcsXePFUujaZlG1Y5kYTSZIAsvnLDwB9qTLDmRmSpHQxmaGaOHR2mPF8gW0r01eZsbG0nrXHuRmSpAVuqsqM1tIAUCszJElpYzJDNbG3tMlk++r0VWasWdpKQ4AjfVZmSJIWtuIAUGdmSJLmHpMZqokXThY3mWxNYWVGU2MDa5a0ccQ2E0nSAjeeu3ybSUumgRBgzGSGJCllTGaoJvaeGmJDVxvtzenaZFK2savdmRmSpAVvqjaTEAKtmUbbTCRJqWMyQzWx9+QgW1ekryqjbENXG0f6nJkhSVrYxqZIZkBxboYDQCVJaWMyQ1WXyxfYf/o821K4yaRsw7J2egfH7AGWJC1oU83MgOJ6ViszJElpYzJDVXekb4TxXCGV8zLKNpQ3mjgEVJK0gI3nCrRcZmYGFIeAmvyXJKWNyQxVXXmTSRrXspaVkxnOzZAkLWRTzcwAkxmSpHQymaGq29eb3k0mZRu62gA4cta5GZKkhauSNhNnZkiS0shkhqpu38kh1ixpZVFrU9KhTGpFZwutTQ2uZ5UkLWhTrWaFYmWGMzMkSWljMkNVt/fUUKqrMqC4am79snaOODNDkrSAVdJm0mabiSQphUxmqKoKhci+U0NsW5neTSZlG7vaOWybiSTNeyGEu0IIe0II+0IIH5/g8ZYQwldLjz8UQth80WOfKF3fE0K486Lr/yKE8EwI4ekQwldCCK31+TTVUyhEcoXozAxJ0pxkMkNVdbR/hJFsnm2r0l2ZAbBhWRs9Z4eJMSYdiiSpRkIIjcBngbcAO4D3hBB2XHLbB4C+GONW4PeB3y49dwdwD3AtcBfwRyGExhDCOuDXgJtjjNcBjaX75pTxfHEORmXJDGdmSJLSxWSGqmrfqeLwzzRvMinb0NXO4FiOgZFs0qFIkmrnVmBfjHF/jHEcuA+4+5J77ga+WPr+a8AdIYRQun5fjHEsxngA2Fd6PYAM0BZCyADtwLEaf46qG8uVkhlTzsxosDJDkpQ6JjNUVXtPFdeypn1mBry0ntWNJpI0r60Djlz0957StQnviTHmgAGge7LnxhiPAr8LHAaOAwMxxu/UJPoaGi8lM1oqmJnhAFBJUtqYzFBV7T05xPLOFpa2NycdypQ2LCslMxwCKkmahhDCMopVG1uAtUBHCOEXJ7jvQyGE3SGE3b29vfUOc0rTazPJ25YpSUoVkxmqqr2nhuZEiwnAhq42AA67nlWS5rOjwIaL/r6+dG3Ce0ptI0uAM5d57puBAzHG3hhjFvgfwG2XvnGM8XMxxptjjDevWLGiSh+nerKlyoymKdpM2pobKcSXkh+SJKWByQxVTYylTSZzYPgnwKLWJpa2N3HEZIYkzWePANtCCFtCCM0UB3XuuuSeXcB7S9+/C/heLJYh7ALuKW072QJsAx6m2F7y2hBCe2m2xh3Ac3X4LFWVzVeWzCi3oTgEVJKUJpmkA9D8cfLcGENjuTlTmQHF9axH+pyZIUnzVYwxF0L4KPBtiltHvhBjfCaE8Glgd4xxF/B54EshhH3AWUqbSUr3/RnwLJADPhJjzAMPhRC+BjxWuv448Ll6f7bZyuaLbSNNjeGy97U2NQIwms2zpK2p5nFJklQJkxmqmpeGfy5KOJLKbVjWznPHzyUdhiSphmKM9wP3X3LtUxd9Pwq8e5Ln3gvcO8H1fw386+pGWl+5QoVtJhclMyRJSgvbTFQ1e0+W1rLOkTYTgPVdbfT0jVAoONRMkrSwlNtMMlOuZi0nM2wzkSSlh8kMVc3eU0Msa2+iuyP9m0zKNixrZzxf4OTgaNKhSJJUVxfaTBou32bS1lw8LrqeVZKUJiYzVDX7Tg2ybeUiirPQ5oaNXaX1rGedmyFJWlguDACdajVrxjYTSVL6mMxQVcQYeeHkEFvnUIsJwIYLyQw3mkiSFpZcqTIjM0VlRmtzMZlhZYYkKU1MZqgqTg+NMzCSnVObTADWLm0lBDhsMkOStMBUupq1XJkxZjJDkpQiJjNUFeVNJtvm0CYTgJZMI2sWt1qZIUlacF5azTrFNhMrMyRJKVTTZEYI4a4Qwp4Qwr4QwscneLwlhPDV0uMPhRA2X/TYJ0rX94QQ7rzkeY0hhMdDCH9Vy/hVuX2n5t4mk7KN3e0cMpkhSVpgyqtZM41TtJk0FY+LbjORJKVJzZIZIYRG4LPAW4AdwHtCCDsuue0DQF+McSvw+8Bvl/nZ+WUAACAASURBVJ67A7gHuBa4C/ij0uuV/TrwXK1i1/TtOzXEopYMKxe1JB3KtG3u7uDQGZMZkqSFZTxXTE40V9hmMjJuZYYkKT1qWZlxK7Avxrg/xjgO3Afcfck9dwNfLH3/NeCOUFyFcTdwX4xxLMZ4ANhXej1CCOuBnwH+pIaxa5r2loZ/zqVNJmUbu9s5PTTG0Fgu6VAkSaqbXKE0AHSKyoxym8lozmSGJCk9apnMWAccuejvPaVrE94TY8wBA0D3FM/998DHAGsdU2TvqaE5N/yzbHN3BwCHrc6QJC0guQoHgLaUVreOWpkhSUqROTUANITwNuBUjPHRCu79UAhhdwhhd29vbx2iW7j6zo9zemhszg3/LNtYWs966Mz5hCORJKl+xssDQBsufxwMIdDa1MBozt8jSZLSo5bJjKPAhov+vr50bcJ7QggZYAlw5jLPfT3w9hDCQYptK28KIfy3id48xvi5GOPNMcabV6xYMftPo0nt6y0O/9w6B4d/AmzqLiUzHAIqSVpAypUZU7WZALQ2NTLqNhNJUorUMpnxCLAthLAlhNBMcaDnrkvu2QW8t/T9u4DvxRhj6fo9pW0nW4BtwMMxxk/EGNfHGDeXXu97McZfrOFnUAX2nixtMpmjbSaLWpvo7mi2MkOStKBkK2wzAWhranQAqCQpVTK1euEYYy6E8FHg20Aj8IUY4zMhhE8Du2OMu4DPA18KIewDzlJMUFC678+AZ4Ec8JEYoz9BU2rvqUHamxtZu6Qt6VBmbFN3uxtNJEkLSrbcZlJpZYZtJpKkFKlZMgMgxng/cP8l1z510fejwLsnee69wL2Xee3vA9+vRpyanX2nhti6spOGhrm3yaRsU3cHDx84m3QYkiTVTa5QINMQKtpE1trUyMi4W78kSekxpwaAKp32niwmM+ayjV3tHBsYYcy1c5KkBSKbjxXNywBob25k2DYTSVKKmMzQrJwbzXLi3Oic3WRStnl5OzHCkbMjSYciSVJdZPOFKTeZlJnMkCSljckMzcqLp+b28M+yjV0dABw+6xBQSdLCkM0XaMpUnsxwAKgkKU1MZmhW9paSGVfO8WTG5tJ61oOnHQIqSVoYcvlIpsJ5V+3NGYazzsyQJKWHyQzNyv7e8zQ1BjYsm7ubTAC6OprpbMlw+KzJDEnSwpDNx4rWsgK0NTcyPGZlhiQpPUxmaFb29w6xqbuDTIWHobQKIbCpu52DZ2wzkSQtDNl8oaK1rAAdzsyQJKXM3P4XqBL3Yu8QV67oSDqMqtjU3c7hM1ZmSJIWhlyhUPEvI9qaM4xk8xQKscZRSZJUGZMZmrFcvsDhs8NcsWJuz8so29TdwZG+YfIe1CRJC8B4rvI2k/bmRgBGXWEuSUoJkxmasSN9I2TzkSuWz5PKjK52svnIsX7Xs0qS5r9cofI2k3Iy47xzMyRJKWEyQzO2v7e4yWQ+VWYAHLLVRJK0AOSmMwC0qZjMcD2rJCktTGZoxvb3FodlzqeZGQCHzjoEVJI0/43nCxWvZu1oyQC4nlWSlBomMzRjL/YO0dXRzNL25qRDqYrVi1tpzjRYmSFJWhBy+cK0VrMCbjSRJKWGyQzN2P7e8/OmKgOgoSGwsaudQ65nlSQtANl8rHxmhm0mkqSUMZmhGdt/eogrls+PeRllm7vbrcyQJC0I2Xzlq1nbm4ttJufHbDORJKWDyQzNyMBIltND41wxjyozADZ2dXDozDAxup5VkjS/5QqR5kqTGS2lyoyslRmSpHQwmaEZmW+bTMo2L29nJJund3As6VAkSaqpYmXG9FazOjNDkpQWJjM0Iy+WNpnMv8qM8kYTW00kSfNbLh/JNFRYmdFU2mZiMkOSlBImMzQj+3uHyJQGZs4nm7uLyZmDpx0CKkma38bzBZozlVVmlLeZjIw7M0OSlA4mMzQj+3vPs7G7veKVbnPFumVtNDYEDrrRRJI0z+XyhYorM5ozDWQaAuetzJAkpcT8+peo6mY+bjIBaGpsYGNXOweszJAkzXO5fJzWLyXamxtdzSpJSg2TGZq2fCFy8PQwV86zeRllVyzvYH+vyQxJ0vw2ni/QVOEAUCiuZx22zUSSlBImMzRtPX3DjOcL8274Z9mW5R0cOH2eQsH1rJKk+StXiBVvM4FiZYYDQCVJaWEyQ9NWrlq4cp6tZS27YkUnY7kCxwZGkg5FkqSaKBQi+cL02kzabDORJKWIyQxN24u9Q0DxH/3zUbnixFYTSdJ8lS0UAKaVzOhoznDeNhNJUkqYzNC07T99nqXtTXR1NCcdSk28lMwYSjgSSZJqI5cvtlJOZ2aGlRmSpDQxmaFp2987xBXL5+e8DIAVnS10tmTcaCJJmrey+WJlRqWrWcGZGZKkdDGZoWl7sff8vG0xAQghcMWKDvabzJAkzVPZGVZmmMyQJKWFyQxNy+Bolt7BsXm7yaTM9aySpPmsXJkx3ZkZrmaVJKWFyQxNS/kf+Fcsn7+VGVAcbnq0f4TRrL+BkiTNP+WZGZlpJDNsM5EkpYnJDE3LwTOlZMY8r8zYUpoJ4twMSdJ89NI2k+m1mYzlCuQLsVZhSZJUMZMZmpbDZ4YB2NjVnnAkteV6VknSfDaTNpP25kYARqxalCSlgMkMTcvBM8OsXtxKa1Nj0qHU1BXLOwkBXnQ9qyRpHrrQZtIwncqMDIBzMyRJqWAyQ9Ny6Mx5NnXP76oMKJbSrlvaxr5TJjMkSfPPeLkyIzOdAaDFX2QMj1mZIUlKnskMTcvBM8Ns7p7f8zLKtq3sZK/JDEnSPFSuzGhqmH6biUNAJUlpYDJDFRsay3F6aIyNC6AyA2Dryk5e7B1y0Jkkad7J5WcyALTYZjKStc1EkpQ8kxmqWHn458KpzFjEeK5AT99w0qFIklRV5TaT6a5mBSszJEnpYDJDFTtUWsu6EGZmAFy5shOAvSdtNZEkzS8X2kymUZlhMkOSlCYmM1Sxg6XKjIWSzNhaSmbsc6OJJGmemdlqVreZSJLSw2SGKnbozHm6O5pZ1NqUdCh1saStiZWLWqzMkCTNO9mClRmSpLnNZIYqdujM8IKpyijbtqrTygxJ0ryTm0FlRlspmTFiMkOSlAImM1SxQ2fOL5jhn2VbV3Ty4qkhYnSjiSRp/sjOZABok5UZkqT0MJmhioxm8xwbGGXTQktmrFrE0FiOE+dGkw5FkqSqyZYHgDZU3maSaWygOdNgMkOSlAomM1SRI2cX1vDPsq0r3GgiSZp/ZjIAFIpzMxwAKklKA5MZqsihBbbJpOyqVcVkxgsnBxOORJKk6imvZs1MYwAoFFtNrMyQJKWByQxV5OCZ8wALbmZGd2cLyzub2XPCZIYkaf7IFmZWmdHW3OgAUElSKpjMUEUOnRlmcWuGpe0LYy3rxbavXsQeKzMkSfNINldezTq9o2BHS8Y2E0lSKpjMUEUOnjnPpu4OQpheOep8sH3VYl44OUi+4EYTSdL8kCsUCAEapzEAFKCjOcPQmMkMSVLyTGaoIofPDldnXkY+CwNH4cTTxe/ngKtXL2I0W+BwaQiqJElz3Xi+MO2qDIBFrRkGR01mSJKSl0k6AKVfNl+gp2+En71h7exe6Ikvwzf/T8gW52/QvQ1+6tOw/S2Q4oqPq1YvAmDPiUG2LF9YM0MkSfNTLh+ntZa1bHFbk8kMSVIqWJmhKR3tGyFfiDOvzMjn4Jv/Ev7yw7B2J7zt9+Htf1B87L73wAOfqF6wNXDVqk5CwCGgkqR5I5cv0JSZWWXGuZG5UVkpSZrfrMzQlMqbTDbNdJPJD/5feORP4LZfhTt+CxpL/9nd+B749m/CQ/8Juq6A13yoOgFXWXtzho1d7ew5eS7pUCRJqorxfCTTMP1kxuLWJgbHcuQLcdrzNiRJqiYrMzSlQ2eKsyI2z6Qy4/iT8ODvwPXvhp/+dy8lMgAam+Cuz8D2t8ID/zfs+19Virj6tq9axPNWZkiS5olcvkBT48zaTACHgEqSEmcyQ1M6dGaYtqZGVixqmd4Tc+Pwl78C7d3wlt+Z+J6GRnjnf4bl2+Gv/jlkR2cfcA1cvXoRB0+fZzSbTzoUSZJmLTuLAaCArSaSpMSZzNCUDp05z6bu9umvZX30T+HkU/C2fw/tXZPf19IJb/0d6D8MP/zDWcVaK9tXL6YQYd+poaRDkSRp1rKFSGYmlRmtxcqMc6MmMyRJyTKZoSkdLCUzpiWfgx/+AWx4DVz91qnv33I7XP02+MHvwbnjMwu0hraXNpo8d9y5GZI014QQ7goh7Akh7AshfHyCx1tCCF8tPf5QCGHzRY99onR9TwjhzouuLw0hfC2E8HwI4bkQwuvq82mqI5cv0DyDyozFbcXKDDeaSJKSZjJDl5UvRI6cHWHzdId/PveNYqXFbb9W+XN++t9BIQt/c+/03qsOtizvoK2pkWdNZkjSnBJCaAQ+C7wF2AG8J4Sw45LbPgD0xRi3Ar8P/HbpuTuAe4BrgbuAPyq9HsB/AB6IMV4N3Ag8V+vPUk3Z/CwrM2wzkSQlrKJkRgjhf4QQfiaEYPJjgTlxbpTxfIGN06nMiBH+7j9C15XF4Z6V6toCN/0SPPlVGDw5/WBrqLEhcPWaRTx7zGSGJCVlhueRW4F9Mcb9McZx4D7g7kvuuRv4Yun7rwF3hGJv5d3AfTHGsRjjAWAfcGsIYQlwO/B5gBjjeIyxf+afrP6y+cKMt5kAnLMyQ5KUsEp/iv0R8AvA3hDCZ0II22sYk1Kk52xxk8mGZdNIZhz6Ozj+BNz2UZjuQem1vwL5bHGVa8rsWLOYZ4+fI8aYdCiStFDN5DyyDjhy0d97StcmvCfGmAMGgO7LPHcL0Av8lxDC4yGEPwkhzHB/eTKyM2wzKQ8AHXRmhiQpYRX9FIsxfjfG+H8ANwEHge+GEP4+hPBPQghNtQxQyTrSNwLAhq5pJDMe/+/QsgRufM/037C7VM3xyJ9AdmT6z6+ha9cuYXA0R09fuuKSpIUiReeRTCmG/xRj3AmcByaaxfGhEMLuEMLu3t7eOoY3tdwM20xe2mZiZYYkKVkVp+RDCN3A+4BfBh6n2Ct6E/DXNYlMqdDTN0wIsHZpa2VPyI7C838F1/wsNLXN7E1f9xEYOQs/vm9mz6+RHWsXA/CMrSaSlJgZnEeOAhsu+vv60rUJ7wkhZIAlwJnLPLcH6IkxPlS6/rVSDC8TY/xcjPHmGOPNK1asqPAT1ke2EGe0mjXT2EBHc6OVGZKkxFU6M+MvgB8A7cDPxhjfHmP8aozxV4HOWgaoZB05O8KqRa20ZBqnvhlg31/D2Dm4/h/N/E033QZrboSH/3Nx/kZKbF+1iIaAQ0AlKSEzPI88AmwLIWwJITRTHOi565J7dgHvLX3/LuB7sdhTuAu4p7TtZAuwDXg4xngCOHJRm8sdwLNV+ph1kc0VaJpBZQbAotYmV7NKkhKXqfC+/xxjvP/iCyGEltJArJtrEJdSoqdvmPXLplFh8dTXoGMFbL595m8aQnEQ6Df/JZx4spjYSIG25kauWNHpEFBJSs60zyMxxlwI4aPAt4FG4AsxxmdCCJ8GdscYd1Ec5PmlEMI+4CzFhAel+/6MYqIiB3wkxpgvvfSvAv+9lCDZD/yTqn/aGsoVCjOqzIDielbbTCRJSav0p9i/m+DaD6sZiNKpp2+k8nkZY4PwwgOw4x3QWGmebBLX/SNobIYnvjy716mya9cu5jkrMyQpKTM6j8QY748xXhVjvDLGeG/p2qdKiQxijKMxxnfHGLfGGG+NMe6/6Ln3lp63Pcb4rYuuP1FqIbkhxviOGGNfFT5f3RRXs84smbGotYnBMSszJEnJuuy/OEMIqylO7W4LIewEyvWIiymWeGoey+YLHB8YqbwyY8+3IDcK179r9m/etqw4CPSpP4ef+reQaZ79a1bBjjWL+cYTx+gfHmdpezpikqT5zvNI9WXzBZoaZtZmsrg1w+mh8SpHJEnS9Ez16/M7KQ7ZWg/83kXXB4HfrFFMSonj/aMU4jTWsu65HzpXw/pbqxPAq34Bnv1L2PsduOZt1XnNWbp4COjrty5POBpJWjA8j1RZLj+zAaAAi9ua2H/6fJUjkiRpei77UyzG+MUY4xuB98UY33jRn7fHGP/HVC8eQrgrhLAnhLAvhDDRyrKWEMJXS48/FELYfNFjnyhd3xNCuLN0rTWE8HAI4cchhGdCCP9m2p9YFevpGwaorDIjn4MX/wa2vRkaZnY4eoUr74COlfDjr1Tn9arg+nVLAHjq6EDCkUjSwjHb84heKZsvzGg1KxTXsw6OOjNDkpSsqdpMfjHG+N+AzSGE37j08Rjj703wtPJzG4HPAj9FcYXZIyGEXTHGi6d9fwDoizFuDSHcA/w28PMhhB0Uh29dC6yluEf+KmAMeFOMcai0T/5vQwjfijH+aDofWpXp6RsBqGxmxtFHYbQftr65egE0ZootK4/8CYyeg9bF1XvtGVra3szGrnae6jGZIUn1MpvziCaWzc9iAGhrE+dGssQYCWFmCRFJkmZrqp9iHaWvncCiCf5czq3Avhjj/hjjOHAfcPcl99wNfLH0/deAO0Lxp+LdwH2l6eQHgH3ArbFoqHR/U+lPenZ3zjNH+oZpCLB6SevUN+/7LoQGuOIN1Q1ix92QH4cXvl3d152F69ct4cmj/UmHIUkLyWzOI5pANh9nvJp1cVsTuUJkJJuf+mZJkmrkspUZMcY/Ln2dSTvHOuDIRX/vAV4z2T2l1WkDQHfp+o8uee46uFDx8SiwFfhsjPGhGcSmCvT0jbBmSVtlv7nZ911Yf0txcGc1rb+1OIfjuW/ADe+u7mvP0PXrl/DNp47Td36cZR0OAZWkWpvleUQTyBUKs9hmUjw+Do7maG+e5fYySZJmqKKfYiGE3wkhLA4hNIUQ/lcIoTeE8Iu1Dm4iMcZ8jPFVFIeA3RpCuG6i+0IIHwoh7A4h7O7t7a1vkPPEkbPDlc3LOH8ajj1e3RaTsoYGuOZnYe93YTwdw8ZucG6GJCUiTeeRuSzGWKrMmHmbCcC5EdezSpKSU+lPsZ+OMZ4D3gYcpFgV8X9N8ZyjwIaL/r6+dG3Ce0IIGWAJcKaS58YY+4G/Ae6a6M1jjJ8r7X+/ecWKFVOEqon09I1UNi/jxb8BImy9ozaB7LgbciOw969r8/rTdK3JDElKykzOI7pErlDs0J3patZyZcY5h4BKkhJUaTKjXEP4M8Cfxxgr+VfcI8C2EMKWEEIzxYGeuy65Zxfw3tL37wK+F2OMpev3lLadbAG2AQ+HEFaEEJYChBDaKA4Xfb7Cz6BpGMvlOTk4Wlllxovfg7YuWLOzNsFsug3al8Oz36jN60/TkrYmNne382SPczMkqc5mch7RJXL5UjIjM/PVrADnRq3MkCQlp9JGx78KITwPjAAfDiGsAEYv94TSDIyPAt8GGoEvxBifCSF8GtgdY9wFfB74UghhH3CWYsKD0n1/BjwL5ICPxBjzIYQ1wBdLczMagD+LMf7VdD+0pnasf5QYYcOyCiozDv1dMeFQrZWsl2pohKt/Bp7+OuTGINNSm/eZhuvXL+WxQ31JhyFJC820zyN6pfF8AYDMDCszbDORJKVBRcmMGOPHQwi/AwyUkgrneeVmkomedz9w/yXXPnXR96PAhFMdY4z3Avdecu1JoEa//tfFjpwdBpi6MmPgKPQfgtf809oGtP2t8NgXi4mTK99U2/eqwA3rlvA/f3yM00NjLO9MPrkiSQvBTM8jerlcKZkx85kZLw0AlSQpKdMZQX01xf3uFz/nv1Y5HqVET98IAOunmplx+IfFr5tuq21AW26HTGtxRWsakhnri3Mznjjcz5t3rEo4GklaUDyPzFK23GYy02SGbSaSpBSodJvJl4DfBX4CuKX05+YaxqWEHekbJtMQWL249fI3Hvp7aO6EVdfXNqDmdtjyD2DPtyDG2r5XBW5Yv5RMQ+Cxw7aaSFK9eB6pjmy5zaRxZm0mLZkGmhsbODdiZYYkKTmVVmbcDOwoDefUAtDTN8LapW00TtVPe/iHsOE10FiHPfNX3Ql7vw2nX4AV22v/fpfR1tzINWsW8/hhh4BKUh15HqmC8jaT5hlWZoQQWNSaYdDKDElSgir9KfY0sLqWgShdevqG2dA1xbyM4bNw6lnY9Lr6BHXVncWvLzxQn/ebws6NS/lxT/+F3mNJUs15HqmC2VZmQLHVxNWskqQkVZrMWA48G0L4dghhV/lPLQNTso6cHWH90qnmZfyo+HVjjedllC1ZX2xneeHb9Xm/Kdy0cRnD43n2nBxMOhRJWig8j1TBhWTGLLaQLWrNuM1EkpSoSnsDfquWQShdRrN5Tg+NTV2ZcejvoLEZ1r26PoFBsTrjb38PRvqhbWn93ncCN21cBsBjh/u5du2SRGORpAXit5IOYD4oDwBtycw8mbG4tckBoJKkRFX0UyzG+L+Bg0BT6ftHgMdqGJcS1NNXXss6RWVGzyOwdic0TTEktJq23gGxAAcerN97TmJDVxvLO5t5/JBDQCWpHjyPVEc12kyWdTTTd368WiFJkjRtlW4z+SDwNeCPS5fWAX9Zq6CUrCOltayXrczIZ+H4j2FdnYfIr7+luD1l/9/U930nEEJg58ZlPH7EIaCSVA+eR6ojmysmM2a6mhVgeWczvYNj1QpJkqRpq/Sn2EeA1wPnAGKMe4GVtQpKyeo5W0FlxslnIDcK626qU1QljU2w+Sfhxe/V930nsXPjUg6cPs9ZfzslSfXgeaQKsqVtJrNLZrRwfjzPyHi+WmFJkjQtlf4UG4sxXvjXWgghA7gWbZ7q6RuhOdPAis6WyW86+mjx6/o6V2YAXPlG6DsIZ/fX/70vUZ6b8fhhW00kqQ48j1RBuTJjpqtZgQtnhNNDVmdIkpJR6U+x/x1C+E2gLYTwU8CfA/+zdmEpSUf6hlm/tI2Ghsv00h59DNq7Yemm+gVWduWbil9fTL7V5Ib1S2hsCDxmMkOS6sHzSBWUZ2Y0ZWY+M2P5omYAek1mSJISUmky4+NAL/AU8E+B+4H/p1ZBKVk9fSOs75pi+OfRR4tbTMLMD0Iz1r0VFq9PxdyM9uYM16xZxGOHnJshSXXgeaQKxvOzn5mxorM4/Pu0czMkSQmpaDVrjLEQQvhL4C9jjL01jkkJ6+kb4bp1l1k1OjYIvc/Dte+oX1AXC6HYavLsLsjnoLHSDcO1sXPDMr7+WA/5QqTxctUskqRZ8TxSHeXVrLNpMylXZpwecmaUJCkZl/0pFop+K4RwGtgD7Akh9IYQPlWf8FRvw+M5zp4fZ93Sy2wyOfYEEIuVGUm58o0wNgDHHk8uhpKbNi1leDzPnhODSYciSfOS55HqylahMqO7w5kZkqRkTfVT7F9QnBp+S4yxK8bYBbwGeH0I4V/UPDrV3bH+4lrW9csuk8woD/9cW+dNJhfb8gYgpGKrSXkIqHMzJKlmPI9U0UvJjJlXEzZnGljS1mQyQ5KUmKmSGf8YeE+M8UD5QoxxP/CLwC/VMjAl42j/KABrL1eZcXQ3LNsMHd31CWoiHd2w5sZUJDM2drXT3dFsMkOSasfzSBWNl7aZZGZRmQGwvLOZXmdmSJISMtVPsaYY4+lLL5b6VJtqE5KSdLSvWJlx+TaTH8PanXWK6DKufBP0PAKj5xINI4TAzo1LefywQ0AlqUY8j1RRNWZmACzvbLEyQ5KUmKl+il1uqpMTn+ahY/0jNDYEVi5qmfiG4bMwcLhYFZG0K98IMQ8Hf5B0JNy0aRkHTp/njIc6SaoFzyNVVI02E4Dli1ocACpJSsxUyYwbQwjnJvgzCFxfjwBVX8f6R1i9uHXy0tMTTxW/rr6hfkFNZsNroKkdXkx+Reutm7sAeOSgrSaSVAOeR6ooly8QArPewLWis8XVrJKkxFx2p2WMsbFegSgdjvaPsHZp6+Q3nHiy+DUNlRmZFtj0+lTMzbh+/RKaMw08fOAsd123OulwJGle8TxSXeP5SFNjAyHMMpmxqIXBsRyj2TytTf5fJEmqr9k1S2reOdo/cvl5GcefhEVroWN5/YK6nCvfBGdfhL5DiYbRkmlk54alPHLwbKJxSJI0lWy+MOt5GVAcAAquZ5UkJcNkhi7IFyInBkYvv8nkxJOwJgUtJmVXvKH49cCDSUYBwGu2dPHMsQEGR7NJhyJJ0qSy+cKs52VAcQAo4NwMSVIiTGbogt7BMXKFOHkyY3wYTr+QjnkZZSuvgY4VqUhm3Lqlm0KERw85N0OSlF7FZEY1KjOKyQzXs0qSkmAyQxcc7R8GYN2ySZIZp56FWEjHvIyyEGDL7XDgf0OMiYZy06alZBoCDx+w1USSlF7juVidZMaicmWGyQxJUv2ZzNAFR/tHASafmXH8x8WvaWozgWIyY+hksWokQe3NGa5bt8RkhiQp1bL5As2Z2R8BuztKMzOszJAkJcBkhi441j8CwJolk2wzOfEktC6FJRvqGFUFttxe/JqCVpPXbOniyZ4BRrP5pEORJGlC2XyBzCzXsgK0NjWyqDVjZYYkKREmM3TB0b4RFrdmWNTaNPENx0vDP2e5yq3qlm2BJRuLrSYJu2VzF+P5Ak8c6U86FEmSJlStmRkAKzpbHAAqSUqEyQxdcKx/hHXL2id+sJCHU8/BquvrG1QlLszN+EExzgTdsrmLELDVRJKUWuP5SFMV2kygODej18oMSVICTGbogqP9I6xbOkmLydkDkBuBVdfWN6hKbbkdRvvhxFOJhrGkvYntqxaZzJAkpVYuX6C5CqtZoViZ4TYTSVISTGbogmP9I5OvZT35dPFrmpMZkJq5GY8e6iObLyQdiiRJr1DNNpO1S1s51j9CTHijmCRp4TGZIQAGR7OcG81Nvsnk1LMQGmDF9voGVqnFa2D5VamYm3Hrlm5GsnmePjqQdCiSJL3CeL46q1kBNnS1M5YrWJ0hSao7kxkC4FhpLevklRnPQPdWtcJTigAAIABJREFUaJrk8TTYcjsc+iHkkh1EdsuWZQA8ctBWE0lS+mRz1avMWL+seC440jdSldeTJKlSJjMEvLSW9bJtJit31DGiGdjyDyB7Ho49lmgYKxe1csXyDudmSJJSKZsv0JypzsyMDaXB4T19w1V5PUmSKmUyQwD0lJIZE7aZjA1B30FYdV19g5quzT8BBNiffKvJLZu7ePjAWfIFe4glSelSzZkZ60vJjCNnTWZIkurLZIaAYmVGU2Ng5aL/n737Dm+zPNs//n1kecQ7XnF2YjvOXhCyQ8LepWUHyl5toUAp7QsddL10/dpCC21fKFD2Xg0QoEBYIXtBduJMjyTee8nS8/vjsYMJCVmSbo3zcxw+5Ei2dIpSpFy67uuK/+qN5eudy14h3pmRmAG5o0NiCOiU/EzqWztYv6vedBQREZEv8fhxZkaPuBiykuMo0TETEREJMhUzBHCKGblpCbhc+2k7LV/rXIbqJpPu8mZCyRJoN/sJ0ZT8TAAWbqkymkNERGRf7V4fsX5azQpOd0axjpmIiEiQqZghAJTWtNAn7WuGf8YlQ9qA4IY6EoNngrcdihcZjdEr1ZmbsWBLpdEcIiIi+/LnMRNwNpqoM0NERIJNxQwBnM6MA65l3bPWGf7pCoN/XQZMAZc7JI6aTM7PZOn2Gjq8PtNRRERE9vLnNhNwNpqU1bZoTpSIiARVGPztVAKtw+tjd30rfXvup5hh204xI9TnZXSJT4a+E0KimDE1P5PGtg5Wl9aZjiIiIrKXx+e/mRngbDTxeG1217f67T5FREQORsUMYXd9Kz77AGtZG8uhtRayhwc/2JEafDyUrYSWWqMxJud1zs3YqrkZIiISGmzbdlaz+nVmhvP+oUQbTUREJIhUzBDKap1PUvZbzKjc6FxmFwYx0VEafDzYPtixwGiMrOR4CnslawioiIiEDK/Pxrbx+8wMgGLNzRARkSBSMUMoq3XefOx3ZkZFVzFjWBATHaX+E8GdEBJHTabkZbJsew3tHZqbISIi5nm8zlyLWLf/3gL2SU/AsqBEG01ERCSIVMwQSjuLGX3SE756Y8VGiE+FlN5BTnUU3PEwYDJs+8h0EqbkZ9Hi8fJZidkjLyIiIuCsZQX/dmbEu2PolZJAcbU6M0REJHhUzBBKa1vomRhLYpz7qzdWbICsQrD8d7Y2KAYfD+XrnJkfBk3Oy8Cy0FETEREJCZ7OYoY/Z2YA9M/oQbE6M0REJIhUzBDKalv2Py8DnM6McDpi0mXwLOdy+ydGY6QnxjE8N1XFDBERCQmeAHRmgLPRRANARUQkmFTMkAMXM5qroak8vIZ/duk91jkeszUUjppksnxnDa0er+koIiIS5TwdzswMt5+LGYOykthV30pLu17rREQkOFTMiHK2bVNa07L/4Z+Vm5zLcOzMiHHDwGkhMQR0an4m7R0+VuysMR1FRESi3BczM/x7zCQ/Oxnbhi0VjX69XxERkQNRMSPK1bd20NTu/fpNJllh2JkBkDcTarZB7U6jMY4bnIHLgkU6aiIiIoZ9MTPDv28BC3KSARUzREQkeFTMiHJlezeZHKCY4e4B6QOCnMpPBh/vXBruzkhNiGV03zQWblUxQ0REzOroWs3q92Mmibgs2FKuYoaIiASHihlRruzr1rJWboSsIeCKCXIqP8keDolZxosZAJPzM1lVXEtze4fpKCIiEsX2HjNx+/ctYLw7hgEZiRSpM0NERIJExYwod9DOjOyhQU7kRy6X052x7WOwbaNRpuZn4fHaLNuuuRkiImKOJ0AzM8A5arKlvMnv9ysiIrI/KmZEudLaVmJjLLKT4798Q1sj1BWHdzEDnGJGwy6o3Gw0xoSBPXG7LB01ERERowI1MwMgPyeZbZVNdHQ+hoiISCCpmBHlympbyE1LwOXa5xOark0mWWFezMib6VxuM7uiNSnezdj+6SzUEFARETHoi86MABQzspNp9/ooqWnx+32LiIjsS8WMKLerroU+aV+zySQc17J213MwpPUPibkZU/IyWV1aR0Orx3QUERGJUu0dgRkACl9sNCnSEFAREQkCFTOiXFlt6/7XslZuBJcbMgYHP5Q/WZZz1GT7J+Az2/Y6NT8Tr89m6fZqozlERCR6BXJmRn52ZzFDQ0BFRCQIVMyIYh1eH7vrWw88/DOzAGJigx/M3wbPhJYa2LPaaIxjBvYkLsaloyYiImJMII+ZpPWIJTslXutZRUQkKFTMiGLlDW14ffaBixlZhcEPFQiDZziXho+aJMTGMH5AOp8WqZghIiJmeAK0mrVLQXayOjNERCQoVMyIYl+sZU348g2eVqjZFv7zMrqk9oHMIbDV7BBQgOkFWazbVU91U7vpKCIiUcOyrNMty9poWVaRZVl37uf2eMuynu+8fbFlWYO63XZX5/UbLcs6bZ/fi7Esa6VlWW8E/ln4R7u3a2aG/4+ZgDM3o6i8EdvwSnQREYl8KmZEsdLOYsZXZmZUFYHtC/+1rN3lzYQdC8BrdvjmtCFZADpqIiISJJZlxQB/B84ARgCzLcsasc+PXQvU2LZdANwL/KHzd0cAlwAjgdOBf3TeX5dbgfWBfQb+1RHA1awAhbkpNLR2sLu+NSD3LyIi0kXFjChWVuu80ei9bzGjsmuTSQQVMwYfD54mKF1hNMaYvmmkxLuZX1RpNIeISBSZCBTZtr3Vtu124Dng3H1+5lzg8c7vXwJOsizL6rz+Odu222zb3gYUdd4flmX1A84CHg7Cc/CbQM7MABiemwLAhl0NAbl/ERGRLipmRLGy2hZSE9wkx7u/fEPFRrBczgDQSDFoBmDBNrNHTdwxLiblZfKpihkiIsHSFyju9ueSzuv2+zO2bXcAdUDmQX73PuDHgNlVWYfJ4w3calZwOjMA1u+uD8j9i4iIdFExI4rtqms58PDP9IEQu5/bwlViBvQeA1s+MJ2E6QWZ7KxuZmdVs+koIiJyBCzLOhsot217+UF+7gbLspZZlrWsoqIiSOm+XntH4FazAqQmxNI3vYc6M0REJOBUzIhipbWtX52XAU4xI1KGf3aXfxIUL4bWOqMxpnfOzfh0i7ozRESCoBTo3+3P/Tqv2+/PWJblBtKAqq/53WnANyzL2o5zbOVEy7Ke2veBbdt+yLbtCbZtT8jOzvbPszlKHq+P2BgL5xRNYAzvncIGdWaIiEiAqZgRxcpq99OZ4e1wBoBmR8ha1u4KTgbba3xFa352Mr1S43XUREQkOJYCQyzLGmxZVhzOQM85+/zMHODKzu8vAObZzjqOOcAlndtOBgNDgCW2bd9l23Y/27YHdd7fPNu2vx2MJ3O0nGJGYN/+DctNZUtFE20d3oA+joiIRDcVM6JUY1sHdS2erxYzaraBzxOZnRn9J0JcChS9ZzSGZVlMy89iwZYqfD6trhMRCaTOGRg3A+/gbB55wbbttZZl/dqyrG90/tgjQKZlWUXA7cCdnb+7FngBWAe8Ddxk23ZY/w3d47VxuwLXlQEwrHcKXp9NUXljQB9HRESiW0CLGf7e625ZVn/Lsj6wLGudZVlrLcu6NZD5I9muzrWsfdITvnxDRQRuMukSE+usaC2aB7bZIsK0giyqm9o1IE1EJAhs255r23ahbdv5tm3f03nd3bZtz+n8vtW27Qtt2y6wbXuibdtbu/3uPZ2/N9S27bf2c98f2rZ9dvCezdFp9/qIcwe+MwO00URERAIrYK9mAdrr3gH80LbtEcBk4Kb93KccgtLOYsZXZmZUbHAusyLwmAlA/olQt9M5SmPQtILOuRk6aiIiIkHk6Qj8MZNBmYnEu12amyEiIgEVyFczv+91t217l23bKwBs227AaRfdd72aHIKy2laArx4zqdgIqf0gPsVAqiAoOMm5NHzUJDctgYKcZOYXVRnNISIi0aXDZwe8mOGOcVHYK4UNu9WZISIigRPIV7NA7XUHoPNIynhgsR8zR42y2hZiXBY5KfFfvqFyY2QO/+zScxBkFkDR+6aTML0gi6XbqjUgTUREgqa9c5tJoA3LTWG9jpmIiEgAheUAUMuykoGXgdts295vD2Mo7nYPJWW1LeSmJuDu/umMzwcVmyJz+Gd3BSfD9vngaTUaY2p+Ji0eLyt31hrNISIi0SMYx0wAhvVOpbKxjfIGs6+1IiISuQL5ahaIve5YlhWLU8h42rbtVw704KG42z2UlNW10Dttn+GfdcXQ0RK58zK65J/kPM+dC4zGmJyficuC+Zs1N0NERILDE4QBoACj+jhDQNeWam6GiIgERiBfzfy+171znsYjwHrbtv8SwOwRr6y2df/zMiDyOzMGTYOYeONHTVITYhnXP51PNqtzSEREgsPjDfzMDICRfdMAWF1aF/DHEhGR6BSwV7MA7XWfBlwOnGhZ1qrOrzMD9Rwilc9ns6uu5avFjMoIXsvaXVwSDJxivJgBcHxhNp+X1lHd1G46ioiIRIFgzcxIjneTl5XEGhUzREQkQNyBvHPbtucCc/e57u5u37cCFx7gd+8B7tnnuvlA4F+BI1xlYxser03f9H2OmVRsgKRsSMwwEyyY8k+Cd38OdSWQ1s9YjJmF2dz33mY+2VzBueO0mEdERALL4/WRHB/Qt397jeqbxrLt1UF5LBERiT5hOQBUjk5pbQtwgLWskX7EpEvByc7llnlGY4zpl056Yiwfb9LcDBERCTyPNzgDQAFG902jrK6Vqsa2oDyeiIhEFxUzolBZrTNZ/EvFDNt2NplE+vDPLjnDIaUPFL1nNEaMy2J6QRYfb67AGRcjIiISOJ4OOyjHTABG9nWGgK4p0xBQERHxPxUzolDZ/jozGnZDW130dGZYFhScBFs+gA6z8ypmFmZT0dDG+l0NRnOIiEjkC2Znxsg+zhBQzc0QEZFAUDEjCpXWtpAc7yY1oduZ2b3DP6OkMwNg6JnQVg87PjUa4/hCZ3XwR5u01URERALL4/MRF6RiRlqPWAZmJrK6RMUMERHxPxUzolBZbQt90hNwNt12ipa1rN3lzQJ3Amx622iMXqkJDMtN4WMVM0REJMCcYybBe/s3qm8aa8pUzBAREf9TMSMK7apr3f/wz4Q0SO5lJpQJcYlOQWPjXGdmiEEzC7NZtqOaprYOozlERCSyebw+Yt3BWww3qk8aJTUtWkEuIiJ+p2JGFCqrbaF32n6KGVlDnVkS0aTwdKjdCeXrjcaYWZiNx2uzcEuV0RwiIhLZ2oM4MwNg/IB0AFYV1wTtMUVEJDqomBFlWj1eqpra6Zue8OUbKjdC9lAzoUwqPN253PSW0RjHDupJj9gYzc0QEZGA8niDNzMDYEy/NGJcFst3qJghIiL+pWJGlNnvJpOmKmiqiM5iRmpv6DMeNpotZsS7Y5ian8nHm1XMEBGRwPF4gzszIzHOzYjeqazYURu0xxQRkeigYkaUKattBfYpZlRG4fDP7oaeCSXLoLHcaIzjC7PZUdXM9somozlERCQyeX02Xl9wixkAxw7syariWjq8vqA+roiIRDYVM6JMV2dG3+7FjK5NJllRtJa1u8LTARs2vWM0xkytaBURkQDydBYT3DHBnY81fkA6LR4vG3Y3BPVxRUQksqmYEWVKa1uwLGcd6F4VGyE2EdL6mwtmUu5oSO1nfEXroKwkBmclMW+D2Q4RERGJTF3FjGDOzACnMwNgxU7NzRAREf9RMSPKlNW2kJMST5y72//0lRudrgxXlP7rYFkw9HTYMg88rUajnDgsh4VbqrSiVURE/M7jddaQxwa5M6Nveg9yUuI1BFRERPwqSv/2Gr3K6lq+PC8DnM6MaBz+2V3hGeBphm0fG41x0vAc2r0+5hdVGs0hIiKRp2tmRaw7uG//LMvi2IE91ZkhIiJ+pWJGlNlV2/rlYkZrPdSXqpgxeAbEJRtf0XrcoAxSEty8v36P0RwiIhJ52ruKGUE+ZgLOUZPi6hbK6812QIqISORQMSOK2LZNaW3Ll4d/Vm52LrOivJjhjof8E5wVrT5z09ZjY1zMGprDvA0V+Hy2sRwiIhJ5uo6ZBHtmBsDEwRkALNhSFfTHFhGRyKRiRhSpbmqnrcNHn7Tuwz83OJfRupa1u2HnQMMuKF1uNMZJw3KobGzj89I6ozlERCSyeAx2Zozsk0Z6YiyfbNYxShER8Q8VM6JIWa3T2tn7S50ZGyEmDnoOMhMqlAw9HVyxsO41ozFmDc0mxmXx7rrdRnOIiEhkae/oKmYEdwAoQIzLYlp+FvOLKrBtdR6KiMjRUzEjipTWtgB8+ZhJxUbILIAYt6FUISQhDfJPhHX/AYNvtNIT45icl8E7azU3Q0RE/MdjaABol+lDsthT38aWikYjjy8iIpFFxYwoUtZZzOizbzEj2od/djfym1BXDGUrjMY4fWQuReWNFJU3GM0hIiKRY+9qVkOr2KcXZAHoqImIiPiFihlRpKy2hYRYFz0TY50rPC1Qs13DP7sbega43E53hkGnjMgFUHeGiIj4TdcxkzhDnRn9MxIZlJnIfBUzRETED1TMiCJldS30SeuBZXWela0qAmx1ZnTXoyfkzYK1rxk9apKblsD4Aem8vUZzM0RExD9aPV4AEmLNvf2bPiSLRVur9h55EREROVIqZkSRkpoW+mUkfnFFxUbnUsWMLxtxLtTugF2fGY1x+shcVpfWUVLTbDSHiIhEhrbOzox4d4yxDDOGZNPU7mXp9mpjGUREJDKomBFFiqub6dez+7yMDWC5nAGg8oWhZ4EVY/yoyWkjnaMm6s4QERF/aOsw35kxY0gWPWJjeGu1XttEROToqJgRJRrbOqhp9tC/5z6dGT0HgzveXLBQlJQJg493VrQaPGoyKCuJ0X3TmPNZmbEMIiISOVo95jszEuPcnDgsh7fW7Mbr04pWERE5cipmRImuowpf7szYCNnDDCUKcSPOheqtsGeN0RjfGNuHz0vq2FbZZDSHiIiEv67OjHhDA0C7nDm6N5WNbSzZpqMmIiJy5FTMiBIl1c5a1r3FDK8HqrdoXsaBDDvbOYJj+KjJWWN6A/CGujNEROQodc3MSIg115kBcMKwbBJiXcxdvctoDhERCW8qZkSJrs6M/l0DQKu3gq9DxYwDSc6GgdOMbzXpk96DiYMymPNZGbbBHCIiEv66tpmYWs3aJTHOzUnDeumoiYiIHBUVM6JEcU0LPWJjyEyKc67o2mSSVWguVKgb+U2o2gx71hqNcc64Pmwub2T9rgajOUREJLy1dfiIjbGIcVmmo+w9arJoa5XpKCIiEqZUzIgSJTXOJhPL6nwDU7HBuVRnxoGN+Kaz1WT1i0ZjnDW6N7ExFi+vKDGaQ0REwlubx0eCweGf3Z00PIe0HrE8u2Sn6SgiIhKmVMyIEsXVLV8e/lm+DnoOgrgkY5lCXlIW5J8Ia14Gn89YjIykOE4Z0YtXV5bS3mEuh4iIhLfWDi/xBteydpcQG8MFx/bjnbW7qWxsMx1HRETCUGi8oknAOZ0Z3daylm+A7OHmAoWLMRdBXTEULzIa48IJ/aluamfehj1Gc4iISPhq8/iMrmXd1+yJA/B4bV5cps5DERE5fCpmRIG6Fg/1rR30z+jszOhod2ZB5KiYcVBDz4TYRONHTY4fkk1uagIv6A2fiIgcobYQ6swAKMhJZnJeBs8s2YFPg0BFROQwhc4rmgRM1yaTvZ0Z1VucTSYqZhxcfLJT0Fj7qlMEMiTGZXH+sX35cGM5u+tajeUQEZHw1RpinRkAl00aSHF1Cx9trjAdRUREwoyKGVGgpKYFgP5dxYzydc5l9jBDicLMmIugpQa2zDMa4+IJA7CBZxbvMJpDRETCU1uHl3jDa1n3ddrIXHJTE3joo62mo4iISJgJrVc0CYji6q7OjM5jJuUbwHJpLeuhyj8RemTA6heMxhiQmchJw3J4evFOWj1eo1lERCT8tHl8JITQMROAOLeLa6cPZuHWKj4rrjUdR0REwkhovaJJQJTUtJAUF0N6YqxzRfk6yMiD2ASzwcJFTCyM/BZsmAttjUajXD1tMFVN7bz+WZnRHCIiEn6czozQOmYCcMnE/qQkuHnw4y2mo4iISBhRMSMKlNQ00z8jEcuynCsqNmhexuEafSF0tMCGN43GmJqfSWGvZP796XZsW8PSRETk0LV1+ELumAlASkIsl08eyFtrdrOtssl0HBERCROh94omfldS0/LFERNPK1Rv1VrWw9V/EqQNML7VxLIsrp42mHW76lmwpcpoFhERCS+tHi8JsaHXmQFw1bRBxMW4+McHRaajiIhImFAxI8LZtt1ZzOgc/lm5CWyfOjMOl8sFoy9whoA2mp24/q3xfclNTeCv721Wd4aIiByyUO3MAMhJSeDSSQN4ZWUp29WdISIihyA0X9HEb2qbPTS2dXzRmVGxwblUMePwjbkIbC+sedlojITYGL53Qj5LtlezUN0ZIiJyiNo6fCHbmQHw3Zn5uF0W989Td4aIiBycihkRrmsta7/ua1ldsZCRbzBVmMoZDr3HwmfPmE7CRRP6k5uawH3qzhARkUPU6gm91azd5aQm8O3JA3l1ZYlmZ4iIyEGF7iua+EVxjbOWtX9Gt7WsmQXgjjOYKoyNuwx2fQZ71hqN0b0747315UaziIhIeGjr8BEfYqtZ9/WdmfnEuV3c//5m01FERCTEhfYrmhy1ks5ixpc6M3TE5MiNusDpbFllvjtj9sQBDMlJ5tdvrKXV4zUdR0REQliH14fXZ5MQgqtZu8tOiefyyQN5bVUpWyrMrkMXEZHQpmJGhCupaSE1wU1aj1hob4LaHSpmHI2kTCg8DT5/AbwdRqPExrj41TdGUlzdwkMfbzWaRUREQltrhw8g5DszAG6cmU+8O0bdGSIi8rVC/xVNjkpxdfMXXRka/ukf4y6FpnLY8r7pJEwtyOKs0b35+wdFFJU3mI4jIiIhqq2zgy8+xDszALKS47liykDmfFZGUbm6M0REZP9UzIhwzlrWbvMyALJVzDgqBadAYmZIHDUB+MU5I0iKd/P9Z1fpuImIiOxXW2dnRkIYdGYA3HB8HgmxMfzl3Y2mo4iISIgKj1c0OSK2bVNS00L/jG7zMmLiIWOw2WDhzh0Hoy+EjXOhudp0GnJSE/jThWNYv6ue37+1wXQcEREJQa1h1JkBkJkcz/Uz8pi7ejcrd9aYjiMiIiFIxYwIVtXUTovH+0VnRsUGyC4EV3i8kQlp4y4FbzusfcV0EgBOHNaLa6YN5rEF23ly4XbTcUREJMR0dWaE8mrWfV1/fB5ZyfH8bu4GrSEXEZGvCJ9XNDlsxdWda1n3bjLZoCMm/pI7BnJGwqpnTSfZ6ydnDuPk4b24e85a5nxWZjqOiIiEkC+OmYTPBxrJ8W5uO3kIS7ZX8+66PabjiIhIiFExI4KV1LQA0C+jB7TWQX2Jhn/6i2XBuNlQugwqNplOA4A7xsUDl47nuEEZ3PbcSh6Zv02fZImICND9mEl4vfW7+Lj+5Gcncc/c9ZoLJSIiXxJer2hyWPYWM3omQkXnAC0VM/xn9EVgxcCqp0wn2SshNoZ/X3Ucp4zoxW/eWMcPX/iMmqZ207FERMSwtjBazdpdbIyLX35jJDuqmnn4E60hFxGRL4TXK5oclp3VzfRMjCU53u0M/wQVM/wppRcUnuYcNfF6TKfZKynezT8vO5ZbThrCfz4r44Q/f8ij87dR3xo6GUVEJLjCbQBodzOGZHPGqFwe+KCI0toW03FERCREqJgRwXZUNTEoK8n5Q/l6iE2CtAFmQ0WaY66ApnLY/F/TSb7E5bK4/ZRC3rxlOkN7pfDrN9Yx6Z73ueXZlTy/dCfrd9XT3N5hOqaIiARJuK1m3ddPz3I+jPnVnLWGk4iISKhwmw4ggbOjqpmJgzOcP+xeA71GgCs838SErIJTIDkXVjwBw84yneYrhuWm8vyNU/i8pJanF+3k/Q3lXxoOmpUcz8DMRPr17EHf9B7kZyczNDeFYbkpuGP074qISKRoC+PODHCOzN56UiF/eHsDb63exRmje5uOJCIihqmYEaFaPV7K6loYmJkItg17VsPI80zHijwxbmcQ6Kd/hfoySO1jOtF+jemXzpgL0rFtm6LyRjbsbmBndTM7qprYUdXM8h01vPn5Ljp8zsDQtB6xTB+SxYXH9mNmYTaWZRl+BiIicjRaw3RmRnfXzxjMG5+XcfectUzNzyItMdZ0JBERMUjFjAhVUtOMbcOgzCSoK3G2meSOMh0rMo2/HObfC6uegePvMJ3ma1mWxZBeKQzplfKV2zq8PrZXNbG2rJ75myuZt6GcNz/fRUFOMj85cxgnDutlILGIiPhDuHdmgLO16w/nj+Hcv3/Kb+eu5w8XjDEdSUREDArf8rx8re2VzQBOZ8aeNc6VvUYbTBTBMvNh4HRY+RT4fKbTHDF3jIuCnBTOHdeX/3fhWBbedRL3XjwW27a55rFl3PT0CmqbtRlFRCQc7d1mEmarWfc1qm8a180YzPPLillQVGk6joiIGBTer2hyQNurmoDOzozdXcWMEQYTRbhjroCabbBjvukkfhPndvGt8f1469bjuePUQv67bjff+scCtlY0mo4mIiKH6YvOjPB/6/eDkwsZlJnIXa+upqXdazqOiIgYEv6vaLJfO6qaSU1wk54YC7s/h56DIf6rRwvET0Z8A+LTYMWTppP4XZzbxc0nDuGZ6ydT1+LhW/9YwJrSOtOxRETkMLR1+Ih3uyJiBlJCbAy/O28MO6qaue+9TabjiIiIISpmRKjtnWtZLctyjploXkZgxfaAMRfC+jnQUmM6TUAcNyiD1743jeR4N1c8uoSi8gbTkURE5BC1dfhIiA3feRn7mpKfyeyJ/fnXJ1tZXaICu4hINFIxI0LtqGpmYGYStDVC9TbNywiG8ZdDRyusfsl0koAZkJnIU9dNwmVZfPvhJeypbzUdSUTkoCzLOt2yrI2WZRVZlnXnfm6Ptyzr+c7bF1uWNaj+YI/tAAAgAElEQVTbbXd1Xr/RsqzTOq/rb1nWB5ZlrbMsa61lWbcG79kcmVaPNyKOmHR35xnDyUqO539e/hyPN3xnVomIyJGJrFc1AcDj9VFa28KgzEQoXwfY6swIhj7jIHcMrHjCdJKAGpyVxBPXTKSuxcNNT6/QG0gRCWmWZcUAfwfOAEYAsy3L2neI1LVAjW3bBcC9wB86f3cEcAkwEjgd+Efn/XUAP7RtewQwGbhpP/cZUto6fGG9lnV/0nrE8utzR7FuVz3/+mSr6TgiIhJkkfWqJgCU1rTg9dkMyEiE3audK3upmBEUx1zhzCgpW2U6SUCN6JPKHy4Yw7IdNdzz5nrTcUREvs5EoMi27a22bbcDzwHn7vMz5wKPd37/EnCS5QyXOBd4zrbtNtu2twFFwETbtnfZtr0CwLbtBmA90DcIz+WItXV4SQjjtawHcvqoXM4Ylct9723WgGoRkSgT0GKGv9s6O69/1LKscsuy1gQyezjbu8kkK8mZlxGfCukDDKeKEqMvgJh4WBl5g0D39Y2xfbh62iAeW7CdeRv2mI4jInIgfYHibn8u4auFh70/Y9t2B1AHZB7K73a+dxkPLN73gS3LusGyrGWWZS2rqKg4qidxtFo9kdeZ0eVX544kwe3irldW4/PZpuOIiEiQBOxVLUBtnQCPdV4nB7CjqhmAgZmJsOtz5+hDBEwvDws9esKIc+HzF8HTYjpNwN15xjCG5abwPy+vpqap3XQcEZGgsiwrGXgZuM227fp9b7dt+yHbtifYtj0hOzs7+AG7aevwEh+BnRkAOSkJ/PSs4SzeVs1zS4sP/gsiIhIRAlmi93tbJ4Bt2x8D1QHMHfa2VjSSHO8mu0eM05nRe6zpSNHlmMuhrQ7WzTGdJODi3TH8+aKx1DS1c/ectabjiIjsTynQv9uf+3Vet9+fsSzLDaQBVV/3u5ZlxeIUMp62bfuVgCT3o1aPjwR/dWa0N0Gj2U6TfV00oT9T8zP57dz1lNVG/ocJIiIS2GJGQNs65cC2VjaRl52EVbXJ2a7RZ5zpSNFl4HToORhWPH7wn40AI/uk8f0Th/D6Z2V8tCm03tyKiABLgSGWZQ22LCsOp/Nz32rzHODKzu8vAObZtm13Xn9J57HYwcAQYEnnBy+PAOtt2/5LUJ7FUfJLZ8bWj+D+CfDbvvCnAnjim1D0vn8CHiXLsvj9eWPw2TZ3vrIa538+ERGJZJF5eJLQOqcabFvKG8nLSvpiCKU6M4LL5YJjr4Qdn0LFRtNpguI7s/IYnJXEL+espa3DazqOiMhenR+W3Ay8gzOo8wXbttdalvVry7K+0fljjwCZlmUVAbcDd3b+7lrgBWAd8DZwk23bXmAacDlwomVZqzq/zgzqEztMbR7f0a1mXf8GPH2B8/2su2Dm/0DlJnjqPJh3D/jMb7YakJnInWcM4+NNFbywTMdNREQiXSCLGQFp6zxUoXRONZia2zsoq2slPzsZdn0GsUmQWWA6VvQZ921wxcLyx0wnCYp4dwy/OGcE2yqbeGT+NtNxRES+xLbtubZtF9q2nW/b9j2d191t2/aczu9bbdu+0LbtAtu2J9q2vbXb797T+XtDbdt+q/O6+bZtW7Ztj7Fte1zn11wzz+7QtHZ4SYg9ws6MPWvhhSucGVzX/hdm/Q+c8BO4ZaXzevfxH+HVG8Bnvpj97UkDmZyXwa9fX8cWbTcREYlogSxm+L2tM4BZI8a2SmeTSV52MuxaBb3HgCsyB36FtORsGH42rHomKgaBAswamsMpI3px//tF7KqLjucsIhIujqoz491fQHwyXPYiJGZ8cb07Hs59AE66G1a/CHPvAMPHO1wui79cNI742Bi+8+Rymto6jOYREZHACVgxI0BtnViW9SywEBhqWVaJZVnXBuo5hKMtFU4xIz+rB+xerSMmJk24BlprYe1rppMEzd1nj8Bn2/zvm+tNRxERkW7aOo6wmLH1Iyh6F2b88MuFjC6W5dw27TZY9ih88qejD3uU+qT34G+XjGdLRSN3al2riEjEcgfyzjtbLufuc93d3b5vBS48wO/eA9yzn+tn+zlmRNla0YhlwSC7DDzN0FvDP40ZNMM54rP83zAuOv617Z+RyPdmFXDve5u4bGIlUwuyTEcSERGg1XMEx0xsG977JaT1h4k3fv3PnvxLqC9z5mf0HgdDTjnCpP4xfUgWd5w2lD++vZEesS5+d94YYlxaUy8iEkkidgBotNpS0US/nj1IqFztXKHODHMsC469CooXO+eNo8SNM/Pon9GDX8xZS4fX/EA4EZFoZ9v2kXVm7F4NZStg2q0Qm/D1P2tZcM5fodcoePlaqDY/P+m7M/O55aQhvLCshB++sIpWj/mZHiIi4j8qZkSYrRWN5GV1Dv9094CsQtORotvYSyEmHpb923SSoEmIjeFnZ41gc3kjzy7ZaTqOiEjUa+8sLMcfbmfG6hfB5YaR5x3az8clwsVPAhY8fzm0Nx/e4/mZZVncfkohPzptKK+tKuPcBz5lw+56o5lERMR/VMyIID6fzdaKJvKyk6BsJeSOgpiAniSSg0nKhBHnwufPQ3uT6TRBc+qIXkzOy+Av726irsVjOo6ISFRr9XQWMw6nM8PngzUvQ/5JzmvZocoYDOc/AnvWwOu3Gh8ICnDTCQU8dvVxVDW18437P+WBeZvxqHNQRCTsqZgRQXbXt9Li8ZKfmehsMuk7wXQkAZhwNbTVw5pXTCcJGsuy+PnZI6ht8XD/+5tNxxERiWptHc7xisPqzNi5AOpLYcxFh/+AQ06GE34Kq1+AJf86/N8PgFlDc3j7thmcMqIXf/rvJs65fz6b9jSYjiUiIkdBxYwIsrVzk0meu8IZ/tlPxYyQMGAKZA+DZY+YThJUI/ukceGx/Xh84fa9K4NFRCT42o6kM+PzFyA2CYaecWQPOuOHUHgGvHMX7Fx8ZPfhZ1nJ8fz9smN46PJjqWxs49wHPuWl5SWmY4mIyBFSMSOCFJU7nzDkt61zruh7rME0spdlwYRrnaM/JctNpwmqO04dSmyMi9/N1apWERFTujozDnmbiW3Dpreh8FSISzqyB3W54Fv/B2n94MUrobH8yO4nAE4dmcvcW2Ywtn8ad7z4GX94ewN2CByHERGRw6NiRgTZVN5IWo9YciqXQmIm9BxkOpJ0GXsJxCXDkgdNJwmqnNQEvjcrn/+u28OCLZWm44iIRKXDnplRsQEa90D+iUf3wD3S4aInoaUGXroGvB1Hd39+lJOawNPXTebSSQP454db+Mmrq/H6VNAQEQknKmZEkE27GxjaKwWrbJnTlWFpn3rISEiFcZc6czNC6NOpYLhuRh5903vw69fXaVWriIgBbR3Of3sPuTNj64fOZd6so3/w3mPg7Hth+yfw/i+P/v78KMZlcc83R3HzCQU8u6SYH7/0OT4VNEREwoaKGRHCtm027mmgMCseKjZq+GcomngD+Dyw/DHTSYIqITaGn541nA27G3hq0Q7TcUREok6bp3MA6KF2Zmz9EDLyIH2AfwKMu9Q5brngflj5lH/u008sy+KO04Zy+ymFvLyihLteWa2ChohImFAxI0Lsrm+lobWDofFVgA39NC8j5GQNcVp2lz0K3uhaV3rGqFymF2Tx53c3UdHQZjqOiEhU6erMOKRihtcD2z/1T1dGd2f8AfJOcNa1bvvYv/ftB7ecNITvn1jA88uK+fl/1miGhohIGFAxI0Js3O0M/yz0bnKu0PDP0DTxRmjYBetfN50kqCzL4pffGEmrx8vv3tIwUBGRYGpqd2ZVJMa5D/7DpSugvcH/xYyYWLjoccgsgOe/DRWb/Hv/fnD7KYV8Z2Y+Ty/eya9eX6eChohIiFMxI0J07UovbFjivFHo0dNwItmvIac4g1mXPGQ6SdAV5CRzw/F5vLKilI83VZiOIyISNRpanWJGSsIhFDO2fghYMGiG/4MkpMGlL0BMHDxzITSF1mBoy7L4n9OHcu30wTy2YDs/eXW1Zj2JiIQwFTMixMbdjeSkxNNz13zod5zpOHIgrhg47nrYuRB2fW46TdB9/8Qh5GUncdcrq2lqC52p9iIikayh1TnaeEjFjJ0LIHcUJGYEJkzPgTD7OWjYDU+dD611gXmcI2RZFj87azg3nZDPs0uKufbxZdS3RtfRUBGRcKFiRoTYtKeBoRkx0FwJA6aYjiNfZ/y3ITYx6ta0gjMM9I/nj6GsroXfztVxExGRYGho7cCyIOlgx0x8XihZDv0mBjZQvwnOytY9a+Hpi6C9KbCPd5gsy+JHpw3j9+eNZn5RJaf85SPmrt6lYyciIiFGxYwI4PXZbC5voDCuyrlCxYzQ1iMdxlwMq18KuRbbYJgwKIPrpg/m6cU7eXvNbtNxREQiXkNrB8nxblyug6xsr9jozMsIRodn4alw/sNQsgSeuxQ8rYF/zMN0ycQBvPzdqWQmxfO9p1dw2n0fc997m/i0qJKdVc14dARFRMSoQ+g3lFBXXN1Mq8fH0I6NkJjlbM2Q0Db5e86K1sUPwok/NZ0m6H502jAWba3mxy99xqi+qfTrmWg6kohIxKpv9ZCaEHvwHyxZ4lz2D3BnRpeR3wRPM7z2XXjxKrjoCXDHBeexD9G4/unMuXkaLy4v4dUVpfz1/c10NWi4LOid1oPhvVOZNTSbU0f0Iic1wWxgEZEoomJGBNjYOfxzSP0CGDAZrIN88iLmZRfCsLOcQaDTboX4ZNOJgirO7eKBS8dz1t/mc+OTy3nhxikkxes/RyIigdDQ2nFo8zKKl0KPDMjIC3yoLuMudY6ZzL3D2XJy0RMQG1oFAXeMi9kTBzB74gAqG9vYvKeR4ppmSqqb2VndzLIdNby3fg+/fn0dl04awPdm5auoISISBPrbQwRYW1aPy4KhjUthwN2m48ihmnYbbHgDVjwBU75nOk3QDcxM4v7Z47n28aXc8uxKHrpiAjEHa4EWEZHD1tDqObRiRslS54hJsD8UmXi985hv/hCevQQueQbiQrNjLys5nqzkeKaQufc627YpKm/kkfnbeHLRDl5aXsJPzhzO7In9sfQBk4hIwGhmRgRYW1pHfqqPRKsNBmpeRtjofxwMnAYLH4COdtNpjDhhWA6/OncU728o58cvfa4VeCIiAeB0ZhzkmElLDVRudF6bTDjuOjj3785q2KcvhLYGMzmOgGVZDOmVwu/PH8P7t89kTL80fvLqaq54dAmVjW2m44mIRCwVMyLAmrI6RsWXQ2wS5I41HUcOx7TboL4U1rxkOokxl08eyO2nFPLyihK+/+xK2jq8piOJiESUQzpmUrLcuQz0JpOvM/7bzlDQnQvhiW9CU5W5LEdoUFYST183id98cxSLt1Vzzv3zWbmzxnQsEZGIpGJGmCtvaGVPfRsjPWucVWcxOjkUVoacAjkj4dO/gi96uxJuOWkIPz97BG+t2c1FDy5iZ1Wz6UgiIhHjkI6ZlC4DLOh7TFAyHdDoC5y5GXvWwCOnQPU2s3mOgGVZXD55IK98dyruGIuLHlzIkwu3a7WriIifqZgR5taW1QMwumkBDJpuOI0cNsuC6bdBxQbY/I7pNEZdO30w/7zsGLZWNHLW3z7hiYXbtfZOROQo2bZ9aMdMylZBViHEpwQn2NcZfjZcMQdaqp2CRukK04mOyKi+abxx8wymF2Tx8/+s5YcvfKbuQxERP1IxI8ytLa0DYIS1A/JOMJxGjsjI8yBtAMy/z3QS484Y3Zu5t8xgVN807v7PWk6992OeXLid+laP6WgiImGp1eOjw2cfvDOjbCX0GR+cUIdiwCS49l2I7QGPnQ3r3zCd6IikJcbyyJXH8YOTC3llZSlXPrqEuha9pomI+IOKGWFuTWk9gxOanE9cQulNiBy6GDdMvRmKF8H2+abTGNc/I5Fnrp/Eo1dNIDEuhp//Zy3H/e97XPXvJTwyfxvLd9TQ0q5PtkREDkVDZzH4azsz6ndB4+7Qex+RNQSufQ+yh8Lzl8F/fwbe8CsEuFwWt548hPsuHsfyHTVc/OBCyhtaTccSEQl7GrAQ5laX1jGeLTBohuZlhLNjroBP/gLz7oGr5wZ/LV6IsSyLE4f14oShOawureOVFaV8vKmC32xcB0CMy2JITjKj+6Yxul8ao/umMbx3KgmxMYaTi4iElvrWDgBSv64zo2ylcxlqxQyAlF5wzdvwzk9gwf1QsgwueBRS+5hOdti+Ob4vWcnxXP/EMi55aBHPXj+ZXqkJpmOJiIQt/e03jNU0tVNa28Ll7jWQN8t0HDkasT3g+Dtg7h2w9QPIP9F0opBgWRZj+qUzpl86ALvrWvm8pJY1pXV8XlrHvA3lvLi8BHAKHCN6pzJraDanjOjF6L5pWFFeFBIR+aIz4yDFDMsFuaODlOowuePhrD9D/8nw+q3wfzPg9N87w0LD7L/z04dk8fg1E7n630u4+MGFPHP9ZPqk9zAdS0QkLKmYEcbWlDnzMkZa2yHvbrNh5Ogdc4UzN2Pe/zrzT8LsDVow5KYlkJuWy6kjcwFnsN2uulZWl9axuqSOxduq+PsHRdw/r4iCnGQumtCPSyYOIPVgg+9ERCJUQ2dnxtceMylbCdnDIS4xSKmO0JgLofcYePU78Mp1sPJJOOsvkFVgOtlhmTg4gyeuncRVjy7h4ocW8sx1k+mfEeL/7EVEQpBmZoSxFTtqsbAZm9rkTCCX8OaOh5k/htLlsOFN02nCgmVZ9EnvwWkjc7njtKG8+J2pLP/ZKfzuvNGk9Yjlt3M3MPV38/jd3PXUNLWbjisiEnRfFDMO8PmVbYfe8M+vkz0UrnsPzvyTk/ufU+D9X0NLrelkh+XYgT156rpJ1DV7uOQhrSQXETkSKmaEseU7qhkaU0Zq/iR9ih8pxl3qFKbevRs69JfvI9EzKY7ZEwfw8nen8sb3p3PisBwe+mQrx//xA/7xYRHtHVr3KiLR46ADQOtKoLkS+owLYqqj5IqBidfDzctgxLnwyZ/hr2Pg4z9BW6PpdIdsbP90nrl+Mk3tHVz04EK2VTaZjiQiElZUzAhTPp/Nyh1VHMN6GHKK6TjiLzGxcOr/QvUWWPao6TRhb1TfNP42ezzv3HY8k/Iy+ePbGznn/vks31FtOpqISFActDNj7/DPY4KUyI9SesH5D8ONn8CAqTDvN05RY8ED4Gkxne6QjOqbxrPXT6bd6+PiBxdSVB4+xRgREdNUzAhTm8sbaWi3OdZVBAUnmY4j/jTkVGeg64e/g2b9pdsfCnul8PCVE3j4igk0tHo4/58L+cmrq6lrCb8VfyIih6Oh1YNlQXLc1xQzXG7oNTK4wfyp9xi49Dm47n3IHQP//Sn8dRwsfhA8ob8CdXjvVJ67YTI+Gy55aCEbdzeYjiQiEhZUzAhTy3fUAHBs/xTo0dNwGvEry4LTfgtt9c6nTOI3J4/oxbu3z+S66YN5bslOzrjvY5ZsU8FIRCJXfWsHyXFuXK4DHEctWwk5wyE2AlaE9psAV7wGV82FzHx468fwt3Gw+KGQL2oU9krhuRsm47IsZv9rEauKw2sGiIiICSpmhKllm4vJoo6BI6eajiKB0GskTPoOLPs3FC8xnSaiJMW7+dnZI3j1e9OIc7u45KGF/Pm/G/F4NUtDRCJPQ2vH1w//3LUqfIZ/HqpB0+CqN+HK16HnYHjrR/C38bDkX9DRZjrdARXkJPP8jVNIjIvhogcX8sqKEtORRERCmooZYWrFtkqOcW3CGnaG6SgSKCf8BFL7wOu3glfHIfxtbP903rhlBucd04/75xVx0YMLKa7WNHkRiSwNrZ4DD/+s3QEtNZFXzACny3Hw8XD1XLhiDvQcCHPvcIoaSx8O2aLG4Kwk5tw8nWMGpHP7C5/xoxc/o65Z7wFERPZHxYwwVNnYxvYmN8cm1zhtlBKZ4lOc1XPl62D+vabTRKTkeDd/unAsf5s9nqI9jZzzwHw+2lRhOpaIiN98bWfG3uGfEVjM6GJZkDcTrn4LLn8N0vrBmz+Evx0DSx8JyaJGRlIcT147ie/NyueVlaWccu9HPLdkp7ZxiYjsQ8WMMLRko9N2OKGgt+EkEnDDzoRRF8CHv4fipabTRKxvjO3D69+fTm5qAlf9ewn3v78Zn882HUtE5Kg1tHm+vpgREwc5I4IbygTLgvwT4Jp34PJXnc7HN2+HvwyH934FtcWmE35JbIyLH58+jP/cNI3eaQnc+cpqZv6/D/jnh1uoaAi9AoyIiAkqZoShT1Z8TjLNjJl4oukoEgxn/wVS+8Ir10Frvek0EWtQVhKvfG8q547tw5/f3cT1TyzTthMRCXtOZ8YBjpmUrXRmNLnjgxvKJMuC/BPh2v/CFf+BAVPg0/ucla7PzobVL0Fb6KxHHdU3jddumsbj10xkYGYif3h7A1N+9z7ffWo5H22qUOFdRKLaAUr1Esrm72xjcnwxsQMvMB1FgiEhDc7/F/z7DJjzfbjg3+BSHTIQEuPc3HvxOI4Z2JNfv76O8/7xKY9ceRyDspJMRxMROSIHPGbi80HZZzD6/OCHCgWW5axBz5sFtTudgdurnoaNc8GdAAUnQ+HpMHAqZOQ5P28sqsXMwmxmFmZTVN7I80t38vKKUt5as5thuSncffYIphZkGcsnImKK/kYUZnYUl1LsSWHGwESjL6wSZAMmw0m/gHWvwUd/MJ0molmWxRVTBvHUdZOoamrnm//4lIVbqkzHEhE5bLZtH3gAaPVWaKuL7HkZhyp9AJz8C7h9PVz9Nhx7NZSugDk3w/3HwJ+HwgtXwqd/g20fQ2udsagFOcn89KwRLLzrRO69eCyNbR1c+vBifvD8KlravcZyiYiYoM6MMDN/4cdAKtMnTzYdRYJt2q1QsRE++j1kFsCYC00nimiT8zL5z03TuOaxpVz+yGJ+881RzJ44wHQsEZFD1tbhw+O199+ZUdK59rvfccENFcpcMTBwivN1+u+gchPs+BR2LISdi5wPFLpk5EOfcdB7XOflWKeTMkji3TF8a3w/zhjVm39+uIW/zdvMht0NPHT5sfTPSAxaDhERk1TMCDPzN1fQO8YmTytZo49lwTn3Oav0Xr3RedM16jzTqSLawMwkXr1pGjc/s5K7XllNSU0zd5w6FEtdUSISBupbnbk/qfstZiyF+FTIGhrkVGHCsiB7qPM14RrnuqZKKFsFu1Y6l8VLYM3LX/xORp4zgyNvFgyeCSm9Ah4zITaGH5xSyPgB6dzy7ErO/+cCnrthMnnZyQF/bBER01TMCCPemhIWNPTi1L7tWJqZEJ3c8XDp8/D0hfDydeD1wNiLTaeKaKkJsTx65QR+/p+1/P2DLeypb+N3540mNkb/HxSR0NbQ2gGw/2MmxUuh77GawXQ4krJgyMnOV5emSti1yilulK10Zm6setq5LWcEDD0Dhp/jdHAEsBA+a2gOL313KrMfWsTsfy3i+RumaN6TiEQ8vYKFkVUfvkIdyUwfP8p0FDEpPgUue8kZSvbqDfDfn4G3w3SqiOaOcfHbb43itpOH8NLyEq5/YhnN7fpnLiKh7Ytixj6fXbU1QvlaHTHxh6QsZ1jo8XfAJU/Dj7bCDR/Byb9ybpt/Hzw0C+4bDe/8FPasC1iUwl4pPH39JDxem9n/WsSOqqaAPZaISChQZ0a48Hl5+/MSYhnErGNVzIh68cnw7Vfgnbtgwf3OJ2xn3wu9RvjvMTraYc8aZ05H7Q6o2Q41O6BhF7Q1gKfF+bkYNyRmQlI2JGZBco7TlpszAnqNgqRM/2UyyLIsbju5kJyUBH722mpm/2sxj199HOmJcaajiYjsV0PnMZOvdGaUrQTbp2JGILhczgyNPuNg+m3QXA0b34L1c2Dxg7DwAehzDBxzOYy6ABJS/frww3JTeeraSVz68CJmP7SI52+cohkaIhKxVMwIE/am//JW63Cm9bVI63GAffESXdxxcNafnTejb98J/zcdjr0KJn8XsoYc3n35fFC1GUqXOxPcy1bA7tXgbe/8AQtS+0D6QKctOSEVYjvfHHnbobnKabWt2Q47F0JL9Rf3ndzLyThwGgya5hQ4XDF++AdgxqWTBpCVHMfNz67kkocW8dR1k8hKjjcdS0TkKw7YmbF3+OeEICeKQokZMP4y56upCla/ACuehDd+AP/9OYy9BI67HnKG+e0hR/RxChqXPbyYSx5axPM3TqZfTxU0RCTyqJgRJtbOn0OJfTbfn+jHT94lMoy9BIacCvN+Ayseh2WPOIWD/BOg/2ToOdApKFguZ8ZGUznU73JajPeshd1roHwdtDc69xeX7JztnfQd6HuMU3xIH+DM6zhUjeXOfe9Z6xRFdi6EDW84tyWkweDjofB0J3dyjv//mQTYqSNzeeTKCVz/xDIueWgRz1w3iZzUBNOxRES+pKrJKUj33LeDrGSZsxUrMcNAqiiWlOl84DDpO84HB0sfdgobSx92Xhcn3ui8NsYc/dvzUX3TOgsazgyN526YQt/0Hn54EiIioUPFjHBQW8xb273EWDanjOprOo2EosQM55jJzDthxRPO+rh5/3vw34tPg9xRMO5Sp4DR9xjIKjz6zonkHOcr/4Qvrqsrge2fwvZPoOh9WP86YDmdHoWnQ+FpkDs6oAPS/GnGkGweu3oi1z62lIseXMgz10+mj94oikgIKaluJi7GRU5Kt2K0bTtbOIacYi5YtLMs6Hes83Xqb5zX7aWPwPOXQVp/Z3vKMVce9THN0f3SePLaSXz74cVc/OBCHr3qOAp7pfjpSYiImGfZtm06Q8BNmDDBXrZsmekYR8yeeycnfZJP7oAhPPPdWabjSLhoqnLWx9WVOt0YAFaMM9siJdeZa5HW30zxwLadjo1N78Cmt5zjLeDkGXGus3K2zzFhUdhYvqOGqx5dQlpiLM9eP1lnkyWsWJa13LZtnTUIAhPvRb739HI27Gpg3h2zvrhyz1r451T4xgPO3AYJDd4O2PQ2LOxS+csAACAASURBVHkItn0EMfEw6nyYeL3zQcNR+LyklmsfX0ZLu5e/zR7HicMCvzJWRORwHOn7EXVmhLqmStYtm8dWewZXjxtkOo2Ek6RMZ8J6KLIs6D3G+Zr5I+dYyqZ3nG6NrgFpPQfByG/ByPNCumPj2IE9efr6SVz+yBIuenAhT183ibzsZNOxREQorm6h374F1m0fO5d5M4MfSA4sxg3Dz3a+yjfA0n/Bqmfhs2eg7wSYdKNT7D+cI5+dxvRL5z83TeO6x5dxzWPLuHzyQO48YxhJ8fprgIiEN61mDXWL/4/n2qYS77Y4Z2wf02lEAiM5x/mE8LIX4EebnU8MM/Lg07/BgzPggeNg/r3QsMd00v0a0y+d526YTHuHj4sfWkRReYPpSCIi7KxuZkDGPsfftn4EPQc7s5AkNOUMcwZ8/3A9nPFHaK2FV66He0c6R0jrSg/7Lvuk9+Dl707lmmmDeWrxDk6992NeXVmC1xf5HdoiErlUzAhlrfU0L3qM1+yZnDm6j1ZASnTo0dMpbFz+KtyxyZkFkpQF7/0S/jIcnrsMNr7ttOSGkOG9U3n+xskAXPLQIjbuVkFDRMypa/FQ1+Khf/ctFt4O2PGpujLCRUKa05Fx01JnHXvfCfDxn+C+0fDMJbDhTWew9yHqERfD3eeM4IUbp5CeGMsPnv+MM//6CS8tL6GtwxvAJyIiEhgqZoSyBffzZvNwGnxxzJ6oT1AkCiVlOYPQrnkbbl4GU26C4sXw7MVw3yh4/zfOYNEQUZCTwnM3TMZlWcz+1yLW76o3HUlEolRxdTMAA7ofMylbCW31zuYMCR8uFxScBJc+B7eugmm3OCvUn7vU6dZ49xdQWXTId3fcoAxev3k6988ej43NHS9+xrTff8Bf39tMZWNbAJ+IiIh/qZgRqupKYMH9PBt/IfnZSRw3qKfpRCJmZQ1xpr7fvh4ufsqZozH/L3DfGHjpWudNegjIz07m+RunEO92Mftfi1hTWmc6ksj/b+/O4+MqrkSP/04vau27LMuWd7yCwcGOsQEDIWYNQyAhBIbMC8s8HoSEEEISmHwyA/PIC29IhpBAFkKAxxIgbIkhhB2CWbxhW7axMd5t2bJkWfuu7j7vj7qyhS1vsqRedL6fz/307erb91ZVL1V9um5dMwiV17pgxmcmJd70D3c7xkZmJKy80TD3dvjearjsSXdFsA9+DfdNh4fOc/NsdLQccjc+nzt9+dWbTuOxa2YydXg297zxKSff9RY/fLbMgvHGmIRgwYx49cYdLI2MYWlzAZfPHInE6eSHxgw4fxAm/xNc8Qx8twxmXe8mD33gDHj4fPjkZYhGY5rFMYUZPH3tbDJSAlzx4EJWlltAwxgzsLbW9BDM2PA2FB/nRr2ZxOYPwKTz4fIn4ebV8MX/gKad8Jfr4BcT4cWb3PwohzgNRUSYM76Ih6+ayRs3n86lM0qZV7aD8+6dzz//YQFvrqkkavNqGGPilAUz4tG2xbDyz9yb/h3yM+wUE2MOKHcknPNTuPljOPunULcVnroc7psBSx6CzraYZW1kQTpPXTuLrNQA//zgApZtrY1ZXowxg8+2mlayUwPkpAVdQlMVbP0AJp4X24yZvpc1FObcDN9ZCle+DBPPh7Kn4NEL4e5x8Ny/wspnoaHioLs5Zkgmd140lQW3fZEfnTuJjbuaueb/LeH0n7/N7/6xgcqG2LWpxhjTE1FN/mhrLK7t3mudrfC7OSxrKeDi2hv50bmTuP6McbHOlTGJIRKGNX91Q253LIPMYjfPxoyrIZQVkyxtr2vl8gcWUN3Uzm+uOJEzJg6JST6M6Ulvr+tujtxA90WufHgR1U3tvPSdOS5h8YPwt+/D9R9A8bEDlg8TIx3NsOEtWPt3+PQVaNnt0vPGwKiT3TJytrty2AFG/3ZGorz68U4e/XALizbVIOLm2zh9QhEzx+QzpSTbLu9qjOkTve2PWDAj3vz9R7Dwd1xZ9DRlu32896MzraEw5kipunPD37sHNr7jZoSfeS2cdF1MhldXNbRx5cOL+bSykbu+ejyXTC8d8DwY0xMLZgycge6LnPmLd5hYnMVvvzHdJTxyATRVwg2LDvjj1SSpaAQqlsOWD2Hrh7DlA2itcY+l5UHJCVAyzbs9wQU8fJ8dvL2+qomXVuzglVU7+aTb1bqGZqdSkptKYWaIwswQRZkplOalc0xxJpOHZpOW4h/IkhpjElRv+yP2KzmerH8TFv6Ot475N95ZFeHW88ZbIMOY3hCBsWe4ZftHMP+/4d274YP7YPo34eTvQM7ABRSGZKfy9P+axfWPL+WWZ8qobGjjW2eMs7lwjDH9IhpVymtbmTu52CU0VsLm9+D0H1ogYzDy+d1EocOnw8nfdvNKVX/qTjvasdwFOj68H6Le/BopWVA0EYomudshkzmmaCI3nXkMN82dQE1zB4s317CuspGN1c1UNrSxdXcLy7bWUtPcQdcUGykBHyePK+DcY4fypeNLyEoNxq4OjDFJyX4px4vqdfDsVTQXHM9Ptk1n/JAgV58yJta5MibxDZ8Olz0Bu9bCe790Q60XPwjHfx1OuQmKJgxINrJSgzx05ef5wbNl3P3qWsprW7j9wmMJBexfK2NM36pqbKcjHN07+eeaeYDCsRfHNF8mTvh8MGSSW7qEO6BqNVSUwc6VUL0W1r0Gyx/fu00wA4omkl80iXOKJnJO6WT43ETIGblnJEc4EmV7XStrdzayYGMNb35Sya3Pr+SOF1dz/tQSLp1Ryswx+RbMN8b0CQtmxIOWGvjTpeAL8ouS/2L7khqeu/5EUgI2P6sxfaZoIlz8W/jCbW6ExtJHYfmfYPIFcOrNMPzEfs9CSsDHPZdOozQvjfvf3sAnOxv5zRUnUpKT1u/HTgqqsHuD62TXboaaTVC7yU1s2FYP4TbQKIgfUjIgLddNEps7EnJHQf4YN5Q6PT/WJTGmX23ruixrXpr7F37xH91VTIZMjnHOTNwKpMCwaW7prqUGdn3iLWuhao2bi6PsT3u3CaZD4QQomkRgyCRGFU1iVMlEzp48iZ9cMJnl2+r485JyXizbwXNLyxldkM7XZozg4s8NZ1iutX/GmN6zOTNirXk3PP4VqFrNK3Oe47pXGvmXWaP43xcdF+ucGZPcmqthwW9h0R+gvd6dknLqzTDmtAEZhv33lRXc8kwZAb+Pn31lKudPLen3YyacaBSqPnbnd295390279r7eCgH8kdDVombFyWQ6oZTR8Nu8ruW3e4KN3Xb9g6fBig4Bko/D6UzYOwXoGDwTrJsc2YMnIHsizz7UTm3PFPGW98/nbE18+HJy+DiB+CErw/I8c0g0Frrghvdgxy71kLjjr3bBNKgcLz7jk3NodWfzd9rh/H09kIW1rhRQ6UZEY7PV4Zn+Rial8mwogKKi4dSlJNJUVaI1KCNXjRmMLAJQA8iboMZjTvh0YugZiNrznqUr74ME4qzeOraWfblbcxAaWtwl3H98H5ornKnpcz5Pkw4b78J0PrapupmbnpqGWXl9VxwfAk/uWAKxdmp/XrMuBYJw84y2OwFLrZ+4EZcAOSMgFGnwKjZMHSqm6AuLe/wAk/RKDRWwO51bg6V8iVQvnhvYCRvDBwzF8afBaPnQEp6/5UxzlgwY+AMZF/kO08uY/66XSz+8VyCj5zrLsl541Lw25wFpp+11e8f5KjdBO1NLsjc2QzA5mgxb0RPZFl0PKt1FDu0gHZS9ttdpj9MYZpQmJVGYV4OhdlpFGWmMiw3lRH56UwsziIvY//nGWMSiwUzDiIugxlbPoBnr4a2Btaf9wTfeCWKorz47VMZMph/zBgTK51tsPwJeP9eqNviJj6bcQ1MvaRfT0vojET5zdsbuP+d9aT4fVx3+liuPGUMmQMw+W9Te5htNS1sq2lhe10rjW1hmjvCtLRHaOuMkBLwkZ7iJy0lQGbIT3F2KkOzUxmWm8aQ7NDRz/cRboftS71RF+/DtkXQ0eQeyx8Ho0/xAhgnu1NF+pIq1Gx0w6XXvQ6b3oVwK/hD7rjjz3ZLko/asGDGwBmovkhjWycz7nyDr80o5c5p9fDIl+C8u+Gka/v92MYcUjTiTgkMt0OkEyLtEO5AO5qp211Jxa5d7Kyuo7q2jl21dVQ3dbArmkU12VRrLtWSR130swHn4blpfH50HnPGF3Hq+MLB/aeAMQnKghkHEVfBjM42d7nId++GvFEsn/MAV71Yi9/n47FrZjK5JDvWOTRmcIuE4eMX4MNfu4nQ/Ckw8TyYdgWMO7Pf/tncXN3MnX9bzRtrqsjPSOGKk0Zy+cyRfXI+cWckyoZdTaypaGBNReOe2+qm9v22TQn4yEjxkxr00xGO0tIRobUzst92IlCclcqI/DRG5KVTmp/OiLw0RuanMyI/neLsVPy+fUZNNFfvHRWxbaG7Dbe5x4ZMcUGLruBF1tCjLvcR6WxzAZX1b7pJ73avc+n547zAxlkw+lQIhAY2X/3MghkDZ6D6Il2nmDz3r9OY/vIFbmLHby8eVCOOTBKJhF3guWo1VH4MO1fQsWMVFQ0dbNFi1ugoVgSmsiA8nt1hF8SYUJTGqROGMmd8ISeNzSc9xaYINCbeWTDjIOIimBGNwJoX4fV/h7othI+7lN/n3MQv39nC0JxUHr/mJEYVZMQ2j8aYz9q50k0SuuJpN/9Caq77YTvxPHdaQmrfBx+Xba3lvrfW89baKgSYPiqPuZOLmTE6n2OHZR/0FLRoVKluamdjdTOrdzSwpqKB1RUNrKtsoiMSBVywYkJxJpOHZjO2KJMR+WmU5qVTmpdGblqQgH//U2uiUaW5I0xlQzsV9a1U1Lexo66VbTWtbKttobymhYqGNro3J0EfDM9QhgRayI7Wk91RSVZHFSE6EREkowBfznAi2aWEM4YR8YcIR6OEI0o4qoQjUcJRJRJVOiNKJBr10t1BstMCZKcGyUkLkpeRwrDcVEpy0hiem8bQnFSCPZTjiNRsciM21r0Gm+e7oEswA8ae7gIbx8zt+9EiMWDBjIEzUH2RKx5cQHltK++Mfw5Z/jhc+Tc32siYZNJYCTtXuMvKVpQR3bGCNbXwXnQq86NTWRSdRAdBghJl+tAA048ZxpihBYwpTGd0QQb5GSl2RRVj4khcBjNE5FzgXsAPPKiqd+3zeAh4FJgO7Aa+rqqbvcduA64BIsCNqvrq4eyzJzENZjRVwarnYdHvoWYjWjiJ16f8lHtWhlhT0cD5U4dy50VTybfz/YyJX+EOWP8GfPISfPqKC2z4gjDiJBg5C0bOhhEz+zS4sa2mhWc/Kue11ZWsqWgAwCdQkuN+rGeGAqQEfHRGojS1hamob6OyoY1wdO93emFmCpNLsplSks1kbxlblHFkP/RVobMV2hugvdHNMdLuLW1dafW01+1gR3Ut22pb2dYobIsWsE2LqNYcGv25NPiyadA0OtVPFB8KqCo+EQI+IeD3EfAJfp8Q9Pvw+4SA33vM5yPg9x7z+Yiq0tgWpr61k/rWzv1GjgR8wsj8dMYWZTCuKJOxRRmMLcpkXFFm775rO1pcQOPTV11wo36bS88Z4V77rvdA4QTwJ9Y/gIMlmBEP/ZGB6IvsrG9j9l1vcuPYSr63/XtuUuO5/9GvxzQmbrTUuD8hKspo276SxVvqea+ugPnR41irI4iw98+ArJAwpjCL0YWZjC7MYGR+OvkZQTJDQaLqAukuoO6C7FGF3PQghZkhSvPSbG47Y/pY3AUzRMQPfAqcBZQDi4HLVXV1t22+BRyvqteJyGXAxar6dRGZAjwJzASGAW8AE7ynHXSfPRnQYEZbg5vsaMt7sOFt2PI+0ajySdE5vJZ/BX/dnsWm3S2MLkjnlnMm8qWpJRYZNiaRRCNuboe1L7sfuBUrQCMgPiicCEMmQdFkd1s4AXJKIZR1VIesbGhj2dY6Pt5RT3ltKzvr22jpCNMejhIK+EhPCVCSk8rQnFRKctykaFOGZTMkI9hDEKJrvf4A6d0DFV56NHzoTGYWd7sM6kgoGO8uA1k00V0mtR+1dIT3jBapqGtja00LG3Y1sXFXM5t2N9MRju7ZNjc9yNhCF9wYXeBOiRmRn87I/HQKDuefOlU3sd3Gf7gJSrd86CaOBXc1lSGT3QSlxVPdfBv5YyBnZNwGOQZDMCNe+iMD0Rf5/WvL+dlb23k75WbGTDsDvnyfTfppBre2BtixlI6tiynfuJbNO3ayqS2DzTqUzZSySYazPZyNcvh9cREYlpPG2KIMRhdkMKbQLUVZIXLSguSkB8kKBax/b8wRiMdgxmzgdlU9x7t/G4Cq/qzbNq9623woIgFgJ1AE3Np9267tvKcddJ896dMORGst1G52534373JL405v5ua10FAOwMLoJF4Pnc3a4BRWtuRS1xZFBGaPLeDSGSO44PiSHodzG2MSTHsTbF/iftRWLHc/dGu3AN2+W0PZkD3MzQORlucuI5qa60Zy+EPux4bP70Z7+IPgC7gfzdFOF0iIdLuNtLsZ4fcsTT2vtzftmTX+oMTv8hHK3nu7Zz3Lu5/l3c/ptt4tPSUrbn+sR6LK9tpWNlS74IYLcrj1qsbPzhmSFvQzIj+NoqwQhZkhCjJCFGSmUJiZQl56CpmhAOmhAOkpftJT/GSkBEgN+AjUbyawYwlSudL9K7hzhWsruogfckdA9nDIHOICP5lD3Huhqx67L8EM9z7wp7jF5++3ywUPkmBGXPRH+iWY0d4I9eVufp+N77Cy7CPeDU/hhrOOhdN+MCCXmTYmoXRN/ly+xLXdVWtor1pPRVOUOjJp0jR8RAlIBH8wlUAgiD8YhEAa9ZJDFXlsCeexuTOXTR25bGzPojGy/4g/H0qGP0LIr6TuWSDNr6QGIOQX0oJCRlBID0BGQEkLKBkBJeRTOqPQGYVwFDqi0NIJLWGlJSw0d0JLWGgJe7cRISBKyBcl5FNCfiUzoOSkKLkhyE5RckJCbkjICfnISfWRk+onNzVAaoof8QUQvx8kgPgDiC8APj/qC6AS8G59qC8AEkB9fi/d79JV3GhLAARVUBFUFUW8RVF130ddvSO/z0coGCA16CPo90a6iNj31iDV2/5If/Y+hwPbut0vB0460DaqGhaReqDAS1+wz3OHe+uH2mf/KnsKXrn1s2ld19EedfKef2WXbS3lsXe3Mz47k7PHZjNrbAGnHGMzLBuTdEKZMPYMt3TpaIbqT2H3BmjYDg07vNsKqN/uLl3XVgeRjt4d05/iRjukZHq33pIzotv9zB6CEfsGLbIgmJbUHQe/TxhZkM7IgnS+MPGzj7V2RCivbWGrd0WXrTWtlNe2UN3UzvJtdexu6qCp/TBGpQCQRcB3Cn7fqQT9PgI+JUCUM4rb+Pn4j92lCRsrYecqaHrTjXo5bOJe80AIrv/ABUbMkUjO/sjLP3SnsHZJzWHqiRcx9dSbIH/sgGbFmIQh4kbNFYyDE74OQAgY3VoLuzdCU6W3VEFrjTvNsrMVOlugsx46d3p/MHRCJIxGOqnpDLKpM4/d4VTqoynUR1Kpj6bRHA3SFvHTHk6hlRTavKVJU6gmSCuptGiIFkK0kEqUA//J6SdCBm1k0EqatJNBG+m0USRtpNFBBB/tBGknSIumUEUadZpJPRk9XvJ2ryjQy75IH/ITIZUOQnQSJOyFQED2hEgA2bsu3cbSyOGMq5ED3jkMB9h+v+TD2G9OqRvJm+ACfh9v3Hx6rLMB9G8wI6ZE5Fqg6zpkTSKytv+O1gBUAu/t98inwN/678B9qRCojnUmEpTVXe9Z3fVatdVd7w1Y3X0E/KIvd/hvfT7p6Ki+3qHZa+D7Ir/2ll5Jtu8UK098s/LEr2QqC1h5+oV8v8921VWeXvVH+jOYsR3o/vdRqZfW0zbl3rDOHNzEWwd77qH2CYCqPgA80NvMDzYisiTZhxr3F6u73rO66z2ru96zuht0YtYfSaS+SLJ9Lqw88c3KE7+SqSxg5Yl3R1ue/hznshgYLyJjRCQFuAyYt88284BveuuXAG+pm8RjHnCZiIREZAwwHlh0mPs0xhhjjOli/RFjjDEmCfXbyAzvnNNvA6/iLlv2kKp+LCL/CSxR1XnAH4HHRGQ9UIPrDOBt92dgNRAGblDVCEBP++yvMhhjjDEmsVl/xBhjjElO/XY1E5NYRORabzisOUJWd71nddd7Vne9Z3VnzP6S7XNh5YlvVp74lUxlAStPvDva8lgwwxhjjDHGGGOMMQkl8a8NY4wxxhhjjDHGmEHFghmDnIicKyJrRWS9iNwa6/zEIxF5SESqRGRVt7R8EXldRNZ5t3leuojIr7z6XCEiJ8Yu57ElIiNE5G0RWS0iH4vId710q7tDEJFUEVkkImVe3d3hpY8RkYVeHT3tTTyINznh0176QhEZHcv8xwMR8YvIMhF5ybtvdWfMASRiXyCZ2uZkay+TtQ1LpnZFRDaLyEoRWS4iS7y0hHy/AYhIrog8KyKfiMgaEZmdiOURkYnea9K1NIjITYlYli4i8j3ve2CViDzpfT/02WfHghmDmIj4gfuB84ApwOUiMiW2uYpLjwDn7pN2K/Cmqo4H3vTug6vL8d5yLfDbAcpjPAoD31fVKcAs4Abv/WV1d2jtwJmqegIwDThXRGYB/xe4R1WPAWqBa7ztrwFqvfR7vO0Gu+8Ca7rdt7ozpgcJ3Bd4hORpm5OtvUzWNizZ2pUvqOq0bpfFTNT3G8C9wCuqOgk4Afc6JVx5VHWt95pMA6YDLcALJGBZAERkOHAjMENVj8NNmH0ZffnZUVVbBukCzAZe7Xb/NuC2WOcrHhdgNLCq2/21QIm3XgKs9dZ/D1ze03aDfQH+CpxldXfE9ZYOLAVOAqqBgJe+5/OLu6LCbG894G0nsc57DOusFNfYnwm8BIjVnS229Lwkcl8gWdvmZGovk6UNS7Z2BdgMFO6TlpDvNyAH2LRvHSdqebrl62zg/UQuCzAc2Abke5+Fl4Bz+vKzYyMzBreuN1iXci/NHFqxqlZ46zuBYm/d6rQH3jCxzwELsbo7LN5w1uVAFfA6sAGoU9Wwt0n3+tlTd97j9UDBwOY4rvwS+CEQ9e4XYHVnzIEk03dvwrcvydJeJmEblmztigKvichHInKtl5ao77cxwC7gYe80oAdFJIPELU+Xy4AnvfWELIuqbgd+DmwFKnCfhY/ow8+OBTOMOUrqwod2WaADEJFM4DngJlVt6P6Y1d2BqWpE3TDDUmAmMCnGWUoIInIBUKWqH8U6L8aY2EnE9iWZ2stkasOStF05VVVPxJ2mcIOInNb9wQR7vwWAE4HfqurngGb2noYBJFx58OaQuBB4Zt/HEqks3tweX8YFnIYBGex/euBRsWDG4LYdGNHtfqmXZg6tUkRKALzbKi/d6rQbEQniOmZPqOrzXrLV3RFQ1TrgbdwwvFwRCXgPda+fPXXnPZ4D7B7grMaLU4ALRWQz8BRuSPC9WN0ZcyDJ9N2bsO1LsraXSdKGJV274v1jjqpW4eZkmEnivt/KgXJVXejdfxYX3EjU8oALMi1V1UrvfqKWZS6wSVV3qWon8Dzu89Rnnx0LZgxui4Hx3oyyKbjhTPNinKdEMQ/4prf+Tdz5rV3p/8ObXXgWUN9tWNigIiIC/BFYo6r/3e0hq7tDEJEiEcn11tNw506vwXUIL/E227fuuur0EuAtL3I/6Kjqbapaqqqjcd9pb6nqFVjdGXMgydQXSMj2Jdnay2Rrw5KtXRGRDBHJ6lrHzc2wigR9v6nqTmCbiEz0kr4IrCZBy+O5nL2nmEDilmUrMEtE0r3vua7Xpu8+O7GeGMSW2C7A+cCnuHMZfxzr/MTjgvsyqQA6cdHfa3Dnb70JrAPeAPK9bQU3K/wGYCVu9t6YlyFG9XYqbhjcCmC5t5xvdXdYdXc8sMyru1XAv3vpY4FFwHrc0MOQl57q3V/vPT421mWIhwU4A3jJ6s4WWw6+JGJfIJna5mRrL5O5DUuGdsXLd5m3fNz1mU/U95uXx2nAEu899xcgL1HLgzsVYzeQ0y0tIcvi5fEO4BPvu+AxINSXnx3xnmiMMcYYY4wxxhiTEOw0E2OMMcYYY4wxxiQUC2YYY4wxxhhjjDEmoVgwwxhjjDHGGGOMMQnFghnGGGOMMcYYY4xJKBbMMMYYY4wxxhhjTEKxYIYxxhhjjDHGGGMSigUzjElgInK7iNzSj/u/UERu7a/9H+CYL4tIrrd8q1v6MBF5to+Ptaf+ROQ/RWTuQba9SESm9OXxjTHGGNMzEWnqo/1cKSL3HeTxz7Tvh+oPGGPihwUzjDEHpKrzVPWuAT7m+apaB+QC3+qWvkNVL+nH4/67qr5xkE0uAiyYYYwxxiSXz7Tvh9EfMMbECQtmGJNgROTHIvKpiLwHTPTS/qeILBaRMhF5TkTSRSRLRDaJSNDbJrvrvojcKCKrRWSFiDx1kGPt+TdDRB4RkV+JyAcislFEDhhYEJH7ReRCb/0FEXnIW79aRH7qrf9FRD4SkY9F5Npuz90sIoXAXcA4EVkuIneLyGgRWdUtX8+LyCsisk5E/qvb86/x6meRiPzhYP/G7JPnR7rKJCJ3daufn4vIycCFwN1efsYdzj6NMcYYc/RE5AdeP2eFiNzRLf1AfYmruvoCwCkH2e9+7fs+/YHNIvIz77ElInKiiLwqIhtE5LpD5c8Y078Csc6AMebwich04DJgGu7zuxT4CHheVf/gbXMncI2q/lpE3gG+BPzFe97zqtrpnToyRlXbRST3CLJQApwKTALmAQc67WM+MMfbZrj3PLy0ruDJ1apaIyJpwGIReU5Vd3fbx63Acao6zSvX6H2OMQ34HNAOrBWRXwMR4CfAiUAj8BZQdgTlQ0QKgIuBSaqqIpKrqnUiMg94SVX79FQXY4wxxhyYiJwNjAdmAgLME5HTVPVdeuhLACnAHcB0oB54G1jW075V9YN923cRMIW+dQAAA3dJREFU2Xezrao6TUTuAR7BBUdSgVXA7w6RP2NMP7KRGcYkljnAC6raoqoNuGABwHEiMl9EVgJXAMd66Q8CV3nrVwEPe+srgCdE5BtA+AiO/xdVjarqaqD4INvNB+Z456CuBipFpASYDXzgbXOjiJQBC4ARuI7AkXhTVetVtc07xihcR+Ifqlqjqp3AM0e4T3AdnzbgjyLyFaClF/swxhhjTN8421uW4f7EmcTePkNPfYmTgHdUdZeqdgBPH+Xxu/paK4GFqtqoqruArj+EDpY/Y0w/spEZxiSHR4CLVLVMRK4EzgBQ1fe90zPOAPyqusrb/kvAacA/AT8WkamqejhBjfZu6/v9ddFFVbd7Dfy5wLtAPnAp0KSqjV5+5gKzVbXFG0GSephl7SkvEfro+0xVwyIyE/gicAnwbeDMvti3McYYY46YAD9T1d9/JrFv+hKHo6u/EeWzfY8oru/RY/6MMf3PRmYYk1jeBS4SkTQRycIFIwCygApvfowr9nnOo8Cf8EZliIgPGKGqbwM/AnKAzH7I6wLgJi/P84FbvFu8Y9Z6nY9JwKwent+IK9eRWAycLiJ5IhIAvnqkmRaRTCBHVV8GvgeccBT5McYYY8zReRW42mufEZHhIjKEA/clFuL6AgVev+hrh9j/0bbvB8qfMaafWTDDmASiqktxwyXLgL/jfryDmydiIfA+8Mk+T3sCyAOe9O77gce9U1KWAb/yrh7S1+YDAVVdjxt2mc/eYMYrQEBE1uAm+lyw75O9+TPeF5FVInL34RxQVbcD/wdYhKuLzbjTRo5EFvCSiKwA3gNu9tKfAn4gIstsAlBjjDFmYKjqa7g/ZT70+i7P4trqHvsSqloB3A58iOsLrDnEIY6qfT9I/owx/UxUNdZ5MMb0I29G7i+r6r/EOi8DQUQyVbXJG5nxAvCQqr4Q63wZY4wxxhhj+o7NmWFMEvOu8HEecH6s8zKAbheRubjzZl/DXcnFGGOMMcYYk0RsZIYxBhG5CvjuPsnvq+oNh3jeVOCxfZLbVfWkvszf0RKRH7P/ObPPqOpPY5EfY4wxxgws6wsYk3wsmGGMMcYYY4wxxpiEYhOAGmOMMcYYY4wxJqFYMMMYY4wxxhhjjDEJxYIZxhhjjDHGGGOMSSgWzDDGGGOMMcYYY0xCsWCGMcYYY4wxxhhjEsr/B2ibo4StCtiFAAAAAElFTkSuQmCC"/>
          <p:cNvSpPr>
            <a:spLocks noGrp="1" noChangeAspect="1" noChangeArrowheads="1"/>
          </p:cNvSpPr>
          <p:nvPr>
            <p:ph type="body" idx="1"/>
          </p:nvPr>
        </p:nvSpPr>
        <p:spPr bwMode="auto">
          <a:xfrm>
            <a:off x="-89209" y="2776654"/>
            <a:ext cx="9144000" cy="14524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a:solidFill>
                  <a:schemeClr val="accent2"/>
                </a:solidFill>
              </a:rPr>
              <a:t>• Most of the bookings that are cancelled have waiting period of less 150 days but also most of bookings that are not cancelled also have waiting period of less than 150 days. Hence this shows that waiting period has no effect on cancellation of bookings. </a:t>
            </a:r>
            <a:endParaRPr lang="en-US" dirty="0" smtClean="0">
              <a:solidFill>
                <a:schemeClr val="accent2"/>
              </a:solidFill>
            </a:endParaRPr>
          </a:p>
          <a:p>
            <a:r>
              <a:rPr lang="en-US" dirty="0" smtClean="0">
                <a:solidFill>
                  <a:schemeClr val="accent2"/>
                </a:solidFill>
              </a:rPr>
              <a:t>• </a:t>
            </a:r>
            <a:r>
              <a:rPr lang="en-US" dirty="0">
                <a:solidFill>
                  <a:schemeClr val="accent2"/>
                </a:solidFill>
              </a:rPr>
              <a:t>Also, lead time has no effect on cancellation of bookings, as both curves of cancellation and not cancelation are similar for lead time too.</a:t>
            </a:r>
          </a:p>
        </p:txBody>
      </p:sp>
    </p:spTree>
    <p:extLst>
      <p:ext uri="{BB962C8B-B14F-4D97-AF65-F5344CB8AC3E}">
        <p14:creationId xmlns:p14="http://schemas.microsoft.com/office/powerpoint/2010/main" val="1981603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Time-wise Analysis</a:t>
            </a:r>
          </a:p>
        </p:txBody>
      </p:sp>
      <p:sp>
        <p:nvSpPr>
          <p:cNvPr id="3" name="Text Placeholder 2"/>
          <p:cNvSpPr>
            <a:spLocks noGrp="1"/>
          </p:cNvSpPr>
          <p:nvPr>
            <p:ph type="body" idx="1"/>
          </p:nvPr>
        </p:nvSpPr>
        <p:spPr/>
        <p:txBody>
          <a:bodyPr/>
          <a:lstStyle/>
          <a:p>
            <a:r>
              <a:rPr lang="en-US" dirty="0">
                <a:solidFill>
                  <a:schemeClr val="accent2"/>
                </a:solidFill>
              </a:rPr>
              <a:t>While doing time-wise analysis of given hotel booking dataset, we answered following questions: </a:t>
            </a:r>
            <a:endParaRPr lang="en-US" dirty="0" smtClean="0">
              <a:solidFill>
                <a:schemeClr val="accent2"/>
              </a:solidFill>
            </a:endParaRPr>
          </a:p>
          <a:p>
            <a:r>
              <a:rPr lang="en-US" dirty="0" smtClean="0">
                <a:solidFill>
                  <a:schemeClr val="accent2"/>
                </a:solidFill>
              </a:rPr>
              <a:t>(</a:t>
            </a:r>
            <a:r>
              <a:rPr lang="en-US" dirty="0">
                <a:solidFill>
                  <a:schemeClr val="accent2"/>
                </a:solidFill>
              </a:rPr>
              <a:t>1) What are the most busy months for hotels</a:t>
            </a:r>
            <a:r>
              <a:rPr lang="en-US" dirty="0" smtClean="0">
                <a:solidFill>
                  <a:schemeClr val="accent2"/>
                </a:solidFill>
              </a:rPr>
              <a:t>?</a:t>
            </a:r>
          </a:p>
          <a:p>
            <a:r>
              <a:rPr lang="en-US" dirty="0" smtClean="0">
                <a:solidFill>
                  <a:schemeClr val="accent2"/>
                </a:solidFill>
              </a:rPr>
              <a:t> </a:t>
            </a:r>
            <a:r>
              <a:rPr lang="en-US" dirty="0">
                <a:solidFill>
                  <a:schemeClr val="accent2"/>
                </a:solidFill>
              </a:rPr>
              <a:t>(2) In which months hotels charges higher </a:t>
            </a:r>
            <a:r>
              <a:rPr lang="en-US" dirty="0" err="1">
                <a:solidFill>
                  <a:schemeClr val="accent2"/>
                </a:solidFill>
              </a:rPr>
              <a:t>adr</a:t>
            </a:r>
            <a:r>
              <a:rPr lang="en-US" dirty="0">
                <a:solidFill>
                  <a:schemeClr val="accent2"/>
                </a:solidFill>
              </a:rPr>
              <a:t>? </a:t>
            </a:r>
            <a:endParaRPr lang="en-US" dirty="0" smtClean="0">
              <a:solidFill>
                <a:schemeClr val="accent2"/>
              </a:solidFill>
            </a:endParaRPr>
          </a:p>
          <a:p>
            <a:r>
              <a:rPr lang="en-US" dirty="0" smtClean="0">
                <a:solidFill>
                  <a:schemeClr val="accent2"/>
                </a:solidFill>
              </a:rPr>
              <a:t>(</a:t>
            </a:r>
            <a:r>
              <a:rPr lang="en-US" dirty="0">
                <a:solidFill>
                  <a:schemeClr val="accent2"/>
                </a:solidFill>
              </a:rPr>
              <a:t>3) How does booking numbers and </a:t>
            </a:r>
            <a:r>
              <a:rPr lang="en-US" dirty="0" err="1">
                <a:solidFill>
                  <a:schemeClr val="accent2"/>
                </a:solidFill>
              </a:rPr>
              <a:t>adr</a:t>
            </a:r>
            <a:r>
              <a:rPr lang="en-US" dirty="0">
                <a:solidFill>
                  <a:schemeClr val="accent2"/>
                </a:solidFill>
              </a:rPr>
              <a:t> changes within a month</a:t>
            </a:r>
            <a:r>
              <a:rPr lang="en-US" dirty="0" smtClean="0">
                <a:solidFill>
                  <a:schemeClr val="accent2"/>
                </a:solidFill>
              </a:rPr>
              <a:t>?</a:t>
            </a:r>
          </a:p>
          <a:p>
            <a:r>
              <a:rPr lang="en-US" dirty="0" smtClean="0">
                <a:solidFill>
                  <a:schemeClr val="accent2"/>
                </a:solidFill>
              </a:rPr>
              <a:t> </a:t>
            </a:r>
            <a:r>
              <a:rPr lang="en-US" dirty="0">
                <a:solidFill>
                  <a:schemeClr val="accent2"/>
                </a:solidFill>
              </a:rPr>
              <a:t>(4) How does bookings varies along year for different types of customers.</a:t>
            </a:r>
          </a:p>
        </p:txBody>
      </p:sp>
    </p:spTree>
    <p:extLst>
      <p:ext uri="{BB962C8B-B14F-4D97-AF65-F5344CB8AC3E}">
        <p14:creationId xmlns:p14="http://schemas.microsoft.com/office/powerpoint/2010/main" val="3052924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017725"/>
            <a:ext cx="4405925" cy="1650380"/>
          </a:xfrm>
          <a:prstGeom prst="rect">
            <a:avLst/>
          </a:prstGeom>
        </p:spPr>
      </p:pic>
      <p:pic>
        <p:nvPicPr>
          <p:cNvPr id="5" name="Picture 4"/>
          <p:cNvPicPr>
            <a:picLocks noChangeAspect="1"/>
          </p:cNvPicPr>
          <p:nvPr/>
        </p:nvPicPr>
        <p:blipFill>
          <a:blip r:embed="rId3"/>
          <a:stretch>
            <a:fillRect/>
          </a:stretch>
        </p:blipFill>
        <p:spPr>
          <a:xfrm>
            <a:off x="4717624" y="1152475"/>
            <a:ext cx="4114675" cy="2971781"/>
          </a:xfrm>
          <a:prstGeom prst="rect">
            <a:avLst/>
          </a:prstGeom>
        </p:spPr>
      </p:pic>
      <p:sp>
        <p:nvSpPr>
          <p:cNvPr id="3" name="Text Placeholder 2"/>
          <p:cNvSpPr>
            <a:spLocks noGrp="1"/>
          </p:cNvSpPr>
          <p:nvPr>
            <p:ph type="body" idx="1"/>
          </p:nvPr>
        </p:nvSpPr>
        <p:spPr>
          <a:xfrm>
            <a:off x="1" y="2690408"/>
            <a:ext cx="4259484" cy="1291284"/>
          </a:xfrm>
        </p:spPr>
        <p:txBody>
          <a:bodyPr/>
          <a:lstStyle/>
          <a:p>
            <a:r>
              <a:rPr lang="en-US" dirty="0">
                <a:solidFill>
                  <a:schemeClr val="accent2"/>
                </a:solidFill>
              </a:rPr>
              <a:t>From the month of July to August the number of bookings increased and in August, City Hotel got most number of guests.</a:t>
            </a:r>
          </a:p>
        </p:txBody>
      </p:sp>
      <p:sp>
        <p:nvSpPr>
          <p:cNvPr id="6" name="Rectangle 5"/>
          <p:cNvSpPr/>
          <p:nvPr/>
        </p:nvSpPr>
        <p:spPr>
          <a:xfrm>
            <a:off x="173620" y="4146558"/>
            <a:ext cx="8970380" cy="584775"/>
          </a:xfrm>
          <a:prstGeom prst="rect">
            <a:avLst/>
          </a:prstGeom>
        </p:spPr>
        <p:txBody>
          <a:bodyPr wrap="square">
            <a:spAutoFit/>
          </a:bodyPr>
          <a:lstStyle/>
          <a:p>
            <a:r>
              <a:rPr lang="en-US" sz="1600" dirty="0"/>
              <a:t>The revenue aspect looks different, the Resort Hotels receives more revenue with respect to City Hotel. From May to August there was rapid increase in </a:t>
            </a:r>
            <a:r>
              <a:rPr lang="en-US" sz="1600" dirty="0" err="1"/>
              <a:t>adr</a:t>
            </a:r>
            <a:r>
              <a:rPr lang="en-US" sz="1600" dirty="0"/>
              <a:t>. August recorded the highest.</a:t>
            </a:r>
          </a:p>
        </p:txBody>
      </p:sp>
    </p:spTree>
    <p:extLst>
      <p:ext uri="{BB962C8B-B14F-4D97-AF65-F5344CB8AC3E}">
        <p14:creationId xmlns:p14="http://schemas.microsoft.com/office/powerpoint/2010/main" val="1432616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Points to Discuss:</a:t>
            </a:r>
          </a:p>
        </p:txBody>
      </p:sp>
      <p:sp>
        <p:nvSpPr>
          <p:cNvPr id="3" name="Text Placeholder 2"/>
          <p:cNvSpPr>
            <a:spLocks noGrp="1"/>
          </p:cNvSpPr>
          <p:nvPr>
            <p:ph type="body" idx="1"/>
          </p:nvPr>
        </p:nvSpPr>
        <p:spPr/>
        <p:txBody>
          <a:bodyPr/>
          <a:lstStyle/>
          <a:p>
            <a:pPr>
              <a:buFont typeface="Wingdings" panose="05000000000000000000" pitchFamily="2" charset="2"/>
              <a:buChar char="§"/>
            </a:pPr>
            <a:r>
              <a:rPr lang="en-US" dirty="0">
                <a:solidFill>
                  <a:schemeClr val="accent2"/>
                </a:solidFill>
              </a:rPr>
              <a:t>• Agenda </a:t>
            </a:r>
            <a:endParaRPr lang="en-US" dirty="0" smtClean="0">
              <a:solidFill>
                <a:schemeClr val="accent2"/>
              </a:solidFill>
            </a:endParaRPr>
          </a:p>
          <a:p>
            <a:pPr>
              <a:buFont typeface="Wingdings" panose="05000000000000000000" pitchFamily="2" charset="2"/>
              <a:buChar char="§"/>
            </a:pPr>
            <a:r>
              <a:rPr lang="en-US" dirty="0" smtClean="0">
                <a:solidFill>
                  <a:schemeClr val="accent2"/>
                </a:solidFill>
              </a:rPr>
              <a:t>• </a:t>
            </a:r>
            <a:r>
              <a:rPr lang="en-US" dirty="0">
                <a:solidFill>
                  <a:schemeClr val="accent2"/>
                </a:solidFill>
              </a:rPr>
              <a:t>Data summary </a:t>
            </a:r>
            <a:endParaRPr lang="en-US" dirty="0" smtClean="0">
              <a:solidFill>
                <a:schemeClr val="accent2"/>
              </a:solidFill>
            </a:endParaRPr>
          </a:p>
          <a:p>
            <a:pPr>
              <a:buFont typeface="Wingdings" panose="05000000000000000000" pitchFamily="2" charset="2"/>
              <a:buChar char="§"/>
            </a:pPr>
            <a:r>
              <a:rPr lang="en-US" dirty="0" smtClean="0">
                <a:solidFill>
                  <a:schemeClr val="accent2"/>
                </a:solidFill>
              </a:rPr>
              <a:t>• </a:t>
            </a:r>
            <a:r>
              <a:rPr lang="en-US" dirty="0">
                <a:solidFill>
                  <a:schemeClr val="accent2"/>
                </a:solidFill>
              </a:rPr>
              <a:t>Univariate analysis </a:t>
            </a:r>
            <a:endParaRPr lang="en-US" dirty="0" smtClean="0">
              <a:solidFill>
                <a:schemeClr val="accent2"/>
              </a:solidFill>
            </a:endParaRPr>
          </a:p>
          <a:p>
            <a:pPr>
              <a:buFont typeface="Wingdings" panose="05000000000000000000" pitchFamily="2" charset="2"/>
              <a:buChar char="§"/>
            </a:pPr>
            <a:r>
              <a:rPr lang="en-US" dirty="0" smtClean="0">
                <a:solidFill>
                  <a:schemeClr val="accent2"/>
                </a:solidFill>
              </a:rPr>
              <a:t>• </a:t>
            </a:r>
            <a:r>
              <a:rPr lang="en-US" dirty="0">
                <a:solidFill>
                  <a:schemeClr val="accent2"/>
                </a:solidFill>
              </a:rPr>
              <a:t>Hotel wise analysis </a:t>
            </a:r>
            <a:endParaRPr lang="en-US" dirty="0" smtClean="0">
              <a:solidFill>
                <a:schemeClr val="accent2"/>
              </a:solidFill>
            </a:endParaRPr>
          </a:p>
          <a:p>
            <a:pPr>
              <a:buFont typeface="Wingdings" panose="05000000000000000000" pitchFamily="2" charset="2"/>
              <a:buChar char="§"/>
            </a:pPr>
            <a:r>
              <a:rPr lang="en-US" dirty="0" smtClean="0">
                <a:solidFill>
                  <a:schemeClr val="accent2"/>
                </a:solidFill>
              </a:rPr>
              <a:t>• </a:t>
            </a:r>
            <a:r>
              <a:rPr lang="en-US" dirty="0">
                <a:solidFill>
                  <a:schemeClr val="accent2"/>
                </a:solidFill>
              </a:rPr>
              <a:t>Distribution Channel wise analysis </a:t>
            </a:r>
            <a:endParaRPr lang="en-US" dirty="0" smtClean="0">
              <a:solidFill>
                <a:schemeClr val="accent2"/>
              </a:solidFill>
            </a:endParaRPr>
          </a:p>
          <a:p>
            <a:pPr>
              <a:buFont typeface="Wingdings" panose="05000000000000000000" pitchFamily="2" charset="2"/>
              <a:buChar char="§"/>
            </a:pPr>
            <a:r>
              <a:rPr lang="en-US" dirty="0" smtClean="0">
                <a:solidFill>
                  <a:schemeClr val="accent2"/>
                </a:solidFill>
              </a:rPr>
              <a:t>• </a:t>
            </a:r>
            <a:r>
              <a:rPr lang="en-US" dirty="0">
                <a:solidFill>
                  <a:schemeClr val="accent2"/>
                </a:solidFill>
              </a:rPr>
              <a:t>Booking cancellation </a:t>
            </a:r>
            <a:r>
              <a:rPr lang="en-US" dirty="0" smtClean="0">
                <a:solidFill>
                  <a:schemeClr val="accent2"/>
                </a:solidFill>
              </a:rPr>
              <a:t>analysis </a:t>
            </a:r>
          </a:p>
          <a:p>
            <a:pPr>
              <a:buFont typeface="Wingdings" panose="05000000000000000000" pitchFamily="2" charset="2"/>
              <a:buChar char="§"/>
            </a:pPr>
            <a:r>
              <a:rPr lang="en-US" dirty="0" smtClean="0">
                <a:solidFill>
                  <a:schemeClr val="accent2"/>
                </a:solidFill>
              </a:rPr>
              <a:t>• </a:t>
            </a:r>
            <a:r>
              <a:rPr lang="en-US" dirty="0" err="1" smtClean="0">
                <a:solidFill>
                  <a:schemeClr val="accent2"/>
                </a:solidFill>
              </a:rPr>
              <a:t>Timewise</a:t>
            </a:r>
            <a:r>
              <a:rPr lang="en-US" dirty="0" smtClean="0">
                <a:solidFill>
                  <a:schemeClr val="accent2"/>
                </a:solidFill>
              </a:rPr>
              <a:t> analysis </a:t>
            </a:r>
          </a:p>
          <a:p>
            <a:pPr>
              <a:buFont typeface="Wingdings" panose="05000000000000000000" pitchFamily="2" charset="2"/>
              <a:buChar char="§"/>
            </a:pPr>
            <a:r>
              <a:rPr lang="en-US" dirty="0" smtClean="0">
                <a:solidFill>
                  <a:schemeClr val="accent2"/>
                </a:solidFill>
              </a:rPr>
              <a:t>• Correlation </a:t>
            </a:r>
            <a:r>
              <a:rPr lang="en-US" dirty="0" err="1" smtClean="0">
                <a:solidFill>
                  <a:schemeClr val="accent2"/>
                </a:solidFill>
              </a:rPr>
              <a:t>heatmap</a:t>
            </a:r>
            <a:r>
              <a:rPr lang="en-US" dirty="0" smtClean="0">
                <a:solidFill>
                  <a:schemeClr val="accent2"/>
                </a:solidFill>
              </a:rPr>
              <a:t> </a:t>
            </a:r>
          </a:p>
          <a:p>
            <a:pPr>
              <a:buFont typeface="Wingdings" panose="05000000000000000000" pitchFamily="2" charset="2"/>
              <a:buChar char="§"/>
            </a:pPr>
            <a:r>
              <a:rPr lang="en-US" dirty="0" smtClean="0">
                <a:solidFill>
                  <a:schemeClr val="accent2"/>
                </a:solidFill>
              </a:rPr>
              <a:t>• Conclusion</a:t>
            </a:r>
            <a:endParaRPr lang="en-US" dirty="0">
              <a:solidFill>
                <a:schemeClr val="accent2"/>
              </a:solidFill>
            </a:endParaRPr>
          </a:p>
        </p:txBody>
      </p:sp>
    </p:spTree>
    <p:extLst>
      <p:ext uri="{BB962C8B-B14F-4D97-AF65-F5344CB8AC3E}">
        <p14:creationId xmlns:p14="http://schemas.microsoft.com/office/powerpoint/2010/main" val="2333239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 </a:t>
            </a:r>
            <a:r>
              <a:rPr lang="en-US" dirty="0" err="1"/>
              <a:t>Heatmap</a:t>
            </a:r>
            <a:endParaRPr lang="en-US" dirty="0"/>
          </a:p>
        </p:txBody>
      </p:sp>
      <p:pic>
        <p:nvPicPr>
          <p:cNvPr id="4" name="Picture 3"/>
          <p:cNvPicPr>
            <a:picLocks noChangeAspect="1"/>
          </p:cNvPicPr>
          <p:nvPr/>
        </p:nvPicPr>
        <p:blipFill>
          <a:blip r:embed="rId2"/>
          <a:stretch>
            <a:fillRect/>
          </a:stretch>
        </p:blipFill>
        <p:spPr>
          <a:xfrm>
            <a:off x="122664" y="1017725"/>
            <a:ext cx="4094719" cy="3848396"/>
          </a:xfrm>
          <a:prstGeom prst="rect">
            <a:avLst/>
          </a:prstGeom>
        </p:spPr>
      </p:pic>
      <p:sp>
        <p:nvSpPr>
          <p:cNvPr id="3" name="Text Placeholder 2"/>
          <p:cNvSpPr>
            <a:spLocks noGrp="1"/>
          </p:cNvSpPr>
          <p:nvPr>
            <p:ph type="body" idx="1"/>
          </p:nvPr>
        </p:nvSpPr>
        <p:spPr>
          <a:xfrm>
            <a:off x="4217383" y="1219247"/>
            <a:ext cx="4614917" cy="3646873"/>
          </a:xfrm>
        </p:spPr>
        <p:txBody>
          <a:bodyPr/>
          <a:lstStyle/>
          <a:p>
            <a:r>
              <a:rPr lang="en-US" dirty="0">
                <a:solidFill>
                  <a:schemeClr val="accent2"/>
                </a:solidFill>
              </a:rPr>
              <a:t>• Total stay length and lead time are slightly correlated. This may means that for longer hotel stays, people generally plan little before the actual arrival. </a:t>
            </a:r>
            <a:endParaRPr lang="en-US" dirty="0" smtClean="0">
              <a:solidFill>
                <a:schemeClr val="accent2"/>
              </a:solidFill>
            </a:endParaRPr>
          </a:p>
          <a:p>
            <a:r>
              <a:rPr lang="en-US" dirty="0" smtClean="0">
                <a:solidFill>
                  <a:schemeClr val="accent2"/>
                </a:solidFill>
              </a:rPr>
              <a:t>• </a:t>
            </a:r>
            <a:r>
              <a:rPr lang="en-US" dirty="0" err="1">
                <a:solidFill>
                  <a:schemeClr val="accent2"/>
                </a:solidFill>
              </a:rPr>
              <a:t>adr</a:t>
            </a:r>
            <a:r>
              <a:rPr lang="en-US" dirty="0">
                <a:solidFill>
                  <a:schemeClr val="accent2"/>
                </a:solidFill>
              </a:rPr>
              <a:t> is slightly correlated with </a:t>
            </a:r>
            <a:r>
              <a:rPr lang="en-US" dirty="0" err="1">
                <a:solidFill>
                  <a:schemeClr val="accent2"/>
                </a:solidFill>
              </a:rPr>
              <a:t>total_people</a:t>
            </a:r>
            <a:r>
              <a:rPr lang="en-US" dirty="0">
                <a:solidFill>
                  <a:schemeClr val="accent2"/>
                </a:solidFill>
              </a:rPr>
              <a:t>, which makes sense as more no. of people means more service to deliver, therefore more ad</a:t>
            </a:r>
          </a:p>
        </p:txBody>
      </p:sp>
    </p:spTree>
    <p:extLst>
      <p:ext uri="{BB962C8B-B14F-4D97-AF65-F5344CB8AC3E}">
        <p14:creationId xmlns:p14="http://schemas.microsoft.com/office/powerpoint/2010/main" val="510540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stay length for better deals in </a:t>
            </a:r>
            <a:r>
              <a:rPr lang="en-US" dirty="0" err="1"/>
              <a:t>adr</a:t>
            </a:r>
            <a:endParaRPr lang="en-US" dirty="0"/>
          </a:p>
        </p:txBody>
      </p:sp>
      <p:pic>
        <p:nvPicPr>
          <p:cNvPr id="4" name="Picture 3"/>
          <p:cNvPicPr>
            <a:picLocks noChangeAspect="1"/>
          </p:cNvPicPr>
          <p:nvPr/>
        </p:nvPicPr>
        <p:blipFill>
          <a:blip r:embed="rId2"/>
          <a:stretch>
            <a:fillRect/>
          </a:stretch>
        </p:blipFill>
        <p:spPr>
          <a:xfrm>
            <a:off x="156117" y="1166063"/>
            <a:ext cx="6255834" cy="3299095"/>
          </a:xfrm>
          <a:prstGeom prst="rect">
            <a:avLst/>
          </a:prstGeom>
        </p:spPr>
      </p:pic>
      <p:sp>
        <p:nvSpPr>
          <p:cNvPr id="3" name="Text Placeholder 2"/>
          <p:cNvSpPr>
            <a:spLocks noGrp="1"/>
          </p:cNvSpPr>
          <p:nvPr>
            <p:ph type="body" idx="1"/>
          </p:nvPr>
        </p:nvSpPr>
        <p:spPr>
          <a:xfrm>
            <a:off x="6512312" y="1319742"/>
            <a:ext cx="2631688" cy="3631399"/>
          </a:xfrm>
        </p:spPr>
        <p:txBody>
          <a:bodyPr/>
          <a:lstStyle/>
          <a:p>
            <a:r>
              <a:rPr lang="en-US" dirty="0">
                <a:solidFill>
                  <a:schemeClr val="accent2"/>
                </a:solidFill>
              </a:rPr>
              <a:t>From the scatter plot we can see that as length of </a:t>
            </a:r>
            <a:r>
              <a:rPr lang="en-US" dirty="0" err="1">
                <a:solidFill>
                  <a:schemeClr val="accent2"/>
                </a:solidFill>
              </a:rPr>
              <a:t>total_stay</a:t>
            </a:r>
            <a:r>
              <a:rPr lang="en-US" dirty="0">
                <a:solidFill>
                  <a:schemeClr val="accent2"/>
                </a:solidFill>
              </a:rPr>
              <a:t> increases the </a:t>
            </a:r>
            <a:r>
              <a:rPr lang="en-US" dirty="0" err="1">
                <a:solidFill>
                  <a:schemeClr val="accent2"/>
                </a:solidFill>
              </a:rPr>
              <a:t>adr</a:t>
            </a:r>
            <a:r>
              <a:rPr lang="en-US" dirty="0">
                <a:solidFill>
                  <a:schemeClr val="accent2"/>
                </a:solidFill>
              </a:rPr>
              <a:t> decreases. This means for longer stay, the better deal for customer can be </a:t>
            </a:r>
            <a:r>
              <a:rPr lang="en-US" dirty="0" err="1">
                <a:solidFill>
                  <a:schemeClr val="accent2"/>
                </a:solidFill>
              </a:rPr>
              <a:t>finalised</a:t>
            </a:r>
            <a:r>
              <a:rPr lang="en-US" dirty="0">
                <a:solidFill>
                  <a:schemeClr val="accent2"/>
                </a:solidFill>
              </a:rPr>
              <a:t>.</a:t>
            </a:r>
          </a:p>
          <a:p>
            <a:r>
              <a:rPr lang="en-US" dirty="0">
                <a:solidFill>
                  <a:schemeClr val="accent2"/>
                </a:solidFill>
              </a:rPr>
              <a:t/>
            </a:r>
            <a:br>
              <a:rPr lang="en-US" dirty="0">
                <a:solidFill>
                  <a:schemeClr val="accent2"/>
                </a:solidFill>
              </a:rPr>
            </a:br>
            <a:endParaRPr lang="en-US" dirty="0">
              <a:solidFill>
                <a:schemeClr val="accent2"/>
              </a:solidFill>
            </a:endParaRPr>
          </a:p>
        </p:txBody>
      </p:sp>
    </p:spTree>
    <p:extLst>
      <p:ext uri="{BB962C8B-B14F-4D97-AF65-F5344CB8AC3E}">
        <p14:creationId xmlns:p14="http://schemas.microsoft.com/office/powerpoint/2010/main" val="28012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579863"/>
          </a:xfrm>
        </p:spPr>
        <p:txBody>
          <a:bodyPr/>
          <a:lstStyle/>
          <a:p>
            <a:r>
              <a:rPr lang="en-US" b="1" i="1" dirty="0"/>
              <a:t>Conclusion</a:t>
            </a:r>
            <a:r>
              <a:rPr lang="en-US" dirty="0"/>
              <a:t/>
            </a:r>
            <a:br>
              <a:rPr lang="en-US" dirty="0"/>
            </a:br>
            <a:endParaRPr lang="en-US" dirty="0"/>
          </a:p>
        </p:txBody>
      </p:sp>
      <p:sp>
        <p:nvSpPr>
          <p:cNvPr id="3" name="Text Placeholder 2"/>
          <p:cNvSpPr>
            <a:spLocks noGrp="1"/>
          </p:cNvSpPr>
          <p:nvPr>
            <p:ph type="body" idx="1"/>
          </p:nvPr>
        </p:nvSpPr>
        <p:spPr>
          <a:xfrm>
            <a:off x="0" y="713677"/>
            <a:ext cx="9144000" cy="4429823"/>
          </a:xfrm>
        </p:spPr>
        <p:txBody>
          <a:bodyPr/>
          <a:lstStyle/>
          <a:p>
            <a:r>
              <a:rPr lang="en-US" sz="1600" dirty="0">
                <a:solidFill>
                  <a:schemeClr val="accent2"/>
                </a:solidFill>
              </a:rPr>
              <a:t>(1) Around 60% bookings are for City hotel and 40% bookings are for Resort hotel, therefore City Hotel is busier than Resort hotel. Also the overall </a:t>
            </a:r>
            <a:r>
              <a:rPr lang="en-US" sz="1600" dirty="0" err="1">
                <a:solidFill>
                  <a:schemeClr val="accent2"/>
                </a:solidFill>
              </a:rPr>
              <a:t>adr</a:t>
            </a:r>
            <a:r>
              <a:rPr lang="en-US" sz="1600" dirty="0">
                <a:solidFill>
                  <a:schemeClr val="accent2"/>
                </a:solidFill>
              </a:rPr>
              <a:t> of City hotel is slightly higher than Resort hotel.</a:t>
            </a:r>
          </a:p>
          <a:p>
            <a:r>
              <a:rPr lang="en-US" sz="1600" dirty="0">
                <a:solidFill>
                  <a:schemeClr val="accent2"/>
                </a:solidFill>
              </a:rPr>
              <a:t>(2) Mostly guests stay for less than 5 days in hotel and for longer stays Resort hotel is preferred.</a:t>
            </a:r>
          </a:p>
          <a:p>
            <a:r>
              <a:rPr lang="en-US" sz="1600" dirty="0">
                <a:solidFill>
                  <a:schemeClr val="accent2"/>
                </a:solidFill>
              </a:rPr>
              <a:t>(3) Both hotels have significantly higher booking cancellation rates and very few guests less than 3 % return for another booking in City hotel. 5% guests return for stay in Resort hotel.</a:t>
            </a:r>
          </a:p>
          <a:p>
            <a:r>
              <a:rPr lang="en-US" sz="1600" dirty="0">
                <a:solidFill>
                  <a:schemeClr val="accent2"/>
                </a:solidFill>
              </a:rPr>
              <a:t>(4) Most of the guests came from </a:t>
            </a:r>
            <a:r>
              <a:rPr lang="en-US" sz="1600" dirty="0" err="1">
                <a:solidFill>
                  <a:schemeClr val="accent2"/>
                </a:solidFill>
              </a:rPr>
              <a:t>european</a:t>
            </a:r>
            <a:r>
              <a:rPr lang="en-US" sz="1600" dirty="0">
                <a:solidFill>
                  <a:schemeClr val="accent2"/>
                </a:solidFill>
              </a:rPr>
              <a:t> countries, with most of guests coming from Portugal.</a:t>
            </a:r>
          </a:p>
          <a:p>
            <a:r>
              <a:rPr lang="en-US" sz="1600" dirty="0">
                <a:solidFill>
                  <a:schemeClr val="accent2"/>
                </a:solidFill>
              </a:rPr>
              <a:t>(5) Guests use different channels for making bookings out of which most preferred way is TA/TO.</a:t>
            </a:r>
          </a:p>
          <a:p>
            <a:r>
              <a:rPr lang="en-US" sz="1600" dirty="0">
                <a:solidFill>
                  <a:schemeClr val="accent2"/>
                </a:solidFill>
              </a:rPr>
              <a:t>(6) For hotels higher </a:t>
            </a:r>
            <a:r>
              <a:rPr lang="en-US" sz="1600" dirty="0" err="1">
                <a:solidFill>
                  <a:schemeClr val="accent2"/>
                </a:solidFill>
              </a:rPr>
              <a:t>adr</a:t>
            </a:r>
            <a:r>
              <a:rPr lang="en-US" sz="1600" dirty="0">
                <a:solidFill>
                  <a:schemeClr val="accent2"/>
                </a:solidFill>
              </a:rPr>
              <a:t> deals come via GDS channel, so hotels should increase their popularity on this channel.</a:t>
            </a:r>
          </a:p>
          <a:p>
            <a:r>
              <a:rPr lang="en-US" sz="1600" dirty="0">
                <a:solidFill>
                  <a:schemeClr val="accent2"/>
                </a:solidFill>
              </a:rPr>
              <a:t>(7) Almost 30% of bookings via TA/TO are cancelled.</a:t>
            </a:r>
          </a:p>
          <a:p>
            <a:endParaRPr lang="en-US" sz="1600" dirty="0">
              <a:solidFill>
                <a:schemeClr val="accent2"/>
              </a:solidFill>
            </a:endParaRPr>
          </a:p>
        </p:txBody>
      </p:sp>
    </p:spTree>
    <p:extLst>
      <p:ext uri="{BB962C8B-B14F-4D97-AF65-F5344CB8AC3E}">
        <p14:creationId xmlns:p14="http://schemas.microsoft.com/office/powerpoint/2010/main" val="1516254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0"/>
            <a:ext cx="8520600" cy="4568875"/>
          </a:xfrm>
        </p:spPr>
        <p:txBody>
          <a:bodyPr/>
          <a:lstStyle/>
          <a:p>
            <a:r>
              <a:rPr lang="en-US" dirty="0">
                <a:solidFill>
                  <a:schemeClr val="accent2"/>
                </a:solidFill>
              </a:rPr>
              <a:t>(8) Not getting same room as reserved, longer lead time and waiting time do not affect cancellation of bookings. Although different room allotment do lowers the </a:t>
            </a:r>
            <a:r>
              <a:rPr lang="en-US" dirty="0" err="1">
                <a:solidFill>
                  <a:schemeClr val="accent2"/>
                </a:solidFill>
              </a:rPr>
              <a:t>adr</a:t>
            </a:r>
            <a:r>
              <a:rPr lang="en-US" dirty="0">
                <a:solidFill>
                  <a:schemeClr val="accent2"/>
                </a:solidFill>
              </a:rPr>
              <a:t>.</a:t>
            </a:r>
          </a:p>
          <a:p>
            <a:r>
              <a:rPr lang="en-US" dirty="0">
                <a:solidFill>
                  <a:schemeClr val="accent2"/>
                </a:solidFill>
              </a:rPr>
              <a:t>(9) July- August are the most busier and profitable months for both of hotels.</a:t>
            </a:r>
          </a:p>
          <a:p>
            <a:r>
              <a:rPr lang="en-US" dirty="0">
                <a:solidFill>
                  <a:schemeClr val="accent2"/>
                </a:solidFill>
              </a:rPr>
              <a:t>(10) Within a month, </a:t>
            </a:r>
            <a:r>
              <a:rPr lang="en-US" dirty="0" err="1">
                <a:solidFill>
                  <a:schemeClr val="accent2"/>
                </a:solidFill>
              </a:rPr>
              <a:t>adr</a:t>
            </a:r>
            <a:r>
              <a:rPr lang="en-US" dirty="0">
                <a:solidFill>
                  <a:schemeClr val="accent2"/>
                </a:solidFill>
              </a:rPr>
              <a:t> gradually increases as month ends, with small sudden rise on weekends.</a:t>
            </a:r>
          </a:p>
          <a:p>
            <a:r>
              <a:rPr lang="en-US" dirty="0">
                <a:solidFill>
                  <a:schemeClr val="accent2"/>
                </a:solidFill>
              </a:rPr>
              <a:t>(11) Couples are the most common guests for hotels, hence hotels can plan services according to couples needs to increase revenue.</a:t>
            </a:r>
          </a:p>
          <a:p>
            <a:r>
              <a:rPr lang="en-US" dirty="0">
                <a:solidFill>
                  <a:schemeClr val="accent2"/>
                </a:solidFill>
              </a:rPr>
              <a:t>(12) We Can Notice that most preferred meal type is BB (Bed and breakfast) for meal customers.</a:t>
            </a:r>
          </a:p>
          <a:p>
            <a:endParaRPr lang="en-US" dirty="0">
              <a:solidFill>
                <a:schemeClr val="accent2"/>
              </a:solidFill>
            </a:endParaRPr>
          </a:p>
          <a:p>
            <a:endParaRPr lang="en-US" dirty="0"/>
          </a:p>
        </p:txBody>
      </p:sp>
    </p:spTree>
    <p:extLst>
      <p:ext uri="{BB962C8B-B14F-4D97-AF65-F5344CB8AC3E}">
        <p14:creationId xmlns:p14="http://schemas.microsoft.com/office/powerpoint/2010/main" val="41474623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algn="ctr"/>
            <a:r>
              <a:rPr lang="en-US" sz="8000" dirty="0">
                <a:solidFill>
                  <a:schemeClr val="bg2">
                    <a:lumMod val="25000"/>
                  </a:schemeClr>
                </a:solidFill>
                <a:latin typeface="Algerian" panose="04020705040A02060702" pitchFamily="82" charset="0"/>
              </a:rPr>
              <a:t>THANK YOU</a:t>
            </a:r>
          </a:p>
        </p:txBody>
      </p:sp>
    </p:spTree>
    <p:extLst>
      <p:ext uri="{BB962C8B-B14F-4D97-AF65-F5344CB8AC3E}">
        <p14:creationId xmlns:p14="http://schemas.microsoft.com/office/powerpoint/2010/main" val="3353464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Text Placeholder 2"/>
          <p:cNvSpPr>
            <a:spLocks noGrp="1"/>
          </p:cNvSpPr>
          <p:nvPr>
            <p:ph type="body" idx="1"/>
          </p:nvPr>
        </p:nvSpPr>
        <p:spPr/>
        <p:txBody>
          <a:bodyPr/>
          <a:lstStyle/>
          <a:p>
            <a:r>
              <a:rPr lang="en-US" dirty="0">
                <a:solidFill>
                  <a:schemeClr val="accent2"/>
                </a:solidFill>
              </a:rPr>
              <a:t>To discuss the analysis of given hotel bookings data set from 2015-2017. We’ll be doing analysis of given data set in following ways : </a:t>
            </a:r>
            <a:endParaRPr lang="en-US" dirty="0" smtClean="0">
              <a:solidFill>
                <a:schemeClr val="accent2"/>
              </a:solidFill>
            </a:endParaRPr>
          </a:p>
          <a:p>
            <a:r>
              <a:rPr lang="en-US" dirty="0" smtClean="0">
                <a:solidFill>
                  <a:schemeClr val="accent2"/>
                </a:solidFill>
              </a:rPr>
              <a:t>• </a:t>
            </a:r>
            <a:r>
              <a:rPr lang="en-US" dirty="0">
                <a:solidFill>
                  <a:schemeClr val="accent2"/>
                </a:solidFill>
              </a:rPr>
              <a:t>Univariate analysis </a:t>
            </a:r>
            <a:endParaRPr lang="en-US" dirty="0" smtClean="0">
              <a:solidFill>
                <a:schemeClr val="accent2"/>
              </a:solidFill>
            </a:endParaRPr>
          </a:p>
          <a:p>
            <a:r>
              <a:rPr lang="en-US" dirty="0" smtClean="0">
                <a:solidFill>
                  <a:schemeClr val="accent2"/>
                </a:solidFill>
              </a:rPr>
              <a:t>• </a:t>
            </a:r>
            <a:r>
              <a:rPr lang="en-US" dirty="0">
                <a:solidFill>
                  <a:schemeClr val="accent2"/>
                </a:solidFill>
              </a:rPr>
              <a:t>Hotel wise analysis </a:t>
            </a:r>
            <a:endParaRPr lang="en-US" dirty="0" smtClean="0">
              <a:solidFill>
                <a:schemeClr val="accent2"/>
              </a:solidFill>
            </a:endParaRPr>
          </a:p>
          <a:p>
            <a:r>
              <a:rPr lang="en-US" dirty="0" smtClean="0">
                <a:solidFill>
                  <a:schemeClr val="accent2"/>
                </a:solidFill>
              </a:rPr>
              <a:t>• </a:t>
            </a:r>
            <a:r>
              <a:rPr lang="en-US" dirty="0">
                <a:solidFill>
                  <a:schemeClr val="accent2"/>
                </a:solidFill>
              </a:rPr>
              <a:t>Distribution Channel wise analysis </a:t>
            </a:r>
            <a:endParaRPr lang="en-US" dirty="0" smtClean="0">
              <a:solidFill>
                <a:schemeClr val="accent2"/>
              </a:solidFill>
            </a:endParaRPr>
          </a:p>
          <a:p>
            <a:r>
              <a:rPr lang="en-US" dirty="0" smtClean="0">
                <a:solidFill>
                  <a:schemeClr val="accent2"/>
                </a:solidFill>
              </a:rPr>
              <a:t>• </a:t>
            </a:r>
            <a:r>
              <a:rPr lang="en-US" dirty="0">
                <a:solidFill>
                  <a:schemeClr val="accent2"/>
                </a:solidFill>
              </a:rPr>
              <a:t>Booking cancellation analysis </a:t>
            </a:r>
            <a:endParaRPr lang="en-US" dirty="0" smtClean="0">
              <a:solidFill>
                <a:schemeClr val="accent2"/>
              </a:solidFill>
            </a:endParaRPr>
          </a:p>
          <a:p>
            <a:r>
              <a:rPr lang="en-US" dirty="0" smtClean="0">
                <a:solidFill>
                  <a:schemeClr val="accent2"/>
                </a:solidFill>
              </a:rPr>
              <a:t>• </a:t>
            </a:r>
            <a:r>
              <a:rPr lang="en-US" dirty="0" err="1">
                <a:solidFill>
                  <a:schemeClr val="accent2"/>
                </a:solidFill>
              </a:rPr>
              <a:t>Timewise</a:t>
            </a:r>
            <a:r>
              <a:rPr lang="en-US" dirty="0">
                <a:solidFill>
                  <a:schemeClr val="accent2"/>
                </a:solidFill>
              </a:rPr>
              <a:t> analysis </a:t>
            </a:r>
            <a:endParaRPr lang="en-US" dirty="0" smtClean="0">
              <a:solidFill>
                <a:schemeClr val="accent2"/>
              </a:solidFill>
            </a:endParaRPr>
          </a:p>
          <a:p>
            <a:r>
              <a:rPr lang="en-US" dirty="0" smtClean="0">
                <a:solidFill>
                  <a:schemeClr val="accent2"/>
                </a:solidFill>
              </a:rPr>
              <a:t>By </a:t>
            </a:r>
            <a:r>
              <a:rPr lang="en-US" dirty="0">
                <a:solidFill>
                  <a:schemeClr val="accent2"/>
                </a:solidFill>
              </a:rPr>
              <a:t>doing this we’ll try to find out key factors driving the hotel bookings </a:t>
            </a:r>
            <a:r>
              <a:rPr lang="en-US" dirty="0" smtClean="0">
                <a:solidFill>
                  <a:schemeClr val="accent2"/>
                </a:solidFill>
              </a:rPr>
              <a:t>trends.</a:t>
            </a:r>
            <a:endParaRPr lang="en-US" dirty="0">
              <a:solidFill>
                <a:schemeClr val="accent2"/>
              </a:solidFill>
            </a:endParaRPr>
          </a:p>
        </p:txBody>
      </p:sp>
    </p:spTree>
    <p:extLst>
      <p:ext uri="{BB962C8B-B14F-4D97-AF65-F5344CB8AC3E}">
        <p14:creationId xmlns:p14="http://schemas.microsoft.com/office/powerpoint/2010/main" val="2504206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Summary</a:t>
            </a:r>
          </a:p>
        </p:txBody>
      </p:sp>
      <p:sp>
        <p:nvSpPr>
          <p:cNvPr id="3" name="Text Placeholder 2"/>
          <p:cNvSpPr>
            <a:spLocks noGrp="1"/>
          </p:cNvSpPr>
          <p:nvPr>
            <p:ph type="body" idx="1"/>
          </p:nvPr>
        </p:nvSpPr>
        <p:spPr>
          <a:xfrm>
            <a:off x="311700" y="914400"/>
            <a:ext cx="8520600" cy="4301836"/>
          </a:xfrm>
        </p:spPr>
        <p:txBody>
          <a:bodyPr/>
          <a:lstStyle/>
          <a:p>
            <a:r>
              <a:rPr lang="en-US" dirty="0">
                <a:solidFill>
                  <a:schemeClr val="accent2"/>
                </a:solidFill>
              </a:rPr>
              <a:t>Given data set has different columns of variables crucial for hotel bookings. Some of them are: </a:t>
            </a:r>
            <a:endParaRPr lang="en-US" dirty="0" smtClean="0">
              <a:solidFill>
                <a:schemeClr val="accent2"/>
              </a:solidFill>
            </a:endParaRPr>
          </a:p>
          <a:p>
            <a:r>
              <a:rPr lang="en-US" dirty="0" smtClean="0">
                <a:solidFill>
                  <a:schemeClr val="tx1">
                    <a:lumMod val="60000"/>
                    <a:lumOff val="40000"/>
                  </a:schemeClr>
                </a:solidFill>
              </a:rPr>
              <a:t>hotel</a:t>
            </a:r>
            <a:r>
              <a:rPr lang="en-US" dirty="0">
                <a:solidFill>
                  <a:schemeClr val="accent2"/>
                </a:solidFill>
              </a:rPr>
              <a:t>: The category of hotels, which are two resort hotel and city hotel. </a:t>
            </a:r>
            <a:r>
              <a:rPr lang="en-US" dirty="0" err="1">
                <a:solidFill>
                  <a:schemeClr val="tx1">
                    <a:lumMod val="60000"/>
                    <a:lumOff val="40000"/>
                  </a:schemeClr>
                </a:solidFill>
              </a:rPr>
              <a:t>is_cancelled</a:t>
            </a:r>
            <a:r>
              <a:rPr lang="en-US" dirty="0">
                <a:solidFill>
                  <a:schemeClr val="tx1">
                    <a:lumMod val="60000"/>
                    <a:lumOff val="40000"/>
                  </a:schemeClr>
                </a:solidFill>
              </a:rPr>
              <a:t> </a:t>
            </a:r>
            <a:r>
              <a:rPr lang="en-US" dirty="0">
                <a:solidFill>
                  <a:schemeClr val="accent2"/>
                </a:solidFill>
              </a:rPr>
              <a:t>: The value of column show the cancellation type. If the booking was cancelled or not. Values[0,1], where 0 indicates not cancelled. </a:t>
            </a:r>
            <a:endParaRPr lang="en-US" dirty="0" smtClean="0">
              <a:solidFill>
                <a:schemeClr val="accent2"/>
              </a:solidFill>
            </a:endParaRPr>
          </a:p>
          <a:p>
            <a:r>
              <a:rPr lang="en-US" dirty="0" err="1" smtClean="0">
                <a:solidFill>
                  <a:schemeClr val="tx1">
                    <a:lumMod val="60000"/>
                    <a:lumOff val="40000"/>
                  </a:schemeClr>
                </a:solidFill>
              </a:rPr>
              <a:t>lead_time</a:t>
            </a:r>
            <a:r>
              <a:rPr lang="en-US" dirty="0" smtClean="0">
                <a:solidFill>
                  <a:schemeClr val="accent2"/>
                </a:solidFill>
              </a:rPr>
              <a:t> </a:t>
            </a:r>
            <a:r>
              <a:rPr lang="en-US" dirty="0">
                <a:solidFill>
                  <a:schemeClr val="accent2"/>
                </a:solidFill>
              </a:rPr>
              <a:t>: The time between reservation and actual arrival. </a:t>
            </a:r>
            <a:endParaRPr lang="en-US" dirty="0" smtClean="0">
              <a:solidFill>
                <a:schemeClr val="accent2"/>
              </a:solidFill>
            </a:endParaRPr>
          </a:p>
          <a:p>
            <a:r>
              <a:rPr lang="en-US" dirty="0" smtClean="0">
                <a:solidFill>
                  <a:schemeClr val="tx1">
                    <a:lumMod val="60000"/>
                    <a:lumOff val="40000"/>
                  </a:schemeClr>
                </a:solidFill>
              </a:rPr>
              <a:t>meal</a:t>
            </a:r>
            <a:r>
              <a:rPr lang="en-US" dirty="0">
                <a:solidFill>
                  <a:schemeClr val="accent2"/>
                </a:solidFill>
              </a:rPr>
              <a:t>: Meal preferences per reservation.[</a:t>
            </a:r>
            <a:r>
              <a:rPr lang="en-US" dirty="0" err="1">
                <a:solidFill>
                  <a:schemeClr val="accent2"/>
                </a:solidFill>
              </a:rPr>
              <a:t>BB,FB,HB,SC,Undefined</a:t>
            </a:r>
            <a:r>
              <a:rPr lang="en-US" dirty="0">
                <a:solidFill>
                  <a:schemeClr val="accent2"/>
                </a:solidFill>
              </a:rPr>
              <a:t>] </a:t>
            </a:r>
            <a:endParaRPr lang="en-US" dirty="0" smtClean="0">
              <a:solidFill>
                <a:schemeClr val="accent2"/>
              </a:solidFill>
            </a:endParaRPr>
          </a:p>
          <a:p>
            <a:r>
              <a:rPr lang="en-US" dirty="0" smtClean="0">
                <a:solidFill>
                  <a:schemeClr val="tx1">
                    <a:lumMod val="60000"/>
                    <a:lumOff val="40000"/>
                  </a:schemeClr>
                </a:solidFill>
              </a:rPr>
              <a:t>Country</a:t>
            </a:r>
            <a:r>
              <a:rPr lang="en-US" dirty="0">
                <a:solidFill>
                  <a:schemeClr val="accent2"/>
                </a:solidFill>
              </a:rPr>
              <a:t>: The origin country of guest.</a:t>
            </a:r>
          </a:p>
        </p:txBody>
      </p:sp>
    </p:spTree>
    <p:extLst>
      <p:ext uri="{BB962C8B-B14F-4D97-AF65-F5344CB8AC3E}">
        <p14:creationId xmlns:p14="http://schemas.microsoft.com/office/powerpoint/2010/main" val="2811769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Summary(contd..)</a:t>
            </a:r>
          </a:p>
        </p:txBody>
      </p:sp>
      <p:sp>
        <p:nvSpPr>
          <p:cNvPr id="3" name="Text Placeholder 2"/>
          <p:cNvSpPr>
            <a:spLocks noGrp="1"/>
          </p:cNvSpPr>
          <p:nvPr>
            <p:ph type="body" idx="1"/>
          </p:nvPr>
        </p:nvSpPr>
        <p:spPr/>
        <p:txBody>
          <a:bodyPr/>
          <a:lstStyle/>
          <a:p>
            <a:r>
              <a:rPr lang="en-US" dirty="0" err="1">
                <a:solidFill>
                  <a:schemeClr val="tx1">
                    <a:lumMod val="60000"/>
                    <a:lumOff val="40000"/>
                  </a:schemeClr>
                </a:solidFill>
              </a:rPr>
              <a:t>distribution_channe</a:t>
            </a:r>
            <a:r>
              <a:rPr lang="en-US" dirty="0" err="1">
                <a:solidFill>
                  <a:schemeClr val="tx1">
                    <a:lumMod val="40000"/>
                    <a:lumOff val="60000"/>
                  </a:schemeClr>
                </a:solidFill>
              </a:rPr>
              <a:t>l</a:t>
            </a:r>
            <a:r>
              <a:rPr lang="en-US" dirty="0">
                <a:solidFill>
                  <a:schemeClr val="accent2"/>
                </a:solidFill>
              </a:rPr>
              <a:t>: The medium through booking was made.[</a:t>
            </a:r>
            <a:r>
              <a:rPr lang="en-US" dirty="0" err="1">
                <a:solidFill>
                  <a:schemeClr val="accent2"/>
                </a:solidFill>
              </a:rPr>
              <a:t>Direct,Corporate,TA</a:t>
            </a:r>
            <a:r>
              <a:rPr lang="en-US" dirty="0">
                <a:solidFill>
                  <a:schemeClr val="accent2"/>
                </a:solidFill>
              </a:rPr>
              <a:t>/</a:t>
            </a:r>
            <a:r>
              <a:rPr lang="en-US" dirty="0" err="1">
                <a:solidFill>
                  <a:schemeClr val="accent2"/>
                </a:solidFill>
              </a:rPr>
              <a:t>TO,undefined,GDS</a:t>
            </a:r>
            <a:r>
              <a:rPr lang="en-US" dirty="0" smtClean="0">
                <a:solidFill>
                  <a:schemeClr val="accent2"/>
                </a:solidFill>
              </a:rPr>
              <a:t>.]</a:t>
            </a:r>
          </a:p>
          <a:p>
            <a:r>
              <a:rPr lang="en-US" dirty="0" smtClean="0">
                <a:solidFill>
                  <a:schemeClr val="accent2"/>
                </a:solidFill>
              </a:rPr>
              <a:t> </a:t>
            </a:r>
            <a:r>
              <a:rPr lang="en-US" dirty="0" err="1">
                <a:solidFill>
                  <a:schemeClr val="tx1">
                    <a:lumMod val="60000"/>
                    <a:lumOff val="40000"/>
                  </a:schemeClr>
                </a:solidFill>
              </a:rPr>
              <a:t>Is_repeated_guest</a:t>
            </a:r>
            <a:r>
              <a:rPr lang="en-US" dirty="0">
                <a:solidFill>
                  <a:schemeClr val="accent2"/>
                </a:solidFill>
              </a:rPr>
              <a:t>: Shows if the guest is who has arrived earlier or </a:t>
            </a:r>
            <a:r>
              <a:rPr lang="en-US" dirty="0" err="1">
                <a:solidFill>
                  <a:schemeClr val="accent2"/>
                </a:solidFill>
              </a:rPr>
              <a:t>not.Values</a:t>
            </a:r>
            <a:r>
              <a:rPr lang="en-US" dirty="0">
                <a:solidFill>
                  <a:schemeClr val="accent2"/>
                </a:solidFill>
              </a:rPr>
              <a:t>[0,1]--&gt;0 indicates no and 1 indicated yes person is repeated guest. </a:t>
            </a:r>
            <a:endParaRPr lang="en-US" dirty="0" smtClean="0">
              <a:solidFill>
                <a:schemeClr val="accent2"/>
              </a:solidFill>
            </a:endParaRPr>
          </a:p>
          <a:p>
            <a:r>
              <a:rPr lang="en-US" dirty="0" err="1" smtClean="0">
                <a:solidFill>
                  <a:schemeClr val="tx1">
                    <a:lumMod val="60000"/>
                    <a:lumOff val="40000"/>
                  </a:schemeClr>
                </a:solidFill>
              </a:rPr>
              <a:t>days_in_waiting_list</a:t>
            </a:r>
            <a:r>
              <a:rPr lang="en-US" dirty="0">
                <a:solidFill>
                  <a:schemeClr val="accent2"/>
                </a:solidFill>
              </a:rPr>
              <a:t>: Number of days between actual booking and transact. </a:t>
            </a:r>
            <a:r>
              <a:rPr lang="en-US" dirty="0" err="1">
                <a:solidFill>
                  <a:schemeClr val="tx1">
                    <a:lumMod val="60000"/>
                    <a:lumOff val="40000"/>
                  </a:schemeClr>
                </a:solidFill>
              </a:rPr>
              <a:t>customer_type</a:t>
            </a:r>
            <a:r>
              <a:rPr lang="en-US" dirty="0">
                <a:solidFill>
                  <a:schemeClr val="accent2"/>
                </a:solidFill>
              </a:rPr>
              <a:t>: Type of customers( Transient, group, etc.)</a:t>
            </a:r>
          </a:p>
        </p:txBody>
      </p:sp>
    </p:spTree>
    <p:extLst>
      <p:ext uri="{BB962C8B-B14F-4D97-AF65-F5344CB8AC3E}">
        <p14:creationId xmlns:p14="http://schemas.microsoft.com/office/powerpoint/2010/main" val="2421512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Summary</a:t>
            </a:r>
          </a:p>
        </p:txBody>
      </p:sp>
      <p:pic>
        <p:nvPicPr>
          <p:cNvPr id="4" name="Picture 3"/>
          <p:cNvPicPr>
            <a:picLocks noChangeAspect="1"/>
          </p:cNvPicPr>
          <p:nvPr/>
        </p:nvPicPr>
        <p:blipFill>
          <a:blip r:embed="rId2"/>
          <a:stretch>
            <a:fillRect/>
          </a:stretch>
        </p:blipFill>
        <p:spPr>
          <a:xfrm>
            <a:off x="311700" y="1288472"/>
            <a:ext cx="6193009" cy="3159003"/>
          </a:xfrm>
          <a:prstGeom prst="rect">
            <a:avLst/>
          </a:prstGeom>
        </p:spPr>
      </p:pic>
      <p:sp>
        <p:nvSpPr>
          <p:cNvPr id="3" name="Text Placeholder 2"/>
          <p:cNvSpPr>
            <a:spLocks noGrp="1"/>
          </p:cNvSpPr>
          <p:nvPr>
            <p:ph type="body" idx="1"/>
          </p:nvPr>
        </p:nvSpPr>
        <p:spPr>
          <a:xfrm>
            <a:off x="0" y="1152474"/>
            <a:ext cx="9144000" cy="3991025"/>
          </a:xfrm>
        </p:spPr>
        <p:txBody>
          <a:bodyPr/>
          <a:lstStyle/>
          <a:p>
            <a:endParaRPr lang="en-US" dirty="0"/>
          </a:p>
        </p:txBody>
      </p:sp>
    </p:spTree>
    <p:extLst>
      <p:ext uri="{BB962C8B-B14F-4D97-AF65-F5344CB8AC3E}">
        <p14:creationId xmlns:p14="http://schemas.microsoft.com/office/powerpoint/2010/main" val="3102751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Univariate Analysis</a:t>
            </a:r>
          </a:p>
        </p:txBody>
      </p:sp>
      <p:sp>
        <p:nvSpPr>
          <p:cNvPr id="3" name="Text Placeholder 2"/>
          <p:cNvSpPr>
            <a:spLocks noGrp="1"/>
          </p:cNvSpPr>
          <p:nvPr>
            <p:ph type="body" idx="1"/>
          </p:nvPr>
        </p:nvSpPr>
        <p:spPr/>
        <p:txBody>
          <a:bodyPr/>
          <a:lstStyle/>
          <a:p>
            <a:r>
              <a:rPr lang="en-US" dirty="0">
                <a:solidFill>
                  <a:schemeClr val="accent2"/>
                </a:solidFill>
              </a:rPr>
              <a:t>While doing univariate analysis of given hotel booking dataset, we answered following questions</a:t>
            </a:r>
            <a:r>
              <a:rPr lang="en-US" dirty="0" smtClean="0">
                <a:solidFill>
                  <a:schemeClr val="accent2"/>
                </a:solidFill>
              </a:rPr>
              <a:t>:</a:t>
            </a:r>
          </a:p>
          <a:p>
            <a:endParaRPr lang="en-US" dirty="0" smtClean="0">
              <a:solidFill>
                <a:schemeClr val="accent2"/>
              </a:solidFill>
            </a:endParaRPr>
          </a:p>
          <a:p>
            <a:r>
              <a:rPr lang="en-US" dirty="0" smtClean="0">
                <a:solidFill>
                  <a:schemeClr val="accent2"/>
                </a:solidFill>
              </a:rPr>
              <a:t>(1)From </a:t>
            </a:r>
            <a:r>
              <a:rPr lang="en-US" dirty="0">
                <a:solidFill>
                  <a:schemeClr val="accent2"/>
                </a:solidFill>
              </a:rPr>
              <a:t>which country most of the customers are coming</a:t>
            </a:r>
            <a:r>
              <a:rPr lang="en-US" dirty="0" smtClean="0">
                <a:solidFill>
                  <a:schemeClr val="accent2"/>
                </a:solidFill>
              </a:rPr>
              <a:t>?</a:t>
            </a:r>
          </a:p>
          <a:p>
            <a:endParaRPr lang="en-US" dirty="0" smtClean="0">
              <a:solidFill>
                <a:schemeClr val="accent2"/>
              </a:solidFill>
            </a:endParaRPr>
          </a:p>
          <a:p>
            <a:r>
              <a:rPr lang="en-US" dirty="0" smtClean="0">
                <a:solidFill>
                  <a:schemeClr val="accent2"/>
                </a:solidFill>
              </a:rPr>
              <a:t> (2) </a:t>
            </a:r>
            <a:r>
              <a:rPr lang="en-US" dirty="0">
                <a:solidFill>
                  <a:schemeClr val="accent2"/>
                </a:solidFill>
              </a:rPr>
              <a:t>What is the most preferred meal by customers?</a:t>
            </a:r>
          </a:p>
        </p:txBody>
      </p:sp>
    </p:spTree>
    <p:extLst>
      <p:ext uri="{BB962C8B-B14F-4D97-AF65-F5344CB8AC3E}">
        <p14:creationId xmlns:p14="http://schemas.microsoft.com/office/powerpoint/2010/main" val="311512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4686" y="144966"/>
            <a:ext cx="3356264" cy="3764824"/>
          </a:xfrm>
          <a:prstGeom prst="rect">
            <a:avLst/>
          </a:prstGeom>
        </p:spPr>
      </p:pic>
      <p:sp>
        <p:nvSpPr>
          <p:cNvPr id="3" name="Text Placeholder 2"/>
          <p:cNvSpPr>
            <a:spLocks noGrp="1"/>
          </p:cNvSpPr>
          <p:nvPr>
            <p:ph type="body" idx="1"/>
          </p:nvPr>
        </p:nvSpPr>
        <p:spPr>
          <a:xfrm>
            <a:off x="-28892" y="-227683"/>
            <a:ext cx="9144000" cy="5371183"/>
          </a:xfrm>
        </p:spPr>
        <p:txBody>
          <a:bodyPr/>
          <a:lstStyle/>
          <a:p>
            <a:r>
              <a:rPr lang="en-US" dirty="0" smtClean="0"/>
              <a:t>                                                                                    </a:t>
            </a:r>
            <a:endParaRPr lang="en-US" dirty="0"/>
          </a:p>
        </p:txBody>
      </p:sp>
      <p:sp>
        <p:nvSpPr>
          <p:cNvPr id="5" name="Rectangle 4"/>
          <p:cNvSpPr/>
          <p:nvPr/>
        </p:nvSpPr>
        <p:spPr>
          <a:xfrm>
            <a:off x="289652" y="4150720"/>
            <a:ext cx="4220002" cy="523220"/>
          </a:xfrm>
          <a:prstGeom prst="rect">
            <a:avLst/>
          </a:prstGeom>
        </p:spPr>
        <p:txBody>
          <a:bodyPr wrap="square">
            <a:spAutoFit/>
          </a:bodyPr>
          <a:lstStyle/>
          <a:p>
            <a:r>
              <a:rPr lang="en-US" dirty="0"/>
              <a:t>• Most preferred meal type is BB( Bed and breakfast).</a:t>
            </a:r>
          </a:p>
        </p:txBody>
      </p:sp>
      <p:pic>
        <p:nvPicPr>
          <p:cNvPr id="6" name="Picture 5"/>
          <p:cNvPicPr>
            <a:picLocks noChangeAspect="1"/>
          </p:cNvPicPr>
          <p:nvPr/>
        </p:nvPicPr>
        <p:blipFill>
          <a:blip r:embed="rId3"/>
          <a:stretch>
            <a:fillRect/>
          </a:stretch>
        </p:blipFill>
        <p:spPr>
          <a:xfrm>
            <a:off x="4509654" y="676325"/>
            <a:ext cx="3595253" cy="2369994"/>
          </a:xfrm>
          <a:prstGeom prst="rect">
            <a:avLst/>
          </a:prstGeom>
        </p:spPr>
      </p:pic>
      <p:sp>
        <p:nvSpPr>
          <p:cNvPr id="7" name="Rectangle 6"/>
          <p:cNvSpPr/>
          <p:nvPr/>
        </p:nvSpPr>
        <p:spPr>
          <a:xfrm>
            <a:off x="4894117" y="3209607"/>
            <a:ext cx="4042065" cy="523220"/>
          </a:xfrm>
          <a:prstGeom prst="rect">
            <a:avLst/>
          </a:prstGeom>
        </p:spPr>
        <p:txBody>
          <a:bodyPr wrap="square">
            <a:spAutoFit/>
          </a:bodyPr>
          <a:lstStyle/>
          <a:p>
            <a:r>
              <a:rPr lang="en-US" dirty="0"/>
              <a:t>• Most of the customers from European countries like Portugal, Great Britain, France and Spain.</a:t>
            </a:r>
          </a:p>
        </p:txBody>
      </p:sp>
    </p:spTree>
    <p:extLst>
      <p:ext uri="{BB962C8B-B14F-4D97-AF65-F5344CB8AC3E}">
        <p14:creationId xmlns:p14="http://schemas.microsoft.com/office/powerpoint/2010/main" val="1382137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Hotel wise Analysis</a:t>
            </a:r>
          </a:p>
        </p:txBody>
      </p:sp>
      <p:sp>
        <p:nvSpPr>
          <p:cNvPr id="3" name="Text Placeholder 2"/>
          <p:cNvSpPr>
            <a:spLocks noGrp="1"/>
          </p:cNvSpPr>
          <p:nvPr>
            <p:ph type="body" idx="1"/>
          </p:nvPr>
        </p:nvSpPr>
        <p:spPr>
          <a:xfrm>
            <a:off x="0" y="1017726"/>
            <a:ext cx="9144000" cy="4125774"/>
          </a:xfrm>
        </p:spPr>
        <p:txBody>
          <a:bodyPr/>
          <a:lstStyle/>
          <a:p>
            <a:r>
              <a:rPr lang="en-US" dirty="0">
                <a:solidFill>
                  <a:schemeClr val="accent2"/>
                </a:solidFill>
              </a:rPr>
              <a:t>While doing hotel-wise analysis of given hotel booking dataset, we answered following questions</a:t>
            </a:r>
            <a:r>
              <a:rPr lang="en-US" dirty="0" smtClean="0">
                <a:solidFill>
                  <a:schemeClr val="accent2"/>
                </a:solidFill>
              </a:rPr>
              <a:t>:</a:t>
            </a:r>
          </a:p>
          <a:p>
            <a:r>
              <a:rPr lang="en-US" dirty="0" smtClean="0">
                <a:solidFill>
                  <a:schemeClr val="accent2"/>
                </a:solidFill>
              </a:rPr>
              <a:t> </a:t>
            </a:r>
            <a:r>
              <a:rPr lang="en-US" dirty="0">
                <a:solidFill>
                  <a:schemeClr val="accent2"/>
                </a:solidFill>
              </a:rPr>
              <a:t>(1) Percentage of bookings in each hotels? </a:t>
            </a:r>
            <a:endParaRPr lang="en-US" dirty="0" smtClean="0">
              <a:solidFill>
                <a:schemeClr val="accent2"/>
              </a:solidFill>
            </a:endParaRPr>
          </a:p>
          <a:p>
            <a:r>
              <a:rPr lang="en-US" dirty="0" smtClean="0">
                <a:solidFill>
                  <a:schemeClr val="accent2"/>
                </a:solidFill>
              </a:rPr>
              <a:t>(</a:t>
            </a:r>
            <a:r>
              <a:rPr lang="en-US" dirty="0">
                <a:solidFill>
                  <a:schemeClr val="accent2"/>
                </a:solidFill>
              </a:rPr>
              <a:t>2) Which hotel makes more revenue</a:t>
            </a:r>
            <a:r>
              <a:rPr lang="en-US" dirty="0" smtClean="0">
                <a:solidFill>
                  <a:schemeClr val="accent2"/>
                </a:solidFill>
              </a:rPr>
              <a:t>?</a:t>
            </a:r>
          </a:p>
          <a:p>
            <a:r>
              <a:rPr lang="en-US" dirty="0" smtClean="0">
                <a:solidFill>
                  <a:schemeClr val="accent2"/>
                </a:solidFill>
              </a:rPr>
              <a:t> </a:t>
            </a:r>
            <a:r>
              <a:rPr lang="en-US" dirty="0">
                <a:solidFill>
                  <a:schemeClr val="accent2"/>
                </a:solidFill>
              </a:rPr>
              <a:t>(3) Which hotel has higher lead time? </a:t>
            </a:r>
            <a:endParaRPr lang="en-US" dirty="0" smtClean="0">
              <a:solidFill>
                <a:schemeClr val="accent2"/>
              </a:solidFill>
            </a:endParaRPr>
          </a:p>
          <a:p>
            <a:r>
              <a:rPr lang="en-US" dirty="0" smtClean="0">
                <a:solidFill>
                  <a:schemeClr val="accent2"/>
                </a:solidFill>
              </a:rPr>
              <a:t>(</a:t>
            </a:r>
            <a:r>
              <a:rPr lang="en-US" dirty="0">
                <a:solidFill>
                  <a:schemeClr val="accent2"/>
                </a:solidFill>
              </a:rPr>
              <a:t>4) What is most preferred stay length in each hotel? </a:t>
            </a:r>
            <a:endParaRPr lang="en-US" dirty="0" smtClean="0">
              <a:solidFill>
                <a:schemeClr val="accent2"/>
              </a:solidFill>
            </a:endParaRPr>
          </a:p>
          <a:p>
            <a:r>
              <a:rPr lang="en-US" dirty="0" smtClean="0">
                <a:solidFill>
                  <a:schemeClr val="accent2"/>
                </a:solidFill>
              </a:rPr>
              <a:t>(</a:t>
            </a:r>
            <a:r>
              <a:rPr lang="en-US" dirty="0">
                <a:solidFill>
                  <a:schemeClr val="accent2"/>
                </a:solidFill>
              </a:rPr>
              <a:t>5) For which hotel, does people have to wait longer to get a booking confirmed? </a:t>
            </a:r>
            <a:endParaRPr lang="en-US" dirty="0" smtClean="0">
              <a:solidFill>
                <a:schemeClr val="accent2"/>
              </a:solidFill>
            </a:endParaRPr>
          </a:p>
          <a:p>
            <a:r>
              <a:rPr lang="en-US" dirty="0" smtClean="0">
                <a:solidFill>
                  <a:schemeClr val="accent2"/>
                </a:solidFill>
              </a:rPr>
              <a:t>(</a:t>
            </a:r>
            <a:r>
              <a:rPr lang="en-US" dirty="0">
                <a:solidFill>
                  <a:schemeClr val="accent2"/>
                </a:solidFill>
              </a:rPr>
              <a:t>6) Which hotel has higher booking cancellations rate?</a:t>
            </a:r>
          </a:p>
        </p:txBody>
      </p:sp>
    </p:spTree>
    <p:extLst>
      <p:ext uri="{BB962C8B-B14F-4D97-AF65-F5344CB8AC3E}">
        <p14:creationId xmlns:p14="http://schemas.microsoft.com/office/powerpoint/2010/main" val="520952093"/>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TotalTime>
  <Words>1469</Words>
  <Application>Microsoft Office PowerPoint</Application>
  <PresentationFormat>On-screen Show (16:9)</PresentationFormat>
  <Paragraphs>105</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Monotype Corsiva</vt:lpstr>
      <vt:lpstr>Algerian</vt:lpstr>
      <vt:lpstr>Wingdings</vt:lpstr>
      <vt:lpstr>Montserrat</vt:lpstr>
      <vt:lpstr>Arial</vt:lpstr>
      <vt:lpstr>Simple Light</vt:lpstr>
      <vt:lpstr>       Capstone Project       Hotel Booking Analysis        Roshana Patil   </vt:lpstr>
      <vt:lpstr>Points to Discuss:</vt:lpstr>
      <vt:lpstr>Agenda</vt:lpstr>
      <vt:lpstr>Data Summary</vt:lpstr>
      <vt:lpstr>Data Summary(contd..)</vt:lpstr>
      <vt:lpstr>Data Summary</vt:lpstr>
      <vt:lpstr>Univariate Analysis</vt:lpstr>
      <vt:lpstr>PowerPoint Presentation</vt:lpstr>
      <vt:lpstr>Hotel wise Analysis</vt:lpstr>
      <vt:lpstr>PowerPoint Presentation</vt:lpstr>
      <vt:lpstr>PowerPoint Presentation</vt:lpstr>
      <vt:lpstr>Distribution channel wise Analysis</vt:lpstr>
      <vt:lpstr>PowerPoint Presentation</vt:lpstr>
      <vt:lpstr>PowerPoint Presentation</vt:lpstr>
      <vt:lpstr>Booking cancellation Analysis</vt:lpstr>
      <vt:lpstr>PowerPoint Presentation</vt:lpstr>
      <vt:lpstr>PowerPoint Presentation</vt:lpstr>
      <vt:lpstr>Time-wise Analysis</vt:lpstr>
      <vt:lpstr>PowerPoint Presentation</vt:lpstr>
      <vt:lpstr>Correlation Heatmap</vt:lpstr>
      <vt:lpstr>Optimal stay length for better deals in adr</vt:lpstr>
      <vt:lpstr>Conclusion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Hotel Booking Analysis        Roshana Patil</dc:title>
  <dc:creator>Rahul Patil</dc:creator>
  <cp:lastModifiedBy>Rahul Patil</cp:lastModifiedBy>
  <cp:revision>17</cp:revision>
  <dcterms:modified xsi:type="dcterms:W3CDTF">2022-12-11T08:20:46Z</dcterms:modified>
</cp:coreProperties>
</file>