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0296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i="1" dirty="0">
                <a:solidFill>
                  <a:srgbClr val="002060"/>
                </a:solidFill>
                <a:effectLst/>
                <a:latin typeface="DM Sans" panose="020B0604020202020204" pitchFamily="2" charset="0"/>
              </a:rPr>
              <a:t>British Airways</a:t>
            </a:r>
            <a:endParaRPr lang="en-GB" sz="88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753" y="4903086"/>
            <a:ext cx="9771530" cy="829235"/>
          </a:xfrm>
        </p:spPr>
        <p:txBody>
          <a:bodyPr/>
          <a:lstStyle/>
          <a:p>
            <a:r>
              <a:rPr lang="en-US" b="1" i="1" dirty="0">
                <a:latin typeface="DM Sans" panose="020B0604020202020204" pitchFamily="2" charset="0"/>
              </a:rPr>
              <a:t>P</a:t>
            </a:r>
            <a:r>
              <a:rPr lang="en-US" b="1" i="1" dirty="0">
                <a:effectLst/>
                <a:latin typeface="DM Sans" panose="020B0604020202020204" pitchFamily="2" charset="0"/>
              </a:rPr>
              <a:t>redicting customer buying behavior for British Airways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FFC1BB7-B730-EAA1-2740-9BDE2824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41" y="3712076"/>
            <a:ext cx="3568102" cy="29565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835" y="0"/>
            <a:ext cx="5504329" cy="67057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highlight>
                  <a:srgbClr val="00FFFF"/>
                </a:highlight>
                <a:latin typeface="DM Sans" pitchFamily="2" charset="0"/>
              </a:rPr>
              <a:t>Insights of the Dataset</a:t>
            </a:r>
            <a:endParaRPr lang="en-GB" sz="3200" b="1" dirty="0">
              <a:solidFill>
                <a:srgbClr val="0070C0"/>
              </a:solidFill>
              <a:highlight>
                <a:srgbClr val="00FFFF"/>
              </a:highlight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3D24E99-4FE3-799D-B8CC-0685FB7A5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2" y="810421"/>
            <a:ext cx="6814400" cy="514479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There are 50000 rows with 14 columns.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There are 5 categorical variables : </a:t>
            </a:r>
            <a:r>
              <a:rPr lang="en-US" sz="1800" dirty="0" err="1"/>
              <a:t>sales_channel</a:t>
            </a:r>
            <a:r>
              <a:rPr lang="en-US" sz="1800" dirty="0"/>
              <a:t>, </a:t>
            </a:r>
            <a:r>
              <a:rPr lang="en-US" sz="1800" dirty="0" err="1"/>
              <a:t>trip_type</a:t>
            </a:r>
            <a:r>
              <a:rPr lang="en-US" sz="1800" dirty="0"/>
              <a:t>, </a:t>
            </a:r>
            <a:r>
              <a:rPr lang="en-US" sz="1800" dirty="0" err="1"/>
              <a:t>flight_day</a:t>
            </a:r>
            <a:r>
              <a:rPr lang="en-US" sz="1800" dirty="0"/>
              <a:t>, route, </a:t>
            </a:r>
            <a:r>
              <a:rPr lang="en-US" sz="1800" dirty="0" err="1"/>
              <a:t>booking_origin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There are 9 numerical variables </a:t>
            </a:r>
            <a:r>
              <a:rPr lang="en-US" sz="1800" b="1" dirty="0"/>
              <a:t>: </a:t>
            </a:r>
            <a:r>
              <a:rPr lang="en-US" sz="1800" dirty="0" err="1"/>
              <a:t>num_passengers</a:t>
            </a:r>
            <a:r>
              <a:rPr lang="en-US" sz="1800" dirty="0"/>
              <a:t>, </a:t>
            </a:r>
            <a:r>
              <a:rPr lang="en-US" sz="1800" dirty="0" err="1"/>
              <a:t>purchase_lead</a:t>
            </a:r>
            <a:r>
              <a:rPr lang="en-US" sz="1800" dirty="0"/>
              <a:t>, </a:t>
            </a:r>
            <a:r>
              <a:rPr lang="en-US" sz="1800" dirty="0" err="1"/>
              <a:t>length_of_stay</a:t>
            </a:r>
            <a:r>
              <a:rPr lang="en-US" sz="1800" dirty="0"/>
              <a:t>, </a:t>
            </a:r>
            <a:r>
              <a:rPr lang="en-US" sz="1800" dirty="0" err="1"/>
              <a:t>flight_hour</a:t>
            </a:r>
            <a:r>
              <a:rPr lang="en-US" sz="1800" dirty="0"/>
              <a:t>, </a:t>
            </a:r>
            <a:r>
              <a:rPr lang="en-US" sz="1800" dirty="0" err="1"/>
              <a:t>wants_extra_baggage,wants_preferred_seat</a:t>
            </a:r>
            <a:r>
              <a:rPr lang="en-US" sz="1800" dirty="0"/>
              <a:t>, </a:t>
            </a:r>
            <a:r>
              <a:rPr lang="en-US" sz="1800" dirty="0" err="1"/>
              <a:t>wants_in_flight_meals</a:t>
            </a:r>
            <a:r>
              <a:rPr lang="en-US" sz="1800" dirty="0"/>
              <a:t>, </a:t>
            </a:r>
            <a:r>
              <a:rPr lang="en-US" sz="1800" dirty="0" err="1"/>
              <a:t>flight_duration</a:t>
            </a:r>
            <a:r>
              <a:rPr lang="en-US" sz="1800" dirty="0"/>
              <a:t>, </a:t>
            </a:r>
            <a:r>
              <a:rPr lang="en-US" sz="1800" dirty="0" err="1"/>
              <a:t>booking_complete</a:t>
            </a:r>
            <a:r>
              <a:rPr lang="en-US" sz="1800" dirty="0"/>
              <a:t> 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Dataset is highly Imbalanced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985B91-6F79-33DB-EE88-C315FB993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8" y="668108"/>
            <a:ext cx="4978400" cy="394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04C63-7F37-174C-68CD-DC85D4787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71" y="949934"/>
            <a:ext cx="5207472" cy="4626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75ED6-692A-77D6-D96F-FF21AA13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103" y="296162"/>
            <a:ext cx="5635794" cy="856642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0070C0"/>
                </a:solidFill>
                <a:effectLst/>
                <a:highlight>
                  <a:srgbClr val="00FFFF"/>
                </a:highlight>
                <a:latin typeface="Helvetica Neue"/>
              </a:rPr>
              <a:t>Bivariate Analysis</a:t>
            </a:r>
            <a:br>
              <a:rPr lang="en-US" sz="3600" b="1" i="0" dirty="0">
                <a:solidFill>
                  <a:srgbClr val="0070C0"/>
                </a:solidFill>
                <a:effectLst/>
                <a:highlight>
                  <a:srgbClr val="00FFFF"/>
                </a:highlight>
                <a:latin typeface="Helvetica Neue"/>
              </a:rPr>
            </a:br>
            <a:endParaRPr lang="en-US" sz="3600" dirty="0">
              <a:solidFill>
                <a:srgbClr val="0070C0"/>
              </a:solidFill>
              <a:highlight>
                <a:srgbClr val="00FF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A4B4F-A5A9-06A4-98B3-FE06E704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30" y="896144"/>
            <a:ext cx="6840071" cy="5665694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Insights from Correlation Heatmap</a:t>
            </a:r>
            <a:r>
              <a:rPr lang="en-US" sz="1800" dirty="0"/>
              <a:t>:</a:t>
            </a:r>
          </a:p>
          <a:p>
            <a:pPr algn="l"/>
            <a:r>
              <a:rPr lang="en-US" sz="1800" b="1" dirty="0"/>
              <a:t>Low Target Correlations</a:t>
            </a:r>
            <a:r>
              <a:rPr lang="en-US" sz="1800" dirty="0"/>
              <a:t>:</a:t>
            </a:r>
          </a:p>
          <a:p>
            <a:pPr lvl="1" algn="l"/>
            <a:r>
              <a:rPr lang="en-US" sz="1600" dirty="0"/>
              <a:t>The target variable, </a:t>
            </a:r>
            <a:r>
              <a:rPr lang="en-US" sz="1600" b="1" dirty="0" err="1"/>
              <a:t>booking_complete</a:t>
            </a:r>
            <a:r>
              <a:rPr lang="en-US" sz="1600" dirty="0"/>
              <a:t>, shows weak correlations with most features.</a:t>
            </a:r>
          </a:p>
          <a:p>
            <a:pPr lvl="1" algn="l"/>
            <a:r>
              <a:rPr lang="en-US" sz="1600" dirty="0"/>
              <a:t>The strongest positive correlation is with </a:t>
            </a:r>
            <a:r>
              <a:rPr lang="en-US" sz="1600" b="1" dirty="0" err="1"/>
              <a:t>purchase_lead</a:t>
            </a:r>
            <a:r>
              <a:rPr lang="en-US" sz="1600" dirty="0"/>
              <a:t>, though still weak.</a:t>
            </a:r>
          </a:p>
          <a:p>
            <a:pPr algn="l"/>
            <a:r>
              <a:rPr lang="en-US" sz="1800" b="1" dirty="0"/>
              <a:t>Feature Interdependencies</a:t>
            </a:r>
            <a:r>
              <a:rPr lang="en-US" sz="1800" dirty="0"/>
              <a:t>:</a:t>
            </a:r>
          </a:p>
          <a:p>
            <a:pPr lvl="1" algn="l"/>
            <a:r>
              <a:rPr lang="en-US" sz="1600" dirty="0"/>
              <a:t>Moderate positive correlation between </a:t>
            </a:r>
            <a:r>
              <a:rPr lang="en-US" sz="1600" b="1" dirty="0" err="1"/>
              <a:t>length_of_stay</a:t>
            </a:r>
            <a:r>
              <a:rPr lang="en-US" sz="1600" dirty="0"/>
              <a:t> and </a:t>
            </a:r>
            <a:r>
              <a:rPr lang="en-US" sz="1600" b="1" dirty="0" err="1"/>
              <a:t>flight_hour</a:t>
            </a:r>
            <a:r>
              <a:rPr lang="en-US" sz="1600" dirty="0"/>
              <a:t>, suggesting a possible connection between longer stays and specific flight timings.</a:t>
            </a:r>
          </a:p>
          <a:p>
            <a:pPr lvl="1" algn="l"/>
            <a:r>
              <a:rPr lang="en-US" sz="1600" dirty="0"/>
              <a:t>Correlations between </a:t>
            </a:r>
            <a:r>
              <a:rPr lang="en-US" sz="1600" b="1" dirty="0" err="1"/>
              <a:t>wants_preferred_seat</a:t>
            </a:r>
            <a:r>
              <a:rPr lang="en-US" sz="1600" dirty="0"/>
              <a:t>, </a:t>
            </a:r>
            <a:r>
              <a:rPr lang="en-US" sz="1600" b="1" dirty="0" err="1"/>
              <a:t>wants_in_flight_meals</a:t>
            </a:r>
            <a:r>
              <a:rPr lang="en-US" sz="1600" dirty="0"/>
              <a:t>, and </a:t>
            </a:r>
            <a:r>
              <a:rPr lang="en-US" sz="1600" b="1" dirty="0" err="1"/>
              <a:t>wants_extra_baggage</a:t>
            </a:r>
            <a:r>
              <a:rPr lang="en-US" sz="1600" dirty="0"/>
              <a:t> indicate that passengers seeking one additional service are likely to seek others.</a:t>
            </a:r>
          </a:p>
          <a:p>
            <a:pPr algn="l"/>
            <a:r>
              <a:rPr lang="en-US" sz="1800" b="1" dirty="0"/>
              <a:t>Minimal Multicollinearity</a:t>
            </a:r>
            <a:r>
              <a:rPr lang="en-US" sz="1800" dirty="0"/>
              <a:t>:</a:t>
            </a:r>
          </a:p>
          <a:p>
            <a:pPr lvl="1" algn="l"/>
            <a:r>
              <a:rPr lang="en-US" sz="1600" dirty="0"/>
              <a:t>Most features have low inter-correlation, which could prevent multicollinearity issues, benefiting model performance.</a:t>
            </a:r>
          </a:p>
          <a:p>
            <a:pPr algn="l"/>
            <a:r>
              <a:rPr lang="en-US" sz="1800" b="1" dirty="0"/>
              <a:t>Next Steps</a:t>
            </a:r>
            <a:r>
              <a:rPr lang="en-US" sz="1800" dirty="0"/>
              <a:t>:</a:t>
            </a:r>
          </a:p>
          <a:p>
            <a:pPr lvl="1" algn="l"/>
            <a:r>
              <a:rPr lang="en-US" sz="1600" b="1" dirty="0"/>
              <a:t>Feature Importance</a:t>
            </a:r>
            <a:r>
              <a:rPr lang="en-US" sz="1600" dirty="0"/>
              <a:t>: Techniques like Random Forest or Gradient Boosting Trees could reveal feature importance.</a:t>
            </a:r>
          </a:p>
          <a:p>
            <a:pPr lvl="1" algn="l"/>
            <a:r>
              <a:rPr lang="en-US" sz="1600" b="1" dirty="0"/>
              <a:t>Feature Engineering</a:t>
            </a:r>
            <a:r>
              <a:rPr lang="en-US" sz="1600" dirty="0"/>
              <a:t>: Consider combining correlated features (e.g., extra services) or adding new features to capture hidden patterns.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683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E817-05BF-30E4-0393-D7E64A8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076" y="89647"/>
            <a:ext cx="7785847" cy="605959"/>
          </a:xfrm>
        </p:spPr>
        <p:txBody>
          <a:bodyPr>
            <a:normAutofit/>
          </a:bodyPr>
          <a:lstStyle/>
          <a:p>
            <a:r>
              <a:rPr lang="en-US" sz="3600" b="1" dirty="0">
                <a:highlight>
                  <a:srgbClr val="00FFFF"/>
                </a:highlight>
              </a:rPr>
              <a:t>Data preprocessing &amp; feature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F42CF-4B0B-AC16-0A9B-EAB186C00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21" y="776288"/>
            <a:ext cx="4487929" cy="301482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09D8F05-FE4B-C067-6EFD-1BA23FDC1388}"/>
              </a:ext>
            </a:extLst>
          </p:cNvPr>
          <p:cNvGrpSpPr/>
          <p:nvPr/>
        </p:nvGrpSpPr>
        <p:grpSpPr>
          <a:xfrm>
            <a:off x="30283" y="856601"/>
            <a:ext cx="7530038" cy="5144798"/>
            <a:chOff x="30283" y="856601"/>
            <a:chExt cx="7530038" cy="5144798"/>
          </a:xfrm>
        </p:grpSpPr>
        <p:sp>
          <p:nvSpPr>
            <p:cNvPr id="4" name="Subtitle 10">
              <a:extLst>
                <a:ext uri="{FF2B5EF4-FFF2-40B4-BE49-F238E27FC236}">
                  <a16:creationId xmlns:a16="http://schemas.microsoft.com/office/drawing/2014/main" id="{3C4D6974-2FA5-E30F-1D5D-0086EB863FE0}"/>
                </a:ext>
              </a:extLst>
            </p:cNvPr>
            <p:cNvSpPr txBox="1">
              <a:spLocks/>
            </p:cNvSpPr>
            <p:nvPr/>
          </p:nvSpPr>
          <p:spPr>
            <a:xfrm>
              <a:off x="30283" y="856601"/>
              <a:ext cx="7530038" cy="5144798"/>
            </a:xfrm>
            <a:prstGeom prst="rect">
              <a:avLst/>
            </a:prstGeom>
          </p:spPr>
          <p:txBody>
            <a:bodyPr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/>
                <a:t>There is no null values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/>
                <a:t>Detect outliers and apply median imputation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800" dirty="0"/>
                <a:t>Combined correlated features to create new feature named </a:t>
              </a:r>
              <a:r>
                <a:rPr lang="en-US" sz="2800" dirty="0" err="1">
                  <a:highlight>
                    <a:srgbClr val="00FF00"/>
                  </a:highlight>
                </a:rPr>
                <a:t>total_service_requested</a:t>
              </a:r>
              <a:r>
                <a:rPr lang="en-US" sz="2800" dirty="0"/>
                <a:t>.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/>
                <a:t>Apply one hot encoding to handle categorical features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/>
                <a:t>Also applied a technique called </a:t>
              </a:r>
              <a:r>
                <a:rPr lang="en-US" b="1" dirty="0"/>
                <a:t>one-hot encoding for top categories</a:t>
              </a:r>
              <a:r>
                <a:rPr lang="en-US" dirty="0"/>
                <a:t> or </a:t>
              </a:r>
              <a:r>
                <a:rPr lang="en-US" b="1" dirty="0"/>
                <a:t>targeted one-hot encoding</a:t>
              </a:r>
              <a:r>
                <a:rPr lang="en-US" dirty="0"/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/>
                <a:t>Applied SMOTE to balance the training data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895D6B-00D2-CECA-A040-B279C6F7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565" y="2789751"/>
              <a:ext cx="6911474" cy="74682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5D918-74F4-A28C-0AA4-82EFC4AE45AE}"/>
              </a:ext>
            </a:extLst>
          </p:cNvPr>
          <p:cNvGrpSpPr/>
          <p:nvPr/>
        </p:nvGrpSpPr>
        <p:grpSpPr>
          <a:xfrm>
            <a:off x="7595033" y="4078202"/>
            <a:ext cx="5053852" cy="2690151"/>
            <a:chOff x="7595033" y="4078202"/>
            <a:chExt cx="5053852" cy="26901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D629F6-3A1D-F35E-6F35-9A2407462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9292" y="4078202"/>
              <a:ext cx="3916842" cy="218812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5DE5C8-29CC-A768-6735-BAF4E718E3AF}"/>
                </a:ext>
              </a:extLst>
            </p:cNvPr>
            <p:cNvSpPr txBox="1"/>
            <p:nvPr/>
          </p:nvSpPr>
          <p:spPr>
            <a:xfrm>
              <a:off x="7595033" y="6399021"/>
              <a:ext cx="50538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b="1" dirty="0"/>
                <a:t>targeted one-hot encoding for route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26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9BEC771-CADF-FCF5-0D37-D51658CAC1CF}"/>
              </a:ext>
            </a:extLst>
          </p:cNvPr>
          <p:cNvSpPr txBox="1">
            <a:spLocks/>
          </p:cNvSpPr>
          <p:nvPr/>
        </p:nvSpPr>
        <p:spPr>
          <a:xfrm>
            <a:off x="3193251" y="0"/>
            <a:ext cx="5805497" cy="82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highlight>
                  <a:srgbClr val="00FFFF"/>
                </a:highlight>
              </a:rPr>
              <a:t>Model Selection and Evaluation</a:t>
            </a:r>
          </a:p>
        </p:txBody>
      </p:sp>
      <p:sp>
        <p:nvSpPr>
          <p:cNvPr id="17" name="Subtitle 10">
            <a:extLst>
              <a:ext uri="{FF2B5EF4-FFF2-40B4-BE49-F238E27FC236}">
                <a16:creationId xmlns:a16="http://schemas.microsoft.com/office/drawing/2014/main" id="{74D5F803-B54B-1334-3783-CD21D9C9A57B}"/>
              </a:ext>
            </a:extLst>
          </p:cNvPr>
          <p:cNvSpPr txBox="1">
            <a:spLocks/>
          </p:cNvSpPr>
          <p:nvPr/>
        </p:nvSpPr>
        <p:spPr>
          <a:xfrm>
            <a:off x="260628" y="661561"/>
            <a:ext cx="11670742" cy="8240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/>
              <a:t>3 different models were tested and fine tunned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 err="1"/>
              <a:t>RandomForest</a:t>
            </a:r>
            <a:r>
              <a:rPr lang="en-US" sz="1800" b="1" dirty="0"/>
              <a:t> , </a:t>
            </a:r>
            <a:r>
              <a:rPr lang="en-US" sz="1800" b="1" dirty="0" err="1"/>
              <a:t>BalancedRandomForest</a:t>
            </a:r>
            <a:r>
              <a:rPr lang="en-US" sz="1800" b="1" dirty="0"/>
              <a:t>, </a:t>
            </a:r>
            <a:r>
              <a:rPr lang="en-US" sz="1800" b="1" dirty="0" err="1"/>
              <a:t>GradientBoosting</a:t>
            </a: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6D9F6-B7A1-D68A-2427-992908465713}"/>
              </a:ext>
            </a:extLst>
          </p:cNvPr>
          <p:cNvGrpSpPr/>
          <p:nvPr/>
        </p:nvGrpSpPr>
        <p:grpSpPr>
          <a:xfrm>
            <a:off x="669638" y="1342140"/>
            <a:ext cx="10852723" cy="5411880"/>
            <a:chOff x="669638" y="1342140"/>
            <a:chExt cx="10852723" cy="541188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7288BC-A7A2-2D72-F174-81D335E61643}"/>
                </a:ext>
              </a:extLst>
            </p:cNvPr>
            <p:cNvGrpSpPr/>
            <p:nvPr/>
          </p:nvGrpSpPr>
          <p:grpSpPr>
            <a:xfrm>
              <a:off x="669638" y="1342140"/>
              <a:ext cx="10852723" cy="3202961"/>
              <a:chOff x="275025" y="688788"/>
              <a:chExt cx="11539467" cy="350158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6EB016D-33D2-79D3-113E-68685CE696E3}"/>
                  </a:ext>
                </a:extLst>
              </p:cNvPr>
              <p:cNvGrpSpPr/>
              <p:nvPr/>
            </p:nvGrpSpPr>
            <p:grpSpPr>
              <a:xfrm>
                <a:off x="275025" y="688788"/>
                <a:ext cx="6568209" cy="3448889"/>
                <a:chOff x="281300" y="829126"/>
                <a:chExt cx="6568209" cy="3448889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124B725B-BB05-C336-58D6-627F1F3FA2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3783" y="829126"/>
                  <a:ext cx="4996053" cy="2698074"/>
                </a:xfrm>
                <a:prstGeom prst="rect">
                  <a:avLst/>
                </a:prstGeom>
              </p:spPr>
            </p:pic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AB57ADE4-F69E-4D62-1500-81E8D24628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1300" y="3483254"/>
                  <a:ext cx="6568209" cy="79476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1800" b="1" dirty="0"/>
                    <a:t>Classifier was          : </a:t>
                  </a:r>
                  <a:r>
                    <a:rPr lang="en-US" sz="1800" b="1" dirty="0">
                      <a:solidFill>
                        <a:srgbClr val="FF0000"/>
                      </a:solidFill>
                    </a:rPr>
                    <a:t>RandomForestClassifier</a:t>
                  </a:r>
                </a:p>
                <a:p>
                  <a:r>
                    <a:rPr lang="en-US" sz="1800" b="1" dirty="0"/>
                    <a:t>Accuracy of model : </a:t>
                  </a:r>
                  <a:r>
                    <a:rPr lang="en-US" sz="1800" b="1" dirty="0">
                      <a:solidFill>
                        <a:srgbClr val="FF0000"/>
                      </a:solidFill>
                    </a:rPr>
                    <a:t>73.44%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6DC57BF-F365-013E-B185-042111BA8522}"/>
                  </a:ext>
                </a:extLst>
              </p:cNvPr>
              <p:cNvGrpSpPr/>
              <p:nvPr/>
            </p:nvGrpSpPr>
            <p:grpSpPr>
              <a:xfrm>
                <a:off x="6438589" y="688788"/>
                <a:ext cx="5375903" cy="3501584"/>
                <a:chOff x="6499883" y="850152"/>
                <a:chExt cx="5375903" cy="3501584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FD7606F-7C6E-90C0-0657-39C74EA6CC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1178" y="850152"/>
                  <a:ext cx="5199525" cy="2698073"/>
                </a:xfrm>
                <a:prstGeom prst="rect">
                  <a:avLst/>
                </a:prstGeom>
              </p:spPr>
            </p:pic>
            <p:sp>
              <p:nvSpPr>
                <p:cNvPr id="14" name="Title 1">
                  <a:extLst>
                    <a:ext uri="{FF2B5EF4-FFF2-40B4-BE49-F238E27FC236}">
                      <a16:creationId xmlns:a16="http://schemas.microsoft.com/office/drawing/2014/main" id="{25BED69D-C438-02DC-BEED-42E697A1364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9883" y="3556975"/>
                  <a:ext cx="5375903" cy="79476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1800" b="1" dirty="0"/>
                    <a:t>Classifier was          : </a:t>
                  </a:r>
                  <a:r>
                    <a:rPr lang="en-US" sz="1800" b="1" dirty="0">
                      <a:solidFill>
                        <a:srgbClr val="FF0000"/>
                      </a:solidFill>
                    </a:rPr>
                    <a:t>BalancedRandomForestClassifier</a:t>
                  </a:r>
                </a:p>
                <a:p>
                  <a:r>
                    <a:rPr lang="en-US" sz="1800" b="1" dirty="0"/>
                    <a:t>Accuracy of model : </a:t>
                  </a:r>
                  <a:r>
                    <a:rPr lang="en-US" sz="1800" b="1" dirty="0">
                      <a:solidFill>
                        <a:srgbClr val="FF0000"/>
                      </a:solidFill>
                    </a:rPr>
                    <a:t>73.44%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E8EB5BE-62EB-8136-5088-088A1DC2C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285" y="4490695"/>
              <a:ext cx="3972198" cy="22633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D43DCA2-2D30-BDEA-DCD7-445AA051F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039" y="4490695"/>
              <a:ext cx="3972198" cy="2263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2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375932C-F20F-2577-00DD-F3AB4839D4B5}"/>
              </a:ext>
            </a:extLst>
          </p:cNvPr>
          <p:cNvSpPr txBox="1"/>
          <p:nvPr/>
        </p:nvSpPr>
        <p:spPr>
          <a:xfrm>
            <a:off x="275025" y="4130380"/>
            <a:ext cx="116838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Model Interpretation:</a:t>
            </a:r>
          </a:p>
          <a:p>
            <a:r>
              <a:rPr lang="en-US" b="1" i="1" dirty="0"/>
              <a:t>Class Imbalance :</a:t>
            </a:r>
          </a:p>
          <a:p>
            <a:r>
              <a:rPr lang="en-US" dirty="0"/>
              <a:t>The model performs well on the majority class (0) but struggles with the minority class (1)</a:t>
            </a:r>
          </a:p>
          <a:p>
            <a:endParaRPr lang="en-US" dirty="0"/>
          </a:p>
          <a:p>
            <a:r>
              <a:rPr lang="en-US" b="1" i="1" dirty="0"/>
              <a:t>Low Recall for Class 1:</a:t>
            </a:r>
          </a:p>
          <a:p>
            <a:r>
              <a:rPr lang="en-US" dirty="0"/>
              <a:t>The model has difficulty identifying positive cases (class 1</a:t>
            </a:r>
          </a:p>
          <a:p>
            <a:endParaRPr lang="en-US" b="1" i="1" dirty="0"/>
          </a:p>
          <a:p>
            <a:r>
              <a:rPr lang="en-US" b="1" i="1" dirty="0"/>
              <a:t>High Precision for Class 0:</a:t>
            </a:r>
          </a:p>
          <a:p>
            <a:r>
              <a:rPr lang="en-US" dirty="0"/>
              <a:t>The model is highly precise in predicting class 0, meaning it effectively avoids false positives for the negative class.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34BF86-5515-D5A9-F8A1-6749C19DC172}"/>
              </a:ext>
            </a:extLst>
          </p:cNvPr>
          <p:cNvGrpSpPr/>
          <p:nvPr/>
        </p:nvGrpSpPr>
        <p:grpSpPr>
          <a:xfrm>
            <a:off x="288574" y="387868"/>
            <a:ext cx="11670344" cy="3742512"/>
            <a:chOff x="288574" y="387868"/>
            <a:chExt cx="11670344" cy="374251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B10E2-ECD5-9B2F-6180-D1941C9756FE}"/>
                </a:ext>
              </a:extLst>
            </p:cNvPr>
            <p:cNvGrpSpPr/>
            <p:nvPr/>
          </p:nvGrpSpPr>
          <p:grpSpPr>
            <a:xfrm>
              <a:off x="288574" y="769289"/>
              <a:ext cx="6568209" cy="3179872"/>
              <a:chOff x="615103" y="1719805"/>
              <a:chExt cx="6568209" cy="3179872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679254E-9DD3-0120-D490-F6768EF6B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4749" y="1719805"/>
                <a:ext cx="4647180" cy="2385111"/>
              </a:xfrm>
              <a:prstGeom prst="rect">
                <a:avLst/>
              </a:prstGeom>
            </p:spPr>
          </p:pic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A36A9949-8EA9-2791-838B-D7867DBF7D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103" y="4104916"/>
                <a:ext cx="6568209" cy="7947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/>
                  <a:t>Classifier was          : 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GradientBoostingClassifier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r>
                  <a:rPr lang="en-US" sz="2000" b="1" dirty="0"/>
                  <a:t>Accuracy of model :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75.99%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D696BC-B4B9-FF9C-5BFB-F387BB206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709" y="387868"/>
              <a:ext cx="6568209" cy="3742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97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447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DM Sans</vt:lpstr>
      <vt:lpstr>Helvetica Neue</vt:lpstr>
      <vt:lpstr>Wingdings</vt:lpstr>
      <vt:lpstr>Office Theme</vt:lpstr>
      <vt:lpstr>British Airways</vt:lpstr>
      <vt:lpstr>Insights of the Dataset</vt:lpstr>
      <vt:lpstr>Bivariate Analysis </vt:lpstr>
      <vt:lpstr>Data preprocessing &amp; feature engineering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roshanb1992@hotmail.com</cp:lastModifiedBy>
  <cp:revision>22</cp:revision>
  <dcterms:created xsi:type="dcterms:W3CDTF">2022-12-06T11:13:27Z</dcterms:created>
  <dcterms:modified xsi:type="dcterms:W3CDTF">2024-09-11T12:53:23Z</dcterms:modified>
</cp:coreProperties>
</file>