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77CC1"/>
    <a:srgbClr val="FFCCFF"/>
    <a:srgbClr val="FF3399"/>
    <a:srgbClr val="F87FC2"/>
    <a:srgbClr val="B9D979"/>
    <a:srgbClr val="FF99CC"/>
    <a:srgbClr val="FF6699"/>
    <a:srgbClr val="FF6600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65" d="100"/>
          <a:sy n="65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2: Application </a:t>
            </a:r>
            <a:r>
              <a:rPr lang="en-US" dirty="0" smtClean="0"/>
              <a:t>Structure and the Scene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 framework</a:t>
            </a:r>
          </a:p>
          <a:p>
            <a:pPr lvl="1"/>
            <a:r>
              <a:rPr lang="en-US" dirty="0" smtClean="0"/>
              <a:t>Controls the flow of execution</a:t>
            </a:r>
          </a:p>
          <a:p>
            <a:pPr lvl="1"/>
            <a:r>
              <a:rPr lang="en-US" dirty="0" smtClean="0"/>
              <a:t>Application responds to events via callbacks</a:t>
            </a:r>
          </a:p>
          <a:p>
            <a:pPr lvl="1"/>
            <a:r>
              <a:rPr lang="en-US" dirty="0" smtClean="0"/>
              <a:t>Scripts can be attached to scene objects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3D Graphics represented as a scene graph</a:t>
            </a:r>
          </a:p>
          <a:p>
            <a:pPr lvl="1"/>
            <a:r>
              <a:rPr lang="en-US" dirty="0" smtClean="0"/>
              <a:t>Application does not make OpenGL calls</a:t>
            </a:r>
          </a:p>
          <a:p>
            <a:pPr lvl="1"/>
            <a:r>
              <a:rPr lang="en-US" dirty="0" smtClean="0"/>
              <a:t>Instead it constructs data structures describing 3D objects</a:t>
            </a:r>
          </a:p>
          <a:p>
            <a:pPr lvl="1"/>
            <a:r>
              <a:rPr lang="en-US" dirty="0" err="1" smtClean="0"/>
              <a:t>GearVRf</a:t>
            </a:r>
            <a:r>
              <a:rPr lang="en-US" dirty="0" smtClean="0"/>
              <a:t> takes care of all the graphics and animation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66272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Subclass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GVRActivity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onInit</a:t>
            </a:r>
            <a:r>
              <a:rPr lang="en-US" sz="2400" dirty="0" smtClean="0"/>
              <a:t> to start your application</a:t>
            </a: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onTouch</a:t>
            </a:r>
            <a:r>
              <a:rPr lang="en-US" sz="2400" dirty="0" smtClean="0"/>
              <a:t> to capture touch events</a:t>
            </a:r>
          </a:p>
          <a:p>
            <a:r>
              <a:rPr lang="en-US" sz="2400" dirty="0" smtClean="0"/>
              <a:t>Supply XML settings file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Subclass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GVRMain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onInit</a:t>
            </a:r>
            <a:r>
              <a:rPr lang="en-US" sz="2400" dirty="0" smtClean="0"/>
              <a:t> to construct your 3D scene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Every activity has a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GVRViewManager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effectLst/>
              </a:rPr>
              <a:t>task scheduling</a:t>
            </a:r>
          </a:p>
          <a:p>
            <a:r>
              <a:rPr lang="en-US" sz="2400" dirty="0" smtClean="0">
                <a:effectLst/>
              </a:rPr>
              <a:t>3D rendering</a:t>
            </a:r>
          </a:p>
          <a:p>
            <a:r>
              <a:rPr lang="en-US" sz="2400" dirty="0" smtClean="0">
                <a:effectLst/>
              </a:rPr>
              <a:t>animation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71539" y="1648072"/>
            <a:ext cx="5082261" cy="3218814"/>
            <a:chOff x="565479" y="292739"/>
            <a:chExt cx="7420857" cy="6060661"/>
          </a:xfrm>
        </p:grpSpPr>
        <p:sp>
          <p:nvSpPr>
            <p:cNvPr id="10" name="Right Arrow 9"/>
            <p:cNvSpPr/>
            <p:nvPr/>
          </p:nvSpPr>
          <p:spPr>
            <a:xfrm>
              <a:off x="4681632" y="1583160"/>
              <a:ext cx="1130974" cy="294773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ight Arrow 11"/>
            <p:cNvSpPr/>
            <p:nvPr/>
          </p:nvSpPr>
          <p:spPr>
            <a:xfrm rot="3256040">
              <a:off x="4212906" y="2779480"/>
              <a:ext cx="2227449" cy="26813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80830" y="597077"/>
              <a:ext cx="2205506" cy="29403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 smtClean="0"/>
                <a:t>SampleViewManager</a:t>
              </a:r>
              <a:endParaRPr lang="en-US" sz="1000" b="1" dirty="0" smtClean="0"/>
            </a:p>
            <a:p>
              <a:pPr algn="ctr"/>
              <a:r>
                <a:rPr lang="en-US" sz="1000" b="1" dirty="0" err="1" smtClean="0"/>
                <a:t>onInit</a:t>
              </a:r>
              <a:r>
                <a:rPr lang="en-US" sz="1000" b="1" dirty="0" smtClean="0"/>
                <a:t>: create scene</a:t>
              </a:r>
            </a:p>
            <a:p>
              <a:pPr algn="ctr"/>
              <a:r>
                <a:rPr lang="en-US" sz="1000" b="1" dirty="0" err="1" smtClean="0"/>
                <a:t>onStep</a:t>
              </a:r>
              <a:r>
                <a:rPr lang="en-US" sz="1000" b="1" dirty="0" smtClean="0"/>
                <a:t>: per frame</a:t>
              </a:r>
              <a:endParaRPr lang="en-US" sz="10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65479" y="292739"/>
              <a:ext cx="1876927" cy="2684748"/>
              <a:chOff x="565479" y="292739"/>
              <a:chExt cx="1876927" cy="268474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5479" y="292739"/>
                <a:ext cx="1876927" cy="26847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/>
                  <a:t>SampleActivity</a:t>
                </a:r>
                <a:endParaRPr lang="en-US" sz="1000" b="1" dirty="0" smtClean="0"/>
              </a:p>
              <a:p>
                <a:pPr algn="ctr"/>
                <a:r>
                  <a:rPr lang="en-US" sz="1000" b="1" i="1" dirty="0" err="1" smtClean="0"/>
                  <a:t>onCreate</a:t>
                </a:r>
                <a:endParaRPr lang="en-US" sz="1000" b="1" i="1" dirty="0" smtClean="0"/>
              </a:p>
              <a:p>
                <a:pPr algn="ctr"/>
                <a:r>
                  <a:rPr lang="en-US" sz="1000" b="1" i="1" dirty="0" err="1" smtClean="0"/>
                  <a:t>onKeyXXX</a:t>
                </a:r>
                <a:endParaRPr lang="en-US" sz="1000" b="1" i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3844" y="1365312"/>
                <a:ext cx="1600200" cy="142331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GVRActivity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keyboard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setup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795488" y="597076"/>
              <a:ext cx="2249904" cy="2622884"/>
              <a:chOff x="4944979" y="517358"/>
              <a:chExt cx="2249904" cy="26228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44979" y="517358"/>
                <a:ext cx="2249904" cy="262288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/>
                  <a:t>GVRViewManager</a:t>
                </a:r>
                <a:endParaRPr lang="en-US" sz="1000" b="1" dirty="0" smtClean="0"/>
              </a:p>
              <a:p>
                <a:pPr algn="ctr"/>
                <a:r>
                  <a:rPr lang="en-US" sz="1000" b="1" dirty="0" smtClean="0"/>
                  <a:t>drawing</a:t>
                </a:r>
              </a:p>
              <a:p>
                <a:pPr algn="ctr"/>
                <a:r>
                  <a:rPr lang="en-US" sz="1000" b="1" dirty="0" smtClean="0"/>
                  <a:t>animation</a:t>
                </a:r>
              </a:p>
              <a:p>
                <a:pPr algn="ctr"/>
                <a:r>
                  <a:rPr lang="en-US" sz="1000" b="1" dirty="0" smtClean="0"/>
                  <a:t> camera control</a:t>
                </a:r>
              </a:p>
              <a:p>
                <a:pPr algn="ctr"/>
                <a:r>
                  <a:rPr lang="en-US" sz="1000" b="1" dirty="0" smtClean="0"/>
                  <a:t>scene management</a:t>
                </a:r>
                <a:endParaRPr lang="en-US" sz="10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7245" y="2027320"/>
                <a:ext cx="2045372" cy="10226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GVRContext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scheduling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sset loading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017301" y="1623748"/>
              <a:ext cx="1702470" cy="1696451"/>
              <a:chOff x="5334849" y="4714349"/>
              <a:chExt cx="1702470" cy="169645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34849" y="4714349"/>
                <a:ext cx="1702470" cy="169645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GVRMain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splash screen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35897" y="5450707"/>
                <a:ext cx="1540042" cy="8361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/>
                  <a:t>IScriptEvents</a:t>
                </a:r>
                <a:endParaRPr lang="en-US" sz="1000" b="1" dirty="0" smtClean="0"/>
              </a:p>
              <a:p>
                <a:pPr algn="ctr"/>
                <a:r>
                  <a:rPr lang="en-US" sz="1000" dirty="0" err="1" smtClean="0"/>
                  <a:t>onInit</a:t>
                </a:r>
                <a:endParaRPr lang="en-US" sz="1000" dirty="0" smtClean="0"/>
              </a:p>
              <a:p>
                <a:pPr algn="ctr"/>
                <a:r>
                  <a:rPr lang="en-US" sz="1000" dirty="0" err="1" smtClean="0"/>
                  <a:t>onStep</a:t>
                </a:r>
                <a:endParaRPr lang="en-US" sz="10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2190899" y="1540043"/>
              <a:ext cx="866276" cy="25266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28449" y="3821616"/>
              <a:ext cx="2022807" cy="9865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tx1"/>
                  </a:solidFill>
                </a:rPr>
                <a:t>GVRScene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scene management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camera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0899" y="3821616"/>
              <a:ext cx="2117556" cy="1417274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/>
                <a:t>GVRSceneObject</a:t>
              </a:r>
              <a:endParaRPr lang="en-US" sz="1000" b="1" dirty="0" smtClean="0"/>
            </a:p>
            <a:p>
              <a:pPr algn="ctr"/>
              <a:r>
                <a:rPr lang="en-US" sz="1000" dirty="0" smtClean="0"/>
                <a:t>3D transform</a:t>
              </a:r>
            </a:p>
            <a:p>
              <a:pPr algn="ctr"/>
              <a:r>
                <a:rPr lang="en-US" sz="1000" dirty="0" smtClean="0"/>
                <a:t>culling</a:t>
              </a:r>
            </a:p>
            <a:p>
              <a:pPr algn="ctr"/>
              <a:r>
                <a:rPr lang="en-US" sz="1000" dirty="0" smtClean="0"/>
                <a:t>level of detail</a:t>
              </a:r>
            </a:p>
            <a:p>
              <a:pPr algn="ctr"/>
              <a:r>
                <a:rPr lang="en-US" sz="1000" dirty="0" smtClean="0"/>
                <a:t>hierarchy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1507" y="5593819"/>
              <a:ext cx="1773895" cy="759581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GVRSceneObject</a:t>
              </a:r>
              <a:endParaRPr lang="en-US" sz="9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22091" y="5092400"/>
              <a:ext cx="1773895" cy="759581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GVRSceneObject</a:t>
              </a:r>
              <a:endParaRPr lang="en-US" sz="900" b="1" dirty="0"/>
            </a:p>
          </p:txBody>
        </p:sp>
      </p:grpSp>
      <p:cxnSp>
        <p:nvCxnSpPr>
          <p:cNvPr id="26" name="Straight Arrow Connector 25"/>
          <p:cNvCxnSpPr>
            <a:endCxn id="14" idx="0"/>
          </p:cNvCxnSpPr>
          <p:nvPr/>
        </p:nvCxnSpPr>
        <p:spPr>
          <a:xfrm>
            <a:off x="8398322" y="4265343"/>
            <a:ext cx="436638" cy="198130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8760880" y="4068083"/>
            <a:ext cx="494336" cy="330794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</p:cNvCxnSpPr>
          <p:nvPr/>
        </p:nvCxnSpPr>
        <p:spPr>
          <a:xfrm flipH="1" flipV="1">
            <a:off x="8760880" y="3778207"/>
            <a:ext cx="498690" cy="6039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Startup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660309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(icicle);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"gvr.xml"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Camera Rig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809" y="3697120"/>
            <a:ext cx="1135439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scene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gvrContext.getNextMainScene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getLeftCamera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getRightCamera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gvrContext.createQuad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gvrContext.loadTexture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GVRAndroidResource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headtrackingpointer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headTracker.getTransform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headTracker.getRenderData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setDepthTest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headTracker.getRenderData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setRenderingOrder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65795"/>
            <a:ext cx="10047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GVRCameraRig</a:t>
            </a:r>
            <a:r>
              <a:rPr lang="en-US" dirty="0" smtClean="0"/>
              <a:t> has a </a:t>
            </a:r>
            <a:r>
              <a:rPr lang="en-US" i="1" dirty="0" err="1" smtClean="0"/>
              <a:t>GVRCamera</a:t>
            </a:r>
            <a:r>
              <a:rPr lang="en-US" dirty="0" smtClean="0"/>
              <a:t> for each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GVRCamera</a:t>
            </a:r>
            <a:r>
              <a:rPr lang="en-US" dirty="0" smtClean="0"/>
              <a:t> has background color and render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can be set independently for each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GVRCameraRig</a:t>
            </a:r>
            <a:r>
              <a:rPr lang="en-US" dirty="0" smtClean="0"/>
              <a:t> and it’s children track the user’s head motion</a:t>
            </a:r>
          </a:p>
          <a:p>
            <a:r>
              <a:rPr lang="en-US" dirty="0" smtClean="0"/>
              <a:t>This example sets the background color for both eyes to white and attaches a textured square to act as a head tracking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556443" y="1867710"/>
            <a:ext cx="2830748" cy="215954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D60093"/>
                </a:solidFill>
              </a:rPr>
              <a:t>Scene objects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27268" y="1867710"/>
            <a:ext cx="1634247" cy="2159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components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81" y="1746474"/>
            <a:ext cx="75777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3D scene is a tree of 3D objects</a:t>
            </a:r>
          </a:p>
          <a:p>
            <a:r>
              <a:rPr lang="en-US" i="1" dirty="0" err="1" smtClean="0"/>
              <a:t>GVRSceneObject</a:t>
            </a:r>
            <a:r>
              <a:rPr lang="en-US" dirty="0" smtClean="0"/>
              <a:t> is a node in the tree</a:t>
            </a:r>
          </a:p>
          <a:p>
            <a:pPr lvl="1"/>
            <a:r>
              <a:rPr lang="en-US" dirty="0" smtClean="0"/>
              <a:t>It has children (</a:t>
            </a:r>
            <a:r>
              <a:rPr lang="en-US" dirty="0" err="1" smtClean="0"/>
              <a:t>GVRSceneObjects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has components (</a:t>
            </a:r>
            <a:r>
              <a:rPr lang="en-US" dirty="0" err="1" smtClean="0"/>
              <a:t>GVRComponents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one type of component per object</a:t>
            </a:r>
          </a:p>
          <a:p>
            <a:pPr lvl="1"/>
            <a:r>
              <a:rPr lang="en-US" i="1" dirty="0" err="1" smtClean="0"/>
              <a:t>GVRTransform</a:t>
            </a:r>
            <a:r>
              <a:rPr lang="en-US" dirty="0" smtClean="0"/>
              <a:t> 4x4 matrix relative to parent </a:t>
            </a:r>
          </a:p>
          <a:p>
            <a:pPr lvl="1"/>
            <a:r>
              <a:rPr lang="en-US" i="1" dirty="0" err="1" smtClean="0"/>
              <a:t>GVRRenderData</a:t>
            </a:r>
            <a:r>
              <a:rPr lang="en-US" dirty="0" smtClean="0"/>
              <a:t> what to render</a:t>
            </a:r>
          </a:p>
          <a:p>
            <a:pPr lvl="2"/>
            <a:r>
              <a:rPr lang="en-US" i="1" dirty="0" err="1" smtClean="0"/>
              <a:t>GVRMesh</a:t>
            </a:r>
            <a:r>
              <a:rPr lang="en-US" dirty="0" smtClean="0"/>
              <a:t> indexed triangle mesh (shape)</a:t>
            </a:r>
          </a:p>
          <a:p>
            <a:pPr lvl="2"/>
            <a:r>
              <a:rPr lang="en-US" i="1" dirty="0" err="1" smtClean="0"/>
              <a:t>GVRMaterial</a:t>
            </a:r>
            <a:r>
              <a:rPr lang="en-US" dirty="0" smtClean="0"/>
              <a:t> material properties (appearance)</a:t>
            </a:r>
          </a:p>
          <a:p>
            <a:pPr lvl="1"/>
            <a:r>
              <a:rPr lang="en-US" sz="2200" i="1" dirty="0" err="1" smtClean="0"/>
              <a:t>GVRCameraRig</a:t>
            </a:r>
            <a:r>
              <a:rPr lang="en-US" sz="2200" dirty="0" smtClean="0"/>
              <a:t> tracks head movement</a:t>
            </a:r>
          </a:p>
          <a:p>
            <a:r>
              <a:rPr lang="en-US" sz="2600" dirty="0" err="1" smtClean="0"/>
              <a:t>GearVRf</a:t>
            </a:r>
            <a:r>
              <a:rPr lang="en-US" sz="2600" dirty="0" smtClean="0"/>
              <a:t> examines the scene graph every frame and renders the visible objects</a:t>
            </a:r>
          </a:p>
          <a:p>
            <a:r>
              <a:rPr lang="en-US" sz="2600" dirty="0" smtClean="0"/>
              <a:t>More than 100 </a:t>
            </a:r>
            <a:r>
              <a:rPr lang="en-US" sz="2600" dirty="0" err="1" smtClean="0"/>
              <a:t>renderable</a:t>
            </a:r>
            <a:r>
              <a:rPr lang="en-US" sz="2600" dirty="0" smtClean="0"/>
              <a:t> objects not recommended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34264" y="1982519"/>
            <a:ext cx="5398851" cy="1782086"/>
            <a:chOff x="-40705" y="0"/>
            <a:chExt cx="4981254" cy="1894975"/>
          </a:xfrm>
        </p:grpSpPr>
        <p:sp>
          <p:nvSpPr>
            <p:cNvPr id="6" name="Rectangle 5"/>
            <p:cNvSpPr/>
            <p:nvPr/>
          </p:nvSpPr>
          <p:spPr>
            <a:xfrm>
              <a:off x="2386535" y="65729"/>
              <a:ext cx="1121561" cy="39092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GVRTransform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4x4 matrix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665" y="0"/>
              <a:ext cx="1441830" cy="965013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3D transform</a:t>
              </a:r>
            </a:p>
            <a:p>
              <a:pPr algn="ctr"/>
              <a:r>
                <a:rPr lang="en-US" sz="1050" dirty="0" smtClean="0"/>
                <a:t>culling</a:t>
              </a:r>
            </a:p>
            <a:p>
              <a:pPr algn="ctr"/>
              <a:r>
                <a:rPr lang="en-US" sz="1050" dirty="0" smtClean="0"/>
                <a:t>level of detail</a:t>
              </a:r>
            </a:p>
            <a:p>
              <a:pPr algn="ctr"/>
              <a:r>
                <a:rPr lang="en-US" sz="1050" dirty="0" smtClean="0"/>
                <a:t>hierarchy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40705" y="1346252"/>
              <a:ext cx="1207834" cy="413968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7844" y="1374676"/>
              <a:ext cx="1207834" cy="385544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/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1153580" y="965013"/>
              <a:ext cx="668181" cy="409663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 flipH="1">
              <a:off x="509707" y="965013"/>
              <a:ext cx="643873" cy="409663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296643" y="607116"/>
              <a:ext cx="1219349" cy="71579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GVRRenderData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mesh</a:t>
              </a:r>
            </a:p>
            <a:p>
              <a:pPr algn="ctr"/>
              <a:r>
                <a:rPr lang="en-US" sz="1050" dirty="0" smtClean="0"/>
                <a:t>material</a:t>
              </a:r>
            </a:p>
            <a:p>
              <a:pPr algn="ctr"/>
              <a:r>
                <a:rPr lang="en-US" sz="1050" dirty="0" smtClean="0"/>
                <a:t>render properties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8988" y="223527"/>
              <a:ext cx="1121561" cy="771772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GVRMesh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vertices</a:t>
              </a:r>
            </a:p>
            <a:p>
              <a:pPr algn="ctr"/>
              <a:r>
                <a:rPr lang="en-US" sz="1050" dirty="0" smtClean="0"/>
                <a:t>triangles</a:t>
              </a:r>
            </a:p>
            <a:p>
              <a:pPr algn="ctr"/>
              <a:r>
                <a:rPr lang="en-US" sz="1050" dirty="0" smtClean="0"/>
                <a:t>bones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6039" y="1168103"/>
              <a:ext cx="1121561" cy="72687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GVRMaterial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color</a:t>
              </a:r>
            </a:p>
            <a:p>
              <a:pPr algn="ctr"/>
              <a:r>
                <a:rPr lang="en-US" sz="1050" dirty="0" smtClean="0"/>
                <a:t>texture</a:t>
              </a:r>
            </a:p>
            <a:p>
              <a:pPr algn="ctr"/>
              <a:r>
                <a:rPr lang="en-US" sz="1050" dirty="0" err="1" smtClean="0"/>
                <a:t>shader</a:t>
              </a:r>
              <a:endParaRPr lang="en-US" sz="1050" dirty="0" smtClean="0"/>
            </a:p>
          </p:txBody>
        </p:sp>
      </p:grp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8710022" y="2192730"/>
            <a:ext cx="554967" cy="35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3" idx="1"/>
          </p:cNvCxnSpPr>
          <p:nvPr/>
        </p:nvCxnSpPr>
        <p:spPr>
          <a:xfrm>
            <a:off x="8710022" y="2436281"/>
            <a:ext cx="457539" cy="453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4" idx="1"/>
          </p:cNvCxnSpPr>
          <p:nvPr/>
        </p:nvCxnSpPr>
        <p:spPr>
          <a:xfrm flipV="1">
            <a:off x="10489133" y="2555628"/>
            <a:ext cx="328396" cy="33441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6" idx="1"/>
          </p:cNvCxnSpPr>
          <p:nvPr/>
        </p:nvCxnSpPr>
        <p:spPr>
          <a:xfrm>
            <a:off x="10489133" y="2890043"/>
            <a:ext cx="303523" cy="53277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Object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5494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makes a large sphere, loads a cube map texture and applies it. The viewer is inside the sphere looking out. It also adds a light from above to emulate sunlight.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4765" y="2340172"/>
            <a:ext cx="11783995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Future&lt;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ctx.loadFutureCubemapTexture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GVRAndroidResource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R.raw.lycksele3));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GVRMaterial.GVRShaderType.Cubemap.ID);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material.setMainTexture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environment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material 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environment.getTransform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GVRDirectLight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GVRDirectLight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sunLight.setAmbientIntensity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sunLight.setDiffuseIntensity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environment.attachComponent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7378" y="4722161"/>
            <a:ext cx="1177046" cy="11186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7611893" y="4036616"/>
            <a:ext cx="428017" cy="4572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Object Example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43256"/>
            <a:ext cx="857798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makeBalloon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sphere.getRenderData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mtl.setDiffuseColor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sphere.setName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"balloon"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rdata.setShaderTemplate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GVRPhongShader.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rdata.setAlphaBlend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rdata.setRenderingOrder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GVRRenderingOrder.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50" y="148893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how to render a transparent sphere. To enable transparency you need to enable alpha blending and set the rendering order in the </a:t>
            </a:r>
            <a:r>
              <a:rPr lang="en-US" dirty="0" err="1" smtClean="0"/>
              <a:t>GVRRenderData</a:t>
            </a:r>
            <a:r>
              <a:rPr lang="en-US" dirty="0" smtClean="0"/>
              <a:t>. The rendering order controls when an object is rendered. Transparent objects are drawn after opaque ones.</a:t>
            </a:r>
          </a:p>
          <a:p>
            <a:endParaRPr lang="en-US" dirty="0" smtClean="0"/>
          </a:p>
          <a:p>
            <a:r>
              <a:rPr lang="en-US" dirty="0" smtClean="0"/>
              <a:t>By default the camera is at the origin looking down the negative Z axis. This example moves the object backwards so it is visible.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672362" y="4478500"/>
            <a:ext cx="1191340" cy="959774"/>
          </a:xfrm>
          <a:prstGeom prst="ellipse">
            <a:avLst/>
          </a:prstGeom>
          <a:solidFill>
            <a:srgbClr val="FF669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74996" y="1521721"/>
            <a:ext cx="7863840" cy="174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4736" y="27721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185" y="2421558"/>
            <a:ext cx="928704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F99CC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310" y="3570031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headtracker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847" y="4322338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environment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04272" y="27675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8150" y="2423106"/>
            <a:ext cx="1314287" cy="45797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rig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7558" y="434695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95823" y="43511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46601" y="4351139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2064" y="358868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3022" y="359300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6244" y="3324255"/>
            <a:ext cx="863243" cy="35228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65652" y="4932862"/>
            <a:ext cx="863243" cy="352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5" y="3761867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9" y="5447929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54" y="5497756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9411" y="5011289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balloon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04829" y="50342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92139" y="503426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35837" y="5607641"/>
            <a:ext cx="863243" cy="352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53" y="6174233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06103" y="6210075"/>
            <a:ext cx="647432" cy="40152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660223" y="567782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3066618" y="5959923"/>
            <a:ext cx="840" cy="2143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129819" y="5928012"/>
            <a:ext cx="3750" cy="28206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3067458" y="5371229"/>
            <a:ext cx="768522" cy="2364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34" idx="0"/>
          </p:cNvCxnSpPr>
          <p:nvPr/>
        </p:nvCxnSpPr>
        <p:spPr>
          <a:xfrm>
            <a:off x="3835980" y="5371229"/>
            <a:ext cx="297589" cy="3066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21" idx="1"/>
          </p:cNvCxnSpPr>
          <p:nvPr/>
        </p:nvCxnSpPr>
        <p:spPr>
          <a:xfrm>
            <a:off x="3023454" y="5202747"/>
            <a:ext cx="26868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743698" y="5202746"/>
            <a:ext cx="26113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861779" y="3332994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700940" y="386690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289747" y="3500396"/>
            <a:ext cx="356497" cy="25677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289747" y="3757167"/>
            <a:ext cx="411193" cy="23483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531632" y="3500396"/>
            <a:ext cx="330147" cy="436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647633" y="3991997"/>
            <a:ext cx="242466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60732" y="4983910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97273" y="5285143"/>
            <a:ext cx="11019" cy="21261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7033516" y="5234094"/>
            <a:ext cx="563" cy="2138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90443" y="4688104"/>
            <a:ext cx="6830" cy="2447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90443" y="4688104"/>
            <a:ext cx="1243636" cy="2958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725134" y="4513795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5036184" y="4515433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334284" y="4519621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680597" y="3761488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6057" y="2828932"/>
            <a:ext cx="234166" cy="1223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5000438" y="3757167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693361" y="2936046"/>
            <a:ext cx="310911" cy="459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757889" y="2613015"/>
            <a:ext cx="340261" cy="3907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641531" y="2806021"/>
            <a:ext cx="724779" cy="95546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430546" y="2792560"/>
            <a:ext cx="980301" cy="172123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" idx="2"/>
            <a:endCxn id="13" idx="0"/>
          </p:cNvCxnSpPr>
          <p:nvPr/>
        </p:nvCxnSpPr>
        <p:spPr>
          <a:xfrm flipH="1">
            <a:off x="1086555" y="2804472"/>
            <a:ext cx="206982" cy="220681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74" y="365125"/>
            <a:ext cx="2920439" cy="302932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289747" y="1608226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99013" y="2721634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Right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4670" y="2180115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320358" y="1670972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291644" y="22326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300603" y="2774685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060436" y="1846682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75412" y="2404997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75412" y="2919316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0766" y="1723162"/>
            <a:ext cx="34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constructs this part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422122" y="1768889"/>
            <a:ext cx="2879961" cy="70888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426057" y="2404414"/>
            <a:ext cx="2872092" cy="15513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3"/>
          </p:cNvCxnSpPr>
          <p:nvPr/>
        </p:nvCxnSpPr>
        <p:spPr>
          <a:xfrm>
            <a:off x="3412437" y="2652093"/>
            <a:ext cx="2921847" cy="83594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502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Office Theme</vt:lpstr>
      <vt:lpstr>GearVR Framework Tutorial</vt:lpstr>
      <vt:lpstr>GearVRf Approach</vt:lpstr>
      <vt:lpstr>GearVRf Application Structure</vt:lpstr>
      <vt:lpstr>Application Startup</vt:lpstr>
      <vt:lpstr>Setting up the Camera Rig</vt:lpstr>
      <vt:lpstr>The Scene Graph</vt:lpstr>
      <vt:lpstr>Scene Object Example 1</vt:lpstr>
      <vt:lpstr>Scene Object Example 2</vt:lpstr>
      <vt:lpstr>Lesson 2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24</cp:revision>
  <dcterms:created xsi:type="dcterms:W3CDTF">2016-07-13T22:03:39Z</dcterms:created>
  <dcterms:modified xsi:type="dcterms:W3CDTF">2016-07-20T12:25:11Z</dcterms:modified>
</cp:coreProperties>
</file>