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6" r:id="rId10"/>
    <p:sldId id="267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  <a:srgbClr val="FF6600"/>
    <a:srgbClr val="FF66CC"/>
    <a:srgbClr val="660033"/>
    <a:srgbClr val="D60093"/>
    <a:srgbClr val="CC3399"/>
    <a:srgbClr val="69C496"/>
    <a:srgbClr val="669211"/>
    <a:srgbClr val="4D671B"/>
    <a:srgbClr val="719C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5" autoAdjust="0"/>
    <p:restoredTop sz="94605" autoAdjust="0"/>
  </p:normalViewPr>
  <p:slideViewPr>
    <p:cSldViewPr snapToGrid="0">
      <p:cViewPr varScale="1">
        <p:scale>
          <a:sx n="65" d="100"/>
          <a:sy n="65" d="100"/>
        </p:scale>
        <p:origin x="6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58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71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27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399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98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66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07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63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8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85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73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2000">
              <a:schemeClr val="accent2">
                <a:lumMod val="0"/>
                <a:lumOff val="100000"/>
                <a:alpha val="60000"/>
              </a:schemeClr>
            </a:gs>
            <a:gs pos="100000">
              <a:srgbClr val="93E3F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8B5CE-A17E-45B2-B377-FA943BA06927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1099" y="5898202"/>
            <a:ext cx="3249385" cy="916296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55360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jpeg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GearVR</a:t>
            </a:r>
            <a:r>
              <a:rPr lang="en-US" dirty="0" smtClean="0"/>
              <a:t> Framework Tutorial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Lesson 3: Events and Picking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28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Listening to Pick Events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0" y="1647654"/>
            <a:ext cx="7791450" cy="18697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en-US" sz="105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PickHandler</a:t>
            </a:r>
            <a:r>
              <a:rPr lang="en-US" altLang="en-US" sz="105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5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mPickHandler</a:t>
            </a:r>
            <a:r>
              <a:rPr lang="en-US" altLang="en-US" sz="105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50" b="1" dirty="0" smtClean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onInit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GVRContext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context)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5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mScene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context.getNextMainScene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5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mScene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.getMainCameraRig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getLeftCamera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setBackgroundColor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1.0f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1.0f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1.0f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1.0f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5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mScene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.getMainCameraRig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getRightCamera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setBackgroundColor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1.0f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1.0f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1.0f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1.0f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5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mScene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.getMainCameraRig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getOwnerObject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attachComponent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GVRPicker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(context, </a:t>
            </a:r>
            <a:r>
              <a:rPr kumimoji="0" lang="en-US" altLang="en-US" sz="105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mScene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5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mPickHandler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PickHandler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5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mScene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.getEventReceiver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addListener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5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mPickHandler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38199" y="4052531"/>
            <a:ext cx="7905751" cy="240065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onTouchEvent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MotionEvent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event)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switch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event.getAction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&amp;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MotionEvent.</a:t>
            </a:r>
            <a:r>
              <a:rPr kumimoji="0" lang="en-US" altLang="en-US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ACTION_MASK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MotionEvent.</a:t>
            </a:r>
            <a:r>
              <a:rPr kumimoji="0" lang="en-US" altLang="en-US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ACTION_DOWN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mPickHandler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PickedObject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mPickHandler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PickedObject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.getRenderData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getMaterial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setDiffuseColor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29650" y="1856661"/>
            <a:ext cx="3219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Attach a </a:t>
            </a:r>
            <a:r>
              <a:rPr lang="en-US" dirty="0" err="1" smtClean="0"/>
              <a:t>GVRPicker</a:t>
            </a:r>
            <a:r>
              <a:rPr lang="en-US" dirty="0" smtClean="0"/>
              <a:t> to the camera scene object and add a listener to the </a:t>
            </a:r>
            <a:r>
              <a:rPr lang="en-US" dirty="0" err="1" smtClean="0"/>
              <a:t>GVRScene</a:t>
            </a:r>
            <a:r>
              <a:rPr lang="en-US" dirty="0" smtClean="0"/>
              <a:t> for pick events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629650" y="4257318"/>
            <a:ext cx="3219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Listen for application touch events and change the color of the picked object to blue on a touch event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29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3 Scene Graph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792255" y="2430600"/>
            <a:ext cx="1018625" cy="3369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</a:rPr>
              <a:t>Transform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9185" y="2421558"/>
            <a:ext cx="928704" cy="38291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</a:rPr>
              <a:t>root</a:t>
            </a:r>
            <a:endParaRPr lang="en-US" sz="1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66310" y="3570031"/>
            <a:ext cx="1314287" cy="38291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accent2">
                    <a:lumMod val="50000"/>
                  </a:schemeClr>
                </a:solidFill>
              </a:rPr>
              <a:t>headtracker</a:t>
            </a:r>
            <a:endParaRPr 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10847" y="4322338"/>
            <a:ext cx="1314287" cy="38291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2">
                    <a:lumMod val="50000"/>
                  </a:schemeClr>
                </a:solidFill>
              </a:rPr>
              <a:t>environment</a:t>
            </a:r>
            <a:endParaRPr 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102442" y="2421558"/>
            <a:ext cx="1018625" cy="3369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accent6">
                    <a:lumMod val="50000"/>
                  </a:schemeClr>
                </a:solidFill>
              </a:rPr>
              <a:t>CameraRig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098150" y="2423106"/>
            <a:ext cx="1314287" cy="45797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</a:rPr>
              <a:t>camera</a:t>
            </a:r>
          </a:p>
          <a:p>
            <a:pPr algn="ctr"/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</a:rPr>
              <a:t>rig</a:t>
            </a:r>
            <a:endParaRPr lang="en-US" sz="1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017558" y="4346950"/>
            <a:ext cx="1018625" cy="3369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</a:rPr>
              <a:t>Transform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595823" y="4351138"/>
            <a:ext cx="1018625" cy="3369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accent6">
                    <a:lumMod val="50000"/>
                  </a:schemeClr>
                </a:solidFill>
              </a:rPr>
              <a:t>DirectLight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246601" y="4351139"/>
            <a:ext cx="1087683" cy="3369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accent6">
                    <a:lumMod val="50000"/>
                  </a:schemeClr>
                </a:solidFill>
              </a:rPr>
              <a:t>RenderData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202064" y="3588685"/>
            <a:ext cx="1087683" cy="3369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accent6">
                    <a:lumMod val="50000"/>
                  </a:schemeClr>
                </a:solidFill>
              </a:rPr>
              <a:t>RenderData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973022" y="3593005"/>
            <a:ext cx="1018625" cy="3369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</a:rPr>
              <a:t>Transform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646244" y="3324255"/>
            <a:ext cx="863243" cy="352281"/>
          </a:xfrm>
          <a:prstGeom prst="ellipse">
            <a:avLst/>
          </a:prstGeom>
          <a:gradFill flip="none" rotWithShape="1">
            <a:gsLst>
              <a:gs pos="0">
                <a:srgbClr val="FF6699">
                  <a:tint val="66000"/>
                  <a:satMod val="160000"/>
                </a:srgbClr>
              </a:gs>
              <a:gs pos="50000">
                <a:srgbClr val="FF6699">
                  <a:tint val="44500"/>
                  <a:satMod val="160000"/>
                </a:srgbClr>
              </a:gs>
              <a:gs pos="100000">
                <a:srgbClr val="FF6699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D60093"/>
                </a:solidFill>
              </a:rPr>
              <a:t>Mesh</a:t>
            </a:r>
            <a:endParaRPr lang="en-US" sz="1400" dirty="0">
              <a:solidFill>
                <a:srgbClr val="D60093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365652" y="4932862"/>
            <a:ext cx="863243" cy="352282"/>
          </a:xfrm>
          <a:prstGeom prst="ellipse">
            <a:avLst/>
          </a:prstGeom>
          <a:gradFill flip="none" rotWithShape="1">
            <a:gsLst>
              <a:gs pos="0">
                <a:srgbClr val="FF6699">
                  <a:tint val="66000"/>
                  <a:satMod val="160000"/>
                </a:srgbClr>
              </a:gs>
              <a:gs pos="50000">
                <a:srgbClr val="FF6699">
                  <a:tint val="44500"/>
                  <a:satMod val="160000"/>
                </a:srgbClr>
              </a:gs>
              <a:gs pos="100000">
                <a:srgbClr val="FF6699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D60093"/>
                </a:solidFill>
              </a:rPr>
              <a:t>Mesh</a:t>
            </a:r>
            <a:endParaRPr lang="en-US" sz="1200" dirty="0">
              <a:solidFill>
                <a:srgbClr val="D60093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035" y="3761867"/>
            <a:ext cx="480470" cy="4262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969" y="5447929"/>
            <a:ext cx="673093" cy="39736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654" y="5497756"/>
            <a:ext cx="675274" cy="59907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29411" y="5011289"/>
            <a:ext cx="1314287" cy="38291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</a:rPr>
              <a:t>balloon</a:t>
            </a:r>
            <a:endParaRPr lang="en-US" sz="1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004829" y="5034264"/>
            <a:ext cx="1018625" cy="3369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</a:rPr>
              <a:t>Transform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292139" y="5034264"/>
            <a:ext cx="1087683" cy="3369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accent6">
                    <a:lumMod val="50000"/>
                  </a:schemeClr>
                </a:solidFill>
              </a:rPr>
              <a:t>RenderData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2635837" y="5607641"/>
            <a:ext cx="863243" cy="352282"/>
          </a:xfrm>
          <a:prstGeom prst="ellipse">
            <a:avLst/>
          </a:prstGeom>
          <a:gradFill flip="none" rotWithShape="1">
            <a:gsLst>
              <a:gs pos="0">
                <a:srgbClr val="FF6699">
                  <a:tint val="66000"/>
                  <a:satMod val="160000"/>
                </a:srgbClr>
              </a:gs>
              <a:gs pos="50000">
                <a:srgbClr val="FF6699">
                  <a:tint val="44500"/>
                  <a:satMod val="160000"/>
                </a:srgbClr>
              </a:gs>
              <a:gs pos="100000">
                <a:srgbClr val="FF6699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D60093"/>
                </a:solidFill>
              </a:rPr>
              <a:t>Mesh</a:t>
            </a:r>
            <a:endParaRPr lang="en-US" sz="1200" dirty="0">
              <a:solidFill>
                <a:srgbClr val="D60093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253" y="6174233"/>
            <a:ext cx="652729" cy="579071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3806103" y="6210075"/>
            <a:ext cx="647432" cy="401529"/>
          </a:xfrm>
          <a:prstGeom prst="rect">
            <a:avLst/>
          </a:prstGeom>
          <a:solidFill>
            <a:srgbClr val="FF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4" name="Rectangle 33"/>
          <p:cNvSpPr/>
          <p:nvPr/>
        </p:nvSpPr>
        <p:spPr>
          <a:xfrm>
            <a:off x="3660223" y="5677828"/>
            <a:ext cx="946693" cy="250184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6600"/>
                </a:solidFill>
              </a:rPr>
              <a:t>Material</a:t>
            </a:r>
            <a:endParaRPr lang="en-US" sz="1400" dirty="0">
              <a:solidFill>
                <a:srgbClr val="FF6600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27" idx="0"/>
          </p:cNvCxnSpPr>
          <p:nvPr/>
        </p:nvCxnSpPr>
        <p:spPr>
          <a:xfrm flipH="1">
            <a:off x="3066618" y="5959923"/>
            <a:ext cx="840" cy="214310"/>
          </a:xfrm>
          <a:prstGeom prst="straightConnector1">
            <a:avLst/>
          </a:prstGeom>
          <a:ln w="28575"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2"/>
            <a:endCxn id="31" idx="0"/>
          </p:cNvCxnSpPr>
          <p:nvPr/>
        </p:nvCxnSpPr>
        <p:spPr>
          <a:xfrm flipH="1">
            <a:off x="4129819" y="5928012"/>
            <a:ext cx="3750" cy="282063"/>
          </a:xfrm>
          <a:prstGeom prst="straightConnector1">
            <a:avLst/>
          </a:prstGeom>
          <a:ln w="28575"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1" idx="2"/>
            <a:endCxn id="26" idx="0"/>
          </p:cNvCxnSpPr>
          <p:nvPr/>
        </p:nvCxnSpPr>
        <p:spPr>
          <a:xfrm flipH="1">
            <a:off x="3067458" y="5371229"/>
            <a:ext cx="768522" cy="236412"/>
          </a:xfrm>
          <a:prstGeom prst="straightConnector1">
            <a:avLst/>
          </a:prstGeom>
          <a:ln w="28575"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1" idx="2"/>
            <a:endCxn id="34" idx="0"/>
          </p:cNvCxnSpPr>
          <p:nvPr/>
        </p:nvCxnSpPr>
        <p:spPr>
          <a:xfrm>
            <a:off x="3835980" y="5371229"/>
            <a:ext cx="297589" cy="306600"/>
          </a:xfrm>
          <a:prstGeom prst="straightConnector1">
            <a:avLst/>
          </a:prstGeom>
          <a:ln w="28575"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0" idx="3"/>
            <a:endCxn id="21" idx="1"/>
          </p:cNvCxnSpPr>
          <p:nvPr/>
        </p:nvCxnSpPr>
        <p:spPr>
          <a:xfrm>
            <a:off x="3023454" y="5202747"/>
            <a:ext cx="268685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3" idx="3"/>
            <a:endCxn id="20" idx="1"/>
          </p:cNvCxnSpPr>
          <p:nvPr/>
        </p:nvCxnSpPr>
        <p:spPr>
          <a:xfrm>
            <a:off x="1743698" y="5202746"/>
            <a:ext cx="26113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7861779" y="3332994"/>
            <a:ext cx="401745" cy="343542"/>
            <a:chOff x="7999403" y="2430979"/>
            <a:chExt cx="677669" cy="622133"/>
          </a:xfrm>
        </p:grpSpPr>
        <p:sp>
          <p:nvSpPr>
            <p:cNvPr id="50" name="Rectangle 49"/>
            <p:cNvSpPr/>
            <p:nvPr/>
          </p:nvSpPr>
          <p:spPr>
            <a:xfrm>
              <a:off x="7999403" y="2430979"/>
              <a:ext cx="677669" cy="6221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52" name="Straight Connector 51"/>
            <p:cNvCxnSpPr/>
            <p:nvPr/>
          </p:nvCxnSpPr>
          <p:spPr>
            <a:xfrm flipH="1">
              <a:off x="7999404" y="2437626"/>
              <a:ext cx="677668" cy="6154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tangle 58"/>
          <p:cNvSpPr/>
          <p:nvPr/>
        </p:nvSpPr>
        <p:spPr>
          <a:xfrm>
            <a:off x="6700940" y="3866906"/>
            <a:ext cx="946693" cy="250184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6600"/>
                </a:solidFill>
              </a:rPr>
              <a:t>Material</a:t>
            </a:r>
            <a:endParaRPr lang="en-US" sz="1400" dirty="0">
              <a:solidFill>
                <a:srgbClr val="FF6600"/>
              </a:solidFill>
            </a:endParaRPr>
          </a:p>
        </p:txBody>
      </p:sp>
      <p:cxnSp>
        <p:nvCxnSpPr>
          <p:cNvPr id="63" name="Straight Arrow Connector 62"/>
          <p:cNvCxnSpPr>
            <a:stCxn id="18" idx="3"/>
          </p:cNvCxnSpPr>
          <p:nvPr/>
        </p:nvCxnSpPr>
        <p:spPr>
          <a:xfrm flipV="1">
            <a:off x="6289747" y="3500396"/>
            <a:ext cx="356497" cy="256772"/>
          </a:xfrm>
          <a:prstGeom prst="straightConnector1">
            <a:avLst/>
          </a:prstGeom>
          <a:ln w="28575"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8" idx="3"/>
            <a:endCxn id="59" idx="1"/>
          </p:cNvCxnSpPr>
          <p:nvPr/>
        </p:nvCxnSpPr>
        <p:spPr>
          <a:xfrm>
            <a:off x="6289747" y="3757167"/>
            <a:ext cx="411193" cy="234831"/>
          </a:xfrm>
          <a:prstGeom prst="straightConnector1">
            <a:avLst/>
          </a:prstGeom>
          <a:ln w="28575"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7531632" y="3500396"/>
            <a:ext cx="330147" cy="4369"/>
          </a:xfrm>
          <a:prstGeom prst="straightConnector1">
            <a:avLst/>
          </a:prstGeom>
          <a:ln w="28575"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9" idx="3"/>
          </p:cNvCxnSpPr>
          <p:nvPr/>
        </p:nvCxnSpPr>
        <p:spPr>
          <a:xfrm flipV="1">
            <a:off x="7647633" y="3991997"/>
            <a:ext cx="242466" cy="1"/>
          </a:xfrm>
          <a:prstGeom prst="straightConnector1">
            <a:avLst/>
          </a:prstGeom>
          <a:ln w="28575"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6560732" y="4983910"/>
            <a:ext cx="946693" cy="250184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6600"/>
                </a:solidFill>
              </a:rPr>
              <a:t>Material</a:t>
            </a:r>
            <a:endParaRPr lang="en-US" sz="1400" dirty="0">
              <a:solidFill>
                <a:srgbClr val="FF6600"/>
              </a:solidFill>
            </a:endParaRPr>
          </a:p>
        </p:txBody>
      </p:sp>
      <p:cxnSp>
        <p:nvCxnSpPr>
          <p:cNvPr id="86" name="Straight Arrow Connector 85"/>
          <p:cNvCxnSpPr>
            <a:stCxn id="24" idx="4"/>
            <a:endCxn id="30" idx="0"/>
          </p:cNvCxnSpPr>
          <p:nvPr/>
        </p:nvCxnSpPr>
        <p:spPr>
          <a:xfrm>
            <a:off x="5797273" y="5285143"/>
            <a:ext cx="11019" cy="212613"/>
          </a:xfrm>
          <a:prstGeom prst="straightConnector1">
            <a:avLst/>
          </a:prstGeom>
          <a:ln w="28575"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76" idx="2"/>
            <a:endCxn id="29" idx="0"/>
          </p:cNvCxnSpPr>
          <p:nvPr/>
        </p:nvCxnSpPr>
        <p:spPr>
          <a:xfrm flipH="1">
            <a:off x="7033516" y="5234094"/>
            <a:ext cx="563" cy="213836"/>
          </a:xfrm>
          <a:prstGeom prst="straightConnector1">
            <a:avLst/>
          </a:prstGeom>
          <a:ln w="28575"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17" idx="2"/>
            <a:endCxn id="24" idx="0"/>
          </p:cNvCxnSpPr>
          <p:nvPr/>
        </p:nvCxnSpPr>
        <p:spPr>
          <a:xfrm>
            <a:off x="5790443" y="4688104"/>
            <a:ext cx="6830" cy="244758"/>
          </a:xfrm>
          <a:prstGeom prst="straightConnector1">
            <a:avLst/>
          </a:prstGeom>
          <a:ln w="28575"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17" idx="2"/>
            <a:endCxn id="76" idx="0"/>
          </p:cNvCxnSpPr>
          <p:nvPr/>
        </p:nvCxnSpPr>
        <p:spPr>
          <a:xfrm>
            <a:off x="5790443" y="4688104"/>
            <a:ext cx="1243636" cy="295806"/>
          </a:xfrm>
          <a:prstGeom prst="straightConnector1">
            <a:avLst/>
          </a:prstGeom>
          <a:ln w="28575"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1" idx="3"/>
            <a:endCxn id="15" idx="1"/>
          </p:cNvCxnSpPr>
          <p:nvPr/>
        </p:nvCxnSpPr>
        <p:spPr>
          <a:xfrm>
            <a:off x="3725134" y="4513795"/>
            <a:ext cx="292425" cy="163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5" idx="3"/>
            <a:endCxn id="17" idx="1"/>
          </p:cNvCxnSpPr>
          <p:nvPr/>
        </p:nvCxnSpPr>
        <p:spPr>
          <a:xfrm>
            <a:off x="5036184" y="4515433"/>
            <a:ext cx="210417" cy="418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7" idx="3"/>
            <a:endCxn id="16" idx="1"/>
          </p:cNvCxnSpPr>
          <p:nvPr/>
        </p:nvCxnSpPr>
        <p:spPr>
          <a:xfrm flipV="1">
            <a:off x="6334284" y="4519621"/>
            <a:ext cx="261539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0" idx="3"/>
            <a:endCxn id="19" idx="1"/>
          </p:cNvCxnSpPr>
          <p:nvPr/>
        </p:nvCxnSpPr>
        <p:spPr>
          <a:xfrm flipV="1">
            <a:off x="3680597" y="3761488"/>
            <a:ext cx="292426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endCxn id="6" idx="1"/>
          </p:cNvCxnSpPr>
          <p:nvPr/>
        </p:nvCxnSpPr>
        <p:spPr>
          <a:xfrm flipV="1">
            <a:off x="3426057" y="2599082"/>
            <a:ext cx="366198" cy="74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endCxn id="18" idx="1"/>
          </p:cNvCxnSpPr>
          <p:nvPr/>
        </p:nvCxnSpPr>
        <p:spPr>
          <a:xfrm>
            <a:off x="5000438" y="3757167"/>
            <a:ext cx="201626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6" idx="3"/>
            <a:endCxn id="12" idx="1"/>
          </p:cNvCxnSpPr>
          <p:nvPr/>
        </p:nvCxnSpPr>
        <p:spPr>
          <a:xfrm flipV="1">
            <a:off x="4810880" y="2590040"/>
            <a:ext cx="291562" cy="904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9" idx="3"/>
            <a:endCxn id="14" idx="1"/>
          </p:cNvCxnSpPr>
          <p:nvPr/>
        </p:nvCxnSpPr>
        <p:spPr>
          <a:xfrm>
            <a:off x="1757889" y="2613015"/>
            <a:ext cx="340261" cy="39078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endCxn id="10" idx="1"/>
          </p:cNvCxnSpPr>
          <p:nvPr/>
        </p:nvCxnSpPr>
        <p:spPr>
          <a:xfrm>
            <a:off x="1641531" y="2806021"/>
            <a:ext cx="724779" cy="955467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endCxn id="11" idx="1"/>
          </p:cNvCxnSpPr>
          <p:nvPr/>
        </p:nvCxnSpPr>
        <p:spPr>
          <a:xfrm>
            <a:off x="1430546" y="2792560"/>
            <a:ext cx="980301" cy="1721235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9" idx="2"/>
            <a:endCxn id="13" idx="0"/>
          </p:cNvCxnSpPr>
          <p:nvPr/>
        </p:nvCxnSpPr>
        <p:spPr>
          <a:xfrm flipH="1">
            <a:off x="1086555" y="2804472"/>
            <a:ext cx="206982" cy="2206817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274" y="365125"/>
            <a:ext cx="2920439" cy="3029320"/>
          </a:xfrm>
          <a:prstGeom prst="rect">
            <a:avLst/>
          </a:prstGeom>
        </p:spPr>
      </p:pic>
      <p:sp>
        <p:nvSpPr>
          <p:cNvPr id="72" name="Rounded Rectangle 71"/>
          <p:cNvSpPr/>
          <p:nvPr/>
        </p:nvSpPr>
        <p:spPr>
          <a:xfrm>
            <a:off x="14365290" y="122450"/>
            <a:ext cx="954443" cy="3155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accent6">
                    <a:lumMod val="50000"/>
                  </a:schemeClr>
                </a:solidFill>
              </a:rPr>
              <a:t>Transform</a:t>
            </a:r>
            <a:endParaRPr lang="en-US" sz="11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6462847" y="2421558"/>
            <a:ext cx="1018625" cy="3369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</a:rPr>
              <a:t>Picker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99" name="Straight Arrow Connector 98"/>
          <p:cNvCxnSpPr>
            <a:stCxn id="12" idx="3"/>
            <a:endCxn id="92" idx="1"/>
          </p:cNvCxnSpPr>
          <p:nvPr/>
        </p:nvCxnSpPr>
        <p:spPr>
          <a:xfrm>
            <a:off x="6121067" y="2590040"/>
            <a:ext cx="341780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3"/>
          <p:cNvSpPr/>
          <p:nvPr/>
        </p:nvSpPr>
        <p:spPr>
          <a:xfrm>
            <a:off x="1062597" y="5732221"/>
            <a:ext cx="1343025" cy="3369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accent6">
                    <a:lumMod val="50000"/>
                  </a:schemeClr>
                </a:solidFill>
              </a:rPr>
              <a:t>SphereCollider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05" name="Straight Arrow Connector 104"/>
          <p:cNvCxnSpPr>
            <a:stCxn id="13" idx="2"/>
            <a:endCxn id="104" idx="0"/>
          </p:cNvCxnSpPr>
          <p:nvPr/>
        </p:nvCxnSpPr>
        <p:spPr>
          <a:xfrm>
            <a:off x="1086555" y="5394203"/>
            <a:ext cx="647555" cy="33801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46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GearVRf</a:t>
            </a:r>
            <a:r>
              <a:rPr lang="en-US" dirty="0" smtClean="0"/>
              <a:t> Event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Event Receivers 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IEventReceiver</a:t>
            </a:r>
            <a:endParaRPr lang="en-US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Receives events and dispatches to listeners</a:t>
            </a:r>
          </a:p>
          <a:p>
            <a:pPr lvl="1"/>
            <a:r>
              <a:rPr lang="en-US" dirty="0" smtClean="0"/>
              <a:t>Contains a list of event listeners</a:t>
            </a:r>
          </a:p>
          <a:p>
            <a:pPr lvl="1"/>
            <a:r>
              <a:rPr lang="en-US" dirty="0" smtClean="0"/>
              <a:t>Dispatches events based on event class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Event Listeners 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IEventListener</a:t>
            </a:r>
            <a:endParaRPr lang="en-US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Listens for a specific class of event</a:t>
            </a:r>
          </a:p>
          <a:p>
            <a:pPr lvl="1"/>
            <a:r>
              <a:rPr lang="en-US" dirty="0" smtClean="0"/>
              <a:t>Implements a handler for the event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Events are used for</a:t>
            </a:r>
          </a:p>
          <a:p>
            <a:pPr lvl="1"/>
            <a:r>
              <a:rPr lang="en-US" dirty="0" smtClean="0"/>
              <a:t>Input devices</a:t>
            </a:r>
          </a:p>
          <a:p>
            <a:pPr lvl="1"/>
            <a:r>
              <a:rPr lang="en-US" dirty="0" smtClean="0"/>
              <a:t>Control flow</a:t>
            </a:r>
          </a:p>
          <a:p>
            <a:pPr lvl="1"/>
            <a:r>
              <a:rPr lang="en-US" dirty="0" smtClean="0"/>
              <a:t>Picking and collisions</a:t>
            </a:r>
          </a:p>
          <a:p>
            <a:pPr lvl="1"/>
            <a:r>
              <a:rPr lang="en-US" dirty="0" smtClean="0"/>
              <a:t>Asset loading</a:t>
            </a:r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8296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Events </a:t>
            </a:r>
            <a:r>
              <a:rPr lang="en-US" dirty="0" err="1" smtClean="0"/>
              <a:t>IScriptEvents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817" y="1848143"/>
            <a:ext cx="6183225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i="1" dirty="0" err="1" smtClean="0">
                <a:solidFill>
                  <a:schemeClr val="accent3">
                    <a:lumMod val="75000"/>
                  </a:schemeClr>
                </a:solidFill>
              </a:rPr>
              <a:t>GVRActivity</a:t>
            </a:r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2400" i="1" dirty="0" err="1" smtClean="0"/>
              <a:t>onInit</a:t>
            </a:r>
            <a:r>
              <a:rPr lang="en-US" sz="2400" dirty="0" smtClean="0"/>
              <a:t> application startup</a:t>
            </a:r>
          </a:p>
          <a:p>
            <a:r>
              <a:rPr lang="en-US" sz="2400" i="1" dirty="0" err="1" smtClean="0"/>
              <a:t>onTouch</a:t>
            </a:r>
            <a:r>
              <a:rPr lang="en-US" sz="2400" dirty="0" smtClean="0"/>
              <a:t> touch events</a:t>
            </a:r>
          </a:p>
          <a:p>
            <a:pPr marL="0" indent="0">
              <a:buNone/>
            </a:pPr>
            <a:r>
              <a:rPr lang="en-US" i="1" dirty="0" err="1" smtClean="0">
                <a:solidFill>
                  <a:schemeClr val="accent3">
                    <a:lumMod val="75000"/>
                  </a:schemeClr>
                </a:solidFill>
              </a:rPr>
              <a:t>GVRMain</a:t>
            </a:r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2400" i="1" dirty="0" err="1" smtClean="0"/>
              <a:t>onInit</a:t>
            </a:r>
            <a:r>
              <a:rPr lang="en-US" sz="2400" dirty="0" smtClean="0"/>
              <a:t> scene startup</a:t>
            </a:r>
          </a:p>
          <a:p>
            <a:r>
              <a:rPr lang="en-US" sz="2400" i="1" dirty="0" err="1" smtClean="0"/>
              <a:t>onStep</a:t>
            </a:r>
            <a:r>
              <a:rPr lang="en-US" sz="2400" dirty="0" smtClean="0"/>
              <a:t> every frame</a:t>
            </a:r>
          </a:p>
          <a:p>
            <a:pPr marL="0" indent="0">
              <a:buNone/>
            </a:pPr>
            <a:r>
              <a:rPr lang="en-US" i="1" dirty="0" err="1" smtClean="0">
                <a:solidFill>
                  <a:schemeClr val="accent3">
                    <a:lumMod val="75000"/>
                  </a:schemeClr>
                </a:solidFill>
              </a:rPr>
              <a:t>GVRSceneObject</a:t>
            </a:r>
            <a:endParaRPr lang="en-US" i="1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2400" i="1" dirty="0" err="1"/>
              <a:t>onInit</a:t>
            </a:r>
            <a:r>
              <a:rPr lang="en-US" sz="2400" dirty="0"/>
              <a:t> scene startup</a:t>
            </a:r>
          </a:p>
          <a:p>
            <a:r>
              <a:rPr lang="en-US" sz="2400" i="1" dirty="0" err="1"/>
              <a:t>onStep</a:t>
            </a:r>
            <a:r>
              <a:rPr lang="en-US" sz="2400" dirty="0"/>
              <a:t> every </a:t>
            </a:r>
            <a:r>
              <a:rPr lang="en-US" sz="2400" dirty="0" smtClean="0"/>
              <a:t>frame</a:t>
            </a:r>
          </a:p>
          <a:p>
            <a:pPr marL="0" indent="0">
              <a:buNone/>
            </a:pPr>
            <a:r>
              <a:rPr lang="en-US" sz="2400" dirty="0" smtClean="0"/>
              <a:t>JavaScript or </a:t>
            </a:r>
            <a:r>
              <a:rPr lang="en-US" sz="2400" dirty="0" err="1" smtClean="0"/>
              <a:t>Lua</a:t>
            </a:r>
            <a:r>
              <a:rPr lang="en-US" sz="2400" dirty="0" smtClean="0"/>
              <a:t> scripts can handle events too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23" name="Rectangle 22"/>
          <p:cNvSpPr/>
          <p:nvPr/>
        </p:nvSpPr>
        <p:spPr>
          <a:xfrm>
            <a:off x="4851815" y="1848144"/>
            <a:ext cx="1285435" cy="58228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3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3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b="1" dirty="0" err="1" smtClean="0">
                <a:solidFill>
                  <a:schemeClr val="bg1"/>
                </a:solidFill>
              </a:rPr>
              <a:t>MYActivity</a:t>
            </a:r>
            <a:endParaRPr lang="en-US" sz="11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1100" b="1" i="1" dirty="0" err="1" smtClean="0">
                <a:solidFill>
                  <a:schemeClr val="bg1"/>
                </a:solidFill>
              </a:rPr>
              <a:t>onCreate</a:t>
            </a:r>
            <a:endParaRPr lang="en-US" sz="1100" b="1" i="1" dirty="0" smtClean="0">
              <a:solidFill>
                <a:schemeClr val="bg1"/>
              </a:solidFill>
            </a:endParaRPr>
          </a:p>
          <a:p>
            <a:pPr algn="ctr"/>
            <a:r>
              <a:rPr lang="en-US" sz="1100" b="1" i="1" dirty="0" err="1" smtClean="0">
                <a:solidFill>
                  <a:schemeClr val="bg1"/>
                </a:solidFill>
              </a:rPr>
              <a:t>onTouchEvent</a:t>
            </a:r>
            <a:endParaRPr lang="en-US" sz="1100" b="1" i="1" dirty="0">
              <a:solidFill>
                <a:schemeClr val="bg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129764" y="2110050"/>
            <a:ext cx="593279" cy="163427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2" name="Right Arrow 11"/>
          <p:cNvSpPr/>
          <p:nvPr/>
        </p:nvSpPr>
        <p:spPr>
          <a:xfrm>
            <a:off x="8182659" y="2126765"/>
            <a:ext cx="627442" cy="192664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6" name="Right Arrow 15"/>
          <p:cNvSpPr/>
          <p:nvPr/>
        </p:nvSpPr>
        <p:spPr>
          <a:xfrm rot="10800000">
            <a:off x="8182659" y="3640478"/>
            <a:ext cx="639288" cy="271409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6" name="Horizontal Scroll 25"/>
          <p:cNvSpPr/>
          <p:nvPr/>
        </p:nvSpPr>
        <p:spPr>
          <a:xfrm>
            <a:off x="6786932" y="4559102"/>
            <a:ext cx="1129447" cy="821790"/>
          </a:xfrm>
          <a:prstGeom prst="horizontalScroll">
            <a:avLst/>
          </a:prstGeom>
          <a:gradFill flip="none" rotWithShape="1">
            <a:gsLst>
              <a:gs pos="0">
                <a:srgbClr val="9933FF">
                  <a:shade val="30000"/>
                  <a:satMod val="115000"/>
                </a:srgbClr>
              </a:gs>
              <a:gs pos="50000">
                <a:srgbClr val="9933FF">
                  <a:shade val="67500"/>
                  <a:satMod val="115000"/>
                </a:srgbClr>
              </a:gs>
              <a:gs pos="100000">
                <a:srgbClr val="9933F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Script</a:t>
            </a:r>
          </a:p>
          <a:p>
            <a:pPr algn="ctr"/>
            <a:r>
              <a:rPr lang="en-US" sz="1200" b="1" i="1" dirty="0" err="1" smtClean="0">
                <a:solidFill>
                  <a:schemeClr val="bg1"/>
                </a:solidFill>
              </a:rPr>
              <a:t>onInit</a:t>
            </a:r>
            <a:endParaRPr lang="en-US" sz="1200" b="1" i="1" dirty="0" smtClean="0">
              <a:solidFill>
                <a:schemeClr val="bg1"/>
              </a:solidFill>
            </a:endParaRPr>
          </a:p>
          <a:p>
            <a:pPr algn="ctr"/>
            <a:r>
              <a:rPr lang="en-US" sz="1200" b="1" i="1" dirty="0" err="1" smtClean="0">
                <a:solidFill>
                  <a:schemeClr val="bg1"/>
                </a:solidFill>
              </a:rPr>
              <a:t>onStep</a:t>
            </a:r>
            <a:endParaRPr lang="en-US" sz="1600" b="1" i="1" dirty="0">
              <a:solidFill>
                <a:schemeClr val="bg1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8810101" y="1848143"/>
            <a:ext cx="1402684" cy="838506"/>
            <a:chOff x="8022670" y="2841206"/>
            <a:chExt cx="1402684" cy="838506"/>
          </a:xfrm>
        </p:grpSpPr>
        <p:sp>
          <p:nvSpPr>
            <p:cNvPr id="11" name="Rectangle 10"/>
            <p:cNvSpPr/>
            <p:nvPr/>
          </p:nvSpPr>
          <p:spPr>
            <a:xfrm>
              <a:off x="8022670" y="2841206"/>
              <a:ext cx="1402684" cy="838506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3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3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50" b="1" dirty="0" err="1" smtClean="0"/>
                <a:t>GVRScene</a:t>
              </a:r>
              <a:endParaRPr lang="en-US" sz="1050" b="1" dirty="0" smtClean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196654" y="3070076"/>
              <a:ext cx="1054716" cy="51718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75000"/>
                    <a:shade val="30000"/>
                    <a:satMod val="115000"/>
                  </a:schemeClr>
                </a:gs>
                <a:gs pos="50000">
                  <a:schemeClr val="accent3">
                    <a:lumMod val="75000"/>
                    <a:shade val="67500"/>
                    <a:satMod val="115000"/>
                  </a:schemeClr>
                </a:gs>
                <a:gs pos="100000">
                  <a:schemeClr val="accent3">
                    <a:lumMod val="75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 smtClean="0"/>
                <a:t>IScriptEvents</a:t>
              </a:r>
              <a:endParaRPr lang="en-US" sz="1050" b="1" dirty="0" smtClean="0"/>
            </a:p>
            <a:p>
              <a:pPr algn="ctr"/>
              <a:r>
                <a:rPr lang="en-US" sz="1050" b="1" dirty="0" err="1" smtClean="0"/>
                <a:t>onInit</a:t>
              </a:r>
              <a:endParaRPr lang="en-US" sz="1050" b="1" dirty="0" smtClean="0"/>
            </a:p>
            <a:p>
              <a:pPr algn="ctr"/>
              <a:r>
                <a:rPr lang="en-US" sz="1050" b="1" dirty="0" err="1" smtClean="0"/>
                <a:t>onStep</a:t>
              </a:r>
              <a:endParaRPr lang="en-US" sz="1050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701955" y="1799969"/>
            <a:ext cx="1510467" cy="914639"/>
            <a:chOff x="6701955" y="1799969"/>
            <a:chExt cx="1510467" cy="914639"/>
          </a:xfrm>
        </p:grpSpPr>
        <p:sp>
          <p:nvSpPr>
            <p:cNvPr id="5" name="Rectangle 4"/>
            <p:cNvSpPr/>
            <p:nvPr/>
          </p:nvSpPr>
          <p:spPr>
            <a:xfrm>
              <a:off x="6701955" y="1799969"/>
              <a:ext cx="1510467" cy="914639"/>
            </a:xfrm>
            <a:prstGeom prst="rect">
              <a:avLst/>
            </a:prstGeom>
            <a:gradFill flip="none" rotWithShape="1">
              <a:gsLst>
                <a:gs pos="0">
                  <a:srgbClr val="69C496">
                    <a:shade val="30000"/>
                    <a:satMod val="115000"/>
                  </a:srgbClr>
                </a:gs>
                <a:gs pos="50000">
                  <a:srgbClr val="69C496">
                    <a:shade val="67500"/>
                    <a:satMod val="115000"/>
                  </a:srgbClr>
                </a:gs>
                <a:gs pos="100000">
                  <a:srgbClr val="69C496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50" b="1" dirty="0" err="1" smtClean="0"/>
                <a:t>MYMain</a:t>
              </a:r>
              <a:endParaRPr lang="en-US" sz="1050" b="1" dirty="0" smtClean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953959" y="2049122"/>
              <a:ext cx="1054716" cy="60357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75000"/>
                    <a:shade val="30000"/>
                    <a:satMod val="115000"/>
                  </a:schemeClr>
                </a:gs>
                <a:gs pos="50000">
                  <a:schemeClr val="accent3">
                    <a:lumMod val="75000"/>
                    <a:shade val="67500"/>
                    <a:satMod val="115000"/>
                  </a:schemeClr>
                </a:gs>
                <a:gs pos="100000">
                  <a:schemeClr val="accent3">
                    <a:lumMod val="75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 smtClean="0"/>
                <a:t>IScriptEvents</a:t>
              </a:r>
              <a:endParaRPr lang="en-US" sz="1050" b="1" dirty="0" smtClean="0"/>
            </a:p>
            <a:p>
              <a:pPr algn="ctr"/>
              <a:r>
                <a:rPr lang="en-US" sz="1050" b="1" i="1" dirty="0" err="1" smtClean="0"/>
                <a:t>onInit</a:t>
              </a:r>
              <a:endParaRPr lang="en-US" sz="1050" b="1" i="1" dirty="0" smtClean="0"/>
            </a:p>
            <a:p>
              <a:pPr algn="ctr"/>
              <a:r>
                <a:rPr lang="en-US" sz="1050" b="1" i="1" dirty="0" err="1" smtClean="0"/>
                <a:t>onStep</a:t>
              </a:r>
              <a:endParaRPr lang="en-US" sz="1050" b="1" i="1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810101" y="3330192"/>
            <a:ext cx="1450233" cy="974117"/>
            <a:chOff x="5965001" y="3458308"/>
            <a:chExt cx="1450233" cy="974117"/>
          </a:xfrm>
        </p:grpSpPr>
        <p:sp>
          <p:nvSpPr>
            <p:cNvPr id="13" name="Rectangle 12"/>
            <p:cNvSpPr/>
            <p:nvPr/>
          </p:nvSpPr>
          <p:spPr>
            <a:xfrm>
              <a:off x="5965001" y="3458308"/>
              <a:ext cx="1450233" cy="974117"/>
            </a:xfrm>
            <a:prstGeom prst="rect">
              <a:avLst/>
            </a:prstGeom>
            <a:gradFill flip="none" rotWithShape="1">
              <a:gsLst>
                <a:gs pos="0">
                  <a:srgbClr val="FF66CC">
                    <a:shade val="30000"/>
                    <a:satMod val="115000"/>
                  </a:srgbClr>
                </a:gs>
                <a:gs pos="50000">
                  <a:srgbClr val="FF66CC">
                    <a:shade val="67500"/>
                    <a:satMod val="115000"/>
                  </a:srgbClr>
                </a:gs>
                <a:gs pos="100000">
                  <a:srgbClr val="FF66CC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50" b="1" dirty="0" err="1" smtClean="0"/>
                <a:t>GVRSceneObject</a:t>
              </a:r>
              <a:endParaRPr lang="en-US" sz="1050" b="1" dirty="0" smtClean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182091" y="3738214"/>
              <a:ext cx="1054716" cy="60357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75000"/>
                    <a:shade val="30000"/>
                    <a:satMod val="115000"/>
                  </a:schemeClr>
                </a:gs>
                <a:gs pos="50000">
                  <a:schemeClr val="accent3">
                    <a:lumMod val="75000"/>
                    <a:shade val="67500"/>
                    <a:satMod val="115000"/>
                  </a:schemeClr>
                </a:gs>
                <a:gs pos="100000">
                  <a:schemeClr val="accent3">
                    <a:lumMod val="75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 smtClean="0"/>
                <a:t>IScriptEvents</a:t>
              </a:r>
              <a:endParaRPr lang="en-US" sz="1050" b="1" dirty="0" smtClean="0"/>
            </a:p>
            <a:p>
              <a:pPr algn="ctr"/>
              <a:r>
                <a:rPr lang="en-US" sz="1050" b="1" i="1" dirty="0" err="1" smtClean="0"/>
                <a:t>onInit</a:t>
              </a:r>
              <a:endParaRPr lang="en-US" sz="1050" b="1" i="1" dirty="0" smtClean="0"/>
            </a:p>
            <a:p>
              <a:pPr algn="ctr"/>
              <a:r>
                <a:rPr lang="en-US" sz="1050" b="1" i="1" dirty="0" err="1" smtClean="0"/>
                <a:t>onStep</a:t>
              </a:r>
              <a:endParaRPr lang="en-US" sz="1050" b="1" i="1" dirty="0"/>
            </a:p>
          </p:txBody>
        </p:sp>
      </p:grpSp>
      <p:sp>
        <p:nvSpPr>
          <p:cNvPr id="34" name="Right Arrow 33"/>
          <p:cNvSpPr/>
          <p:nvPr/>
        </p:nvSpPr>
        <p:spPr>
          <a:xfrm rot="5400000">
            <a:off x="9233448" y="2920139"/>
            <a:ext cx="627442" cy="192664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5" name="Rounded Rectangle 34"/>
          <p:cNvSpPr/>
          <p:nvPr/>
        </p:nvSpPr>
        <p:spPr>
          <a:xfrm>
            <a:off x="6520653" y="3477243"/>
            <a:ext cx="1662006" cy="59787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GVRScriptBehavior</a:t>
            </a:r>
            <a:endParaRPr lang="en-US" sz="1200" b="1" dirty="0"/>
          </a:p>
        </p:txBody>
      </p:sp>
      <p:cxnSp>
        <p:nvCxnSpPr>
          <p:cNvPr id="38" name="Straight Arrow Connector 37"/>
          <p:cNvCxnSpPr>
            <a:stCxn id="35" idx="2"/>
            <a:endCxn id="26" idx="0"/>
          </p:cNvCxnSpPr>
          <p:nvPr/>
        </p:nvCxnSpPr>
        <p:spPr>
          <a:xfrm>
            <a:off x="7351656" y="4075120"/>
            <a:ext cx="0" cy="586706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Horizontal Scroll 39"/>
          <p:cNvSpPr/>
          <p:nvPr/>
        </p:nvSpPr>
        <p:spPr>
          <a:xfrm>
            <a:off x="4885350" y="2871641"/>
            <a:ext cx="1129447" cy="917102"/>
          </a:xfrm>
          <a:prstGeom prst="horizontalScroll">
            <a:avLst/>
          </a:prstGeom>
          <a:gradFill flip="none" rotWithShape="1">
            <a:gsLst>
              <a:gs pos="0">
                <a:srgbClr val="9933FF">
                  <a:shade val="30000"/>
                  <a:satMod val="115000"/>
                </a:srgbClr>
              </a:gs>
              <a:gs pos="50000">
                <a:srgbClr val="9933FF">
                  <a:shade val="67500"/>
                  <a:satMod val="115000"/>
                </a:srgbClr>
              </a:gs>
              <a:gs pos="100000">
                <a:srgbClr val="9933F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Script</a:t>
            </a:r>
          </a:p>
          <a:p>
            <a:pPr algn="ctr"/>
            <a:r>
              <a:rPr lang="en-US" sz="1200" b="1" i="1" dirty="0" err="1" smtClean="0">
                <a:solidFill>
                  <a:schemeClr val="bg1"/>
                </a:solidFill>
              </a:rPr>
              <a:t>onInit</a:t>
            </a:r>
            <a:endParaRPr lang="en-US" sz="1200" b="1" i="1" dirty="0" smtClean="0">
              <a:solidFill>
                <a:schemeClr val="bg1"/>
              </a:solidFill>
            </a:endParaRPr>
          </a:p>
          <a:p>
            <a:pPr algn="ctr"/>
            <a:r>
              <a:rPr lang="en-US" sz="1200" b="1" i="1" dirty="0" err="1" smtClean="0">
                <a:solidFill>
                  <a:schemeClr val="bg1"/>
                </a:solidFill>
              </a:rPr>
              <a:t>onStep</a:t>
            </a:r>
            <a:endParaRPr lang="en-US" sz="1600" b="1" i="1" dirty="0">
              <a:solidFill>
                <a:schemeClr val="bg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405625" y="2437175"/>
            <a:ext cx="0" cy="586706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17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Startup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985359"/>
            <a:ext cx="6603090" cy="40318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MYActivity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GVRActivity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MYMain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MYMain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void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onCreate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(Bundle icicle)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.onCreate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(icicle);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setMain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"gvr.xml"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onTouchEvent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MotionEvent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event)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.onTouchEvent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(event);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.onTouchEvent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(event);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83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381" y="1746474"/>
            <a:ext cx="6469641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i="1" dirty="0" err="1" smtClean="0">
                <a:solidFill>
                  <a:schemeClr val="accent3">
                    <a:lumMod val="75000"/>
                  </a:schemeClr>
                </a:solidFill>
              </a:rPr>
              <a:t>GVRCollider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component provides simplified collision mesh</a:t>
            </a:r>
          </a:p>
          <a:p>
            <a:r>
              <a:rPr lang="en-US" sz="2400" dirty="0" smtClean="0"/>
              <a:t>Sphere or bounding box collider optimizes collision detection</a:t>
            </a:r>
          </a:p>
          <a:p>
            <a:r>
              <a:rPr lang="en-US" sz="2400" dirty="0" smtClean="0"/>
              <a:t>Mesh collider slower but more </a:t>
            </a:r>
            <a:r>
              <a:rPr lang="en-US" sz="2400" dirty="0" smtClean="0"/>
              <a:t>precise</a:t>
            </a:r>
            <a:endParaRPr lang="en-US" dirty="0" smtClean="0"/>
          </a:p>
          <a:p>
            <a:pPr marL="0" indent="0">
              <a:buNone/>
            </a:pPr>
            <a:r>
              <a:rPr lang="en-US" sz="2600" dirty="0" smtClean="0">
                <a:solidFill>
                  <a:schemeClr val="accent3">
                    <a:lumMod val="75000"/>
                  </a:schemeClr>
                </a:solidFill>
              </a:rPr>
              <a:t>Colliders are used for picking and cursors</a:t>
            </a:r>
          </a:p>
          <a:p>
            <a:r>
              <a:rPr lang="en-US" sz="2600" dirty="0" smtClean="0"/>
              <a:t>Picking: collision with a ray</a:t>
            </a:r>
          </a:p>
          <a:p>
            <a:r>
              <a:rPr lang="en-US" sz="2600" dirty="0" smtClean="0"/>
              <a:t>Cursor: collision with a sphere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chemeClr val="accent3">
                    <a:lumMod val="75000"/>
                  </a:schemeClr>
                </a:solidFill>
              </a:rPr>
              <a:t>Collider Types</a:t>
            </a:r>
          </a:p>
          <a:p>
            <a:r>
              <a:rPr lang="en-US" sz="2600" dirty="0" err="1" smtClean="0"/>
              <a:t>GVRMeshCollider</a:t>
            </a:r>
            <a:r>
              <a:rPr lang="en-US" sz="2600" dirty="0"/>
              <a:t> </a:t>
            </a:r>
            <a:r>
              <a:rPr lang="en-US" sz="2600" dirty="0" smtClean="0"/>
              <a:t>– mesh or mesh bounding box</a:t>
            </a:r>
          </a:p>
          <a:p>
            <a:r>
              <a:rPr lang="en-US" sz="2600" dirty="0" err="1" smtClean="0"/>
              <a:t>GVRSphereCollider</a:t>
            </a:r>
            <a:r>
              <a:rPr lang="en-US" sz="2600" dirty="0" smtClean="0"/>
              <a:t> - sphere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8294840" y="2013517"/>
            <a:ext cx="946835" cy="36763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Transform</a:t>
            </a:r>
          </a:p>
        </p:txBody>
      </p:sp>
      <p:sp>
        <p:nvSpPr>
          <p:cNvPr id="7" name="Rectangle 6"/>
          <p:cNvSpPr/>
          <p:nvPr/>
        </p:nvSpPr>
        <p:spPr>
          <a:xfrm>
            <a:off x="6541560" y="1980329"/>
            <a:ext cx="1097214" cy="40082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3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3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Scene Object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23516" y="3404455"/>
            <a:ext cx="733301" cy="362898"/>
          </a:xfrm>
          <a:prstGeom prst="rect">
            <a:avLst/>
          </a:prstGeom>
          <a:gradFill flip="none" rotWithShape="1">
            <a:gsLst>
              <a:gs pos="0">
                <a:srgbClr val="FF6600">
                  <a:shade val="30000"/>
                  <a:satMod val="115000"/>
                </a:srgbClr>
              </a:gs>
              <a:gs pos="50000">
                <a:srgbClr val="FF6600">
                  <a:shade val="67500"/>
                  <a:satMod val="115000"/>
                </a:srgbClr>
              </a:gs>
              <a:gs pos="100000">
                <a:srgbClr val="FF66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Mesh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607957" y="2739155"/>
            <a:ext cx="946835" cy="36763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/>
              <a:t>RenderData</a:t>
            </a:r>
            <a:endParaRPr lang="en-US" sz="1050" b="1" dirty="0" smtClean="0"/>
          </a:p>
        </p:txBody>
      </p:sp>
      <p:sp>
        <p:nvSpPr>
          <p:cNvPr id="27" name="Rectangle 26"/>
          <p:cNvSpPr/>
          <p:nvPr/>
        </p:nvSpPr>
        <p:spPr>
          <a:xfrm>
            <a:off x="8169967" y="2677779"/>
            <a:ext cx="1196582" cy="42901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/>
              <a:t>SphereCollider</a:t>
            </a:r>
            <a:endParaRPr lang="en-US" sz="1050" b="1" dirty="0" smtClean="0"/>
          </a:p>
          <a:p>
            <a:pPr algn="ctr"/>
            <a:r>
              <a:rPr lang="en-US" sz="1050" b="1" dirty="0" smtClean="0"/>
              <a:t>radius</a:t>
            </a:r>
          </a:p>
        </p:txBody>
      </p:sp>
      <p:cxnSp>
        <p:nvCxnSpPr>
          <p:cNvPr id="29" name="Straight Arrow Connector 28"/>
          <p:cNvCxnSpPr>
            <a:stCxn id="7" idx="3"/>
            <a:endCxn id="6" idx="1"/>
          </p:cNvCxnSpPr>
          <p:nvPr/>
        </p:nvCxnSpPr>
        <p:spPr>
          <a:xfrm>
            <a:off x="7638774" y="2180741"/>
            <a:ext cx="656066" cy="1659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6" idx="0"/>
          </p:cNvCxnSpPr>
          <p:nvPr/>
        </p:nvCxnSpPr>
        <p:spPr>
          <a:xfrm>
            <a:off x="7081374" y="2381153"/>
            <a:ext cx="1" cy="35800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7" idx="1"/>
          </p:cNvCxnSpPr>
          <p:nvPr/>
        </p:nvCxnSpPr>
        <p:spPr>
          <a:xfrm>
            <a:off x="7350844" y="2364559"/>
            <a:ext cx="819123" cy="52772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6" idx="2"/>
            <a:endCxn id="14" idx="0"/>
          </p:cNvCxnSpPr>
          <p:nvPr/>
        </p:nvCxnSpPr>
        <p:spPr>
          <a:xfrm>
            <a:off x="7081375" y="3106791"/>
            <a:ext cx="8792" cy="29766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009" y="4097377"/>
            <a:ext cx="706781" cy="627023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41" name="Straight Arrow Connector 40"/>
          <p:cNvCxnSpPr>
            <a:stCxn id="14" idx="2"/>
          </p:cNvCxnSpPr>
          <p:nvPr/>
        </p:nvCxnSpPr>
        <p:spPr>
          <a:xfrm flipH="1">
            <a:off x="7090166" y="3767353"/>
            <a:ext cx="1" cy="29766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7108399" y="4065017"/>
            <a:ext cx="348418" cy="3458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294840" y="3500686"/>
            <a:ext cx="24408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Collider calculates radius from mesh bounding box if none provided</a:t>
            </a:r>
            <a:endParaRPr lang="en-US" sz="1600" dirty="0"/>
          </a:p>
        </p:txBody>
      </p:sp>
      <p:sp>
        <p:nvSpPr>
          <p:cNvPr id="56" name="Arc 55"/>
          <p:cNvSpPr/>
          <p:nvPr/>
        </p:nvSpPr>
        <p:spPr>
          <a:xfrm rot="5683928">
            <a:off x="6107030" y="2071338"/>
            <a:ext cx="2699572" cy="1916361"/>
          </a:xfrm>
          <a:prstGeom prst="arc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9641926" y="2091976"/>
            <a:ext cx="18833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Collider calculates center from scene object transform</a:t>
            </a:r>
            <a:endParaRPr lang="en-US" sz="1600" dirty="0"/>
          </a:p>
        </p:txBody>
      </p:sp>
      <p:cxnSp>
        <p:nvCxnSpPr>
          <p:cNvPr id="64" name="Curved Connector 63"/>
          <p:cNvCxnSpPr>
            <a:stCxn id="6" idx="3"/>
            <a:endCxn id="27" idx="3"/>
          </p:cNvCxnSpPr>
          <p:nvPr/>
        </p:nvCxnSpPr>
        <p:spPr>
          <a:xfrm>
            <a:off x="9241675" y="2197335"/>
            <a:ext cx="124874" cy="694950"/>
          </a:xfrm>
          <a:prstGeom prst="curvedConnector3">
            <a:avLst>
              <a:gd name="adj1" fmla="val 283065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67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Attaching a Collider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2025" y="1549462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we update the </a:t>
            </a:r>
            <a:r>
              <a:rPr lang="en-US" dirty="0" err="1" smtClean="0"/>
              <a:t>makeBalloon</a:t>
            </a:r>
            <a:r>
              <a:rPr lang="en-US" dirty="0" smtClean="0"/>
              <a:t> function from lesson 2 to attach a collider. The collider will automatically calculate the radius from the bounding box but it will not be the real radius of the sphere mesh which is 1.0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28537" y="2480112"/>
            <a:ext cx="6653388" cy="357020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GRSceneObject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makeBalloon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GVRContext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context)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GVRSceneObject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sphere =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GVRSphereSceneObject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(context,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GVRRenderData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rdata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sphere.getRenderData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GVRMaterial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mtl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GVRMaterial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(context);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GVRSphereCollider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collider =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GVRSphereCollider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(context);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collider.setRadius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(1.0f);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sphere.attachComponent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(collider);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mtl.setDiffuseColor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1.0f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0.0f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1.0f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0.5f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sphere.setName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"balloon"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rdata.setShaderTemplate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GVRPhongShader.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rdata.setAlphaBlend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rdata.setMaterial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mtl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rdata.setRenderingOrder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GVRRenderingOrder.</a:t>
            </a:r>
            <a:r>
              <a:rPr kumimoji="0" lang="en-US" altLang="en-US" sz="11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TRANSPARENT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sphere.getTransform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setPositionZ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3.0f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sphere;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58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Calculates positions where a ray hits each collider and sorts based on distance from the ray origin</a:t>
            </a:r>
          </a:p>
          <a:p>
            <a:pPr lvl="1"/>
            <a:r>
              <a:rPr lang="en-US" dirty="0" smtClean="0"/>
              <a:t>If the ray originates at the camera and follows its orientation you will pick what the viewer sees</a:t>
            </a:r>
          </a:p>
          <a:p>
            <a:pPr lvl="1"/>
            <a:r>
              <a:rPr lang="en-US" dirty="0" smtClean="0"/>
              <a:t>Hit point will be with respect to the collider in local coordinates</a:t>
            </a:r>
          </a:p>
          <a:p>
            <a:pPr lvl="1"/>
            <a:r>
              <a:rPr lang="en-US" dirty="0" smtClean="0"/>
              <a:t>It will not be a point on the mesh unless it is a </a:t>
            </a:r>
            <a:r>
              <a:rPr lang="en-US" dirty="0" err="1" smtClean="0"/>
              <a:t>GVRMeshCollider</a:t>
            </a:r>
            <a:endParaRPr lang="en-US" dirty="0" smtClean="0"/>
          </a:p>
          <a:p>
            <a:pPr lvl="1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724025" y="4181474"/>
            <a:ext cx="3206114" cy="2314299"/>
            <a:chOff x="400160" y="82865"/>
            <a:chExt cx="5234830" cy="3678440"/>
          </a:xfrm>
        </p:grpSpPr>
        <p:grpSp>
          <p:nvGrpSpPr>
            <p:cNvPr id="8" name="Group 7"/>
            <p:cNvGrpSpPr/>
            <p:nvPr/>
          </p:nvGrpSpPr>
          <p:grpSpPr>
            <a:xfrm>
              <a:off x="3138487" y="82865"/>
              <a:ext cx="2143125" cy="2143125"/>
              <a:chOff x="3572827" y="608645"/>
              <a:chExt cx="2143125" cy="2143125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3684269" y="647223"/>
                <a:ext cx="1920240" cy="1974531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72827" y="608645"/>
                <a:ext cx="2143125" cy="2143125"/>
              </a:xfrm>
              <a:prstGeom prst="rect">
                <a:avLst/>
              </a:prstGeom>
            </p:spPr>
          </p:pic>
        </p:grpSp>
        <p:grpSp>
          <p:nvGrpSpPr>
            <p:cNvPr id="9" name="Group 8"/>
            <p:cNvGrpSpPr/>
            <p:nvPr/>
          </p:nvGrpSpPr>
          <p:grpSpPr>
            <a:xfrm>
              <a:off x="1712593" y="719020"/>
              <a:ext cx="2143125" cy="2280285"/>
              <a:chOff x="1098232" y="1497329"/>
              <a:chExt cx="2143125" cy="2280285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1115377" y="1497329"/>
                <a:ext cx="2125980" cy="217170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8232" y="1634489"/>
                <a:ext cx="2143125" cy="2143125"/>
              </a:xfrm>
              <a:prstGeom prst="rect">
                <a:avLst/>
              </a:prstGeom>
            </p:spPr>
          </p:pic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10229">
              <a:off x="400160" y="2237305"/>
              <a:ext cx="1524000" cy="1524000"/>
            </a:xfrm>
            <a:prstGeom prst="rect">
              <a:avLst/>
            </a:prstGeom>
          </p:spPr>
        </p:pic>
        <p:cxnSp>
          <p:nvCxnSpPr>
            <p:cNvPr id="11" name="Straight Connector 10"/>
            <p:cNvCxnSpPr/>
            <p:nvPr/>
          </p:nvCxnSpPr>
          <p:spPr>
            <a:xfrm flipV="1">
              <a:off x="1245870" y="342901"/>
              <a:ext cx="4389120" cy="211866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3774278" y="1154427"/>
              <a:ext cx="137160" cy="125733"/>
            </a:xfrm>
            <a:prstGeom prst="ellipse">
              <a:avLst/>
            </a:prstGeom>
            <a:solidFill>
              <a:srgbClr val="9933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141912" y="1927743"/>
              <a:ext cx="137160" cy="125733"/>
            </a:xfrm>
            <a:prstGeom prst="ellipse">
              <a:avLst/>
            </a:prstGeom>
            <a:solidFill>
              <a:srgbClr val="9933FF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78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GVRPicker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Picking component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GVRPicker</a:t>
            </a:r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Computes picking ray from scene object transform</a:t>
            </a:r>
          </a:p>
          <a:p>
            <a:pPr lvl="1"/>
            <a:r>
              <a:rPr lang="en-US" dirty="0" smtClean="0"/>
              <a:t>Origin is the position of the scene object (0, 0, 0)</a:t>
            </a:r>
          </a:p>
          <a:p>
            <a:pPr lvl="1"/>
            <a:r>
              <a:rPr lang="en-US" dirty="0" smtClean="0"/>
              <a:t>Direction is forward axis of camera (0, 0, -1)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Generates picking events each frame</a:t>
            </a:r>
          </a:p>
          <a:p>
            <a:pPr lvl="1"/>
            <a:r>
              <a:rPr lang="en-US" i="1" dirty="0" err="1" smtClean="0"/>
              <a:t>onEnter</a:t>
            </a:r>
            <a:r>
              <a:rPr lang="en-US" dirty="0" smtClean="0"/>
              <a:t> – ray enters collider</a:t>
            </a:r>
          </a:p>
          <a:p>
            <a:pPr lvl="1"/>
            <a:r>
              <a:rPr lang="en-US" i="1" dirty="0" err="1" smtClean="0"/>
              <a:t>onExit</a:t>
            </a:r>
            <a:r>
              <a:rPr lang="en-US" dirty="0" smtClean="0"/>
              <a:t> – ray exits collider</a:t>
            </a:r>
          </a:p>
          <a:p>
            <a:pPr lvl="1"/>
            <a:r>
              <a:rPr lang="en-US" i="1" dirty="0" err="1" smtClean="0"/>
              <a:t>onInside</a:t>
            </a:r>
            <a:r>
              <a:rPr lang="en-US" dirty="0" smtClean="0"/>
              <a:t> – ray inside collider</a:t>
            </a:r>
          </a:p>
          <a:p>
            <a:pPr lvl="1"/>
            <a:r>
              <a:rPr lang="en-US" i="1" dirty="0" err="1" smtClean="0"/>
              <a:t>onPick</a:t>
            </a:r>
            <a:r>
              <a:rPr lang="en-US" dirty="0" smtClean="0"/>
              <a:t> – sorted list of picked objects</a:t>
            </a:r>
          </a:p>
          <a:p>
            <a:pPr lvl="1"/>
            <a:r>
              <a:rPr lang="en-US" i="1" dirty="0" err="1" smtClean="0"/>
              <a:t>onNoPick</a:t>
            </a:r>
            <a:r>
              <a:rPr lang="en-US" dirty="0" smtClean="0"/>
              <a:t> – nothing was picked this frame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Picking events are sent to the scene</a:t>
            </a:r>
          </a:p>
          <a:p>
            <a:pPr lvl="1"/>
            <a:r>
              <a:rPr lang="en-US" dirty="0" err="1" smtClean="0"/>
              <a:t>IPickEvents</a:t>
            </a:r>
            <a:r>
              <a:rPr lang="en-US" dirty="0" smtClean="0"/>
              <a:t> is the event listener class</a:t>
            </a:r>
          </a:p>
          <a:p>
            <a:pPr lvl="1"/>
            <a:r>
              <a:rPr lang="en-US" dirty="0" err="1" smtClean="0"/>
              <a:t>GVRScriptBehavior</a:t>
            </a:r>
            <a:r>
              <a:rPr lang="en-US" dirty="0" smtClean="0"/>
              <a:t> routes pick events to the attached script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94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Picking Event Handler Example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42975" y="2344938"/>
            <a:ext cx="7318029" cy="41857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PickHandler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IPickEvents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GVRSceneObject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05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PickedObject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onEnter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GVRSceneObject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sceneObj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GVRPicker.GVRPickedObject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pickInfo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}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onExit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GVRSceneObject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sceneObj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}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onNoPick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GVRPicker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picker)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5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PickedObject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05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PickedObject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.getRenderData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getMaterial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setDiffuseColor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0.5f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5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PickedObject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onPick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GVRPicker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picker)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GVRPickedObject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picked =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picker.getPicked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()[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5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PickedObject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picked.</a:t>
            </a:r>
            <a:r>
              <a:rPr kumimoji="0" lang="en-US" altLang="en-US" sz="105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hitObject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5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PickedObject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.getRenderData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getMaterial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setDiffuseColor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0.5f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onInside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GVRSceneObject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sceneObj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GVRPicker.GVRPickedObject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pickInfo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}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9175" y="1457325"/>
            <a:ext cx="7191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example remembers the object closest to the camera and sets its diffuse color to pink when it is picked and red when it is not.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56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</TotalTime>
  <Words>524</Words>
  <Application>Microsoft Office PowerPoint</Application>
  <PresentationFormat>Widescreen</PresentationFormat>
  <Paragraphs>126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Courier New</vt:lpstr>
      <vt:lpstr>Office Theme</vt:lpstr>
      <vt:lpstr>GearVR Framework Tutorial</vt:lpstr>
      <vt:lpstr>GearVRf Event Handling</vt:lpstr>
      <vt:lpstr>Application Events IScriptEvents</vt:lpstr>
      <vt:lpstr>Application Startup</vt:lpstr>
      <vt:lpstr>Colliders</vt:lpstr>
      <vt:lpstr>Attaching a Collider</vt:lpstr>
      <vt:lpstr>Picking</vt:lpstr>
      <vt:lpstr>GVRPicker</vt:lpstr>
      <vt:lpstr>Picking Event Handler Example</vt:lpstr>
      <vt:lpstr>Listening to Pick Events</vt:lpstr>
      <vt:lpstr>Lesson 3 Scene Graph</vt:lpstr>
    </vt:vector>
  </TitlesOfParts>
  <Company>Samsung Research America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Nola Donato</dc:creator>
  <cp:lastModifiedBy>Nola Donato</cp:lastModifiedBy>
  <cp:revision>33</cp:revision>
  <dcterms:created xsi:type="dcterms:W3CDTF">2016-07-13T22:03:39Z</dcterms:created>
  <dcterms:modified xsi:type="dcterms:W3CDTF">2016-07-20T18:49:05Z</dcterms:modified>
</cp:coreProperties>
</file>